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68" r:id="rId3"/>
    <p:sldId id="269" r:id="rId4"/>
    <p:sldId id="270" r:id="rId5"/>
    <p:sldId id="271" r:id="rId6"/>
    <p:sldId id="263" r:id="rId7"/>
    <p:sldId id="264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33CCFF"/>
    <a:srgbClr val="0066FF"/>
    <a:srgbClr val="FF66FF"/>
    <a:srgbClr val="66FFFF"/>
    <a:srgbClr val="FF00FF"/>
    <a:srgbClr val="0000FF"/>
    <a:srgbClr val="FF9900"/>
    <a:srgbClr val="FF0000"/>
    <a:srgbClr val="0096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418" autoAdjust="0"/>
    <p:restoredTop sz="94556" autoAdjust="0"/>
  </p:normalViewPr>
  <p:slideViewPr>
    <p:cSldViewPr snapToGrid="0" showGuides="1">
      <p:cViewPr varScale="1">
        <p:scale>
          <a:sx n="107" d="100"/>
          <a:sy n="107" d="100"/>
        </p:scale>
        <p:origin x="-2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45E90F-384C-492A-81A9-60D81480CF17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A5D7EB-B26B-4BAE-B197-5AAC3107CC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5672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968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74107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7386" y="0"/>
            <a:ext cx="3756615" cy="1104181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3872"/>
            <a:ext cx="2331720" cy="1024128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7601" y="6238025"/>
            <a:ext cx="495300" cy="495300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170" y="6174377"/>
            <a:ext cx="2770876" cy="674847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13" y="1"/>
            <a:ext cx="9132887" cy="879894"/>
          </a:xfr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38688"/>
            <a:ext cx="8229600" cy="4987476"/>
          </a:xfrm>
        </p:spPr>
        <p:txBody>
          <a:bodyPr/>
          <a:lstStyle>
            <a:lvl1pPr>
              <a:defRPr lang="fr-FR" dirty="0" smtClean="0"/>
            </a:lvl1pPr>
            <a:lvl2pPr>
              <a:defRPr lang="fr-FR" dirty="0" smtClean="0"/>
            </a:lvl2pPr>
            <a:lvl3pPr>
              <a:defRPr lang="fr-FR" dirty="0" smtClean="0"/>
            </a:lvl3pPr>
            <a:lvl4pPr>
              <a:defRPr lang="fr-FR" dirty="0" smtClean="0"/>
            </a:lvl4pPr>
            <a:lvl5pPr>
              <a:defRPr lang="fr-FR" dirty="0"/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676970" y="6356350"/>
            <a:ext cx="1018456" cy="365125"/>
          </a:xfrm>
          <a:prstGeom prst="rect">
            <a:avLst/>
          </a:prstGeom>
        </p:spPr>
        <p:txBody>
          <a:bodyPr anchor="ctr" anchorCtr="0"/>
          <a:lstStyle>
            <a:lvl1pPr algn="r">
              <a:defRPr sz="1200">
                <a:solidFill>
                  <a:srgbClr val="009688"/>
                </a:solidFill>
                <a:latin typeface="Helvetica" pitchFamily="34" charset="0"/>
              </a:defRPr>
            </a:lvl1pPr>
          </a:lstStyle>
          <a:p>
            <a:fld id="{E2DD142D-6158-4ECC-8B45-929148A609A7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2404" y="6366597"/>
            <a:ext cx="885103" cy="415233"/>
          </a:xfrm>
          <a:prstGeom prst="rect">
            <a:avLst/>
          </a:prstGeom>
        </p:spPr>
      </p:pic>
      <p:sp>
        <p:nvSpPr>
          <p:cNvPr id="11" name="Espace réservé de la date 2"/>
          <p:cNvSpPr>
            <a:spLocks noGrp="1"/>
          </p:cNvSpPr>
          <p:nvPr>
            <p:ph type="dt" sz="half" idx="2"/>
          </p:nvPr>
        </p:nvSpPr>
        <p:spPr>
          <a:xfrm>
            <a:off x="1326985" y="6345936"/>
            <a:ext cx="1004735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rgbClr val="009688"/>
                </a:solidFill>
              </a:defRPr>
            </a:lvl1pPr>
          </a:lstStyle>
          <a:p>
            <a:pPr>
              <a:defRPr/>
            </a:pPr>
            <a:r>
              <a:rPr lang="fr-FR" dirty="0" smtClean="0"/>
              <a:t>2019</a:t>
            </a:r>
            <a:endParaRPr lang="fr-FR" dirty="0"/>
          </a:p>
        </p:txBody>
      </p:sp>
      <p:sp>
        <p:nvSpPr>
          <p:cNvPr id="10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2697728" y="6356350"/>
            <a:ext cx="3746480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ts val="1400"/>
              </a:lnSpc>
              <a:defRPr sz="1400">
                <a:solidFill>
                  <a:srgbClr val="009688"/>
                </a:solidFill>
              </a:defRPr>
            </a:lvl1pPr>
          </a:lstStyle>
          <a:p>
            <a:r>
              <a:rPr lang="fr-FR" dirty="0" smtClean="0"/>
              <a:t>G. </a:t>
            </a:r>
            <a:r>
              <a:rPr lang="fr-FR" dirty="0" err="1" smtClean="0"/>
              <a:t>Cagnoli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8138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2" y="878"/>
            <a:ext cx="4724400" cy="1388642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3872"/>
            <a:ext cx="2331720" cy="1024128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3707" y="6238025"/>
            <a:ext cx="495300" cy="495300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170" y="6174377"/>
            <a:ext cx="2770876" cy="674847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3400" y="1181820"/>
            <a:ext cx="4038600" cy="49443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4400" y="1181820"/>
            <a:ext cx="4038600" cy="49443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668344" y="6356350"/>
            <a:ext cx="1018456" cy="365125"/>
          </a:xfrm>
          <a:prstGeom prst="rect">
            <a:avLst/>
          </a:prstGeom>
        </p:spPr>
        <p:txBody>
          <a:bodyPr anchor="ctr" anchorCtr="0"/>
          <a:lstStyle>
            <a:lvl1pPr algn="r">
              <a:defRPr sz="1200">
                <a:solidFill>
                  <a:srgbClr val="009688"/>
                </a:solidFill>
                <a:latin typeface="Helvetica" pitchFamily="34" charset="0"/>
              </a:defRPr>
            </a:lvl1pPr>
          </a:lstStyle>
          <a:p>
            <a:fld id="{E2DD142D-6158-4ECC-8B45-929148A609A7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2404" y="6366597"/>
            <a:ext cx="885103" cy="415233"/>
          </a:xfrm>
          <a:prstGeom prst="rect">
            <a:avLst/>
          </a:prstGeom>
        </p:spPr>
      </p:pic>
      <p:sp>
        <p:nvSpPr>
          <p:cNvPr id="10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2697728" y="6356350"/>
            <a:ext cx="3746480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ts val="1400"/>
              </a:lnSpc>
              <a:defRPr sz="1400">
                <a:solidFill>
                  <a:srgbClr val="009688"/>
                </a:solidFill>
              </a:defRPr>
            </a:lvl1pPr>
          </a:lstStyle>
          <a:p>
            <a:r>
              <a:rPr lang="fr-FR" dirty="0" smtClean="0"/>
              <a:t>G. </a:t>
            </a:r>
            <a:r>
              <a:rPr lang="fr-FR" dirty="0" err="1" smtClean="0"/>
              <a:t>Cagnoli</a:t>
            </a:r>
            <a:endParaRPr lang="fr-FR" dirty="0"/>
          </a:p>
        </p:txBody>
      </p:sp>
      <p:sp>
        <p:nvSpPr>
          <p:cNvPr id="20" name="Espace réservé de la date 2"/>
          <p:cNvSpPr>
            <a:spLocks noGrp="1"/>
          </p:cNvSpPr>
          <p:nvPr>
            <p:ph type="dt" sz="half" idx="13"/>
          </p:nvPr>
        </p:nvSpPr>
        <p:spPr>
          <a:xfrm>
            <a:off x="1326985" y="6345936"/>
            <a:ext cx="1004735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rgbClr val="009688"/>
                </a:solidFill>
              </a:defRPr>
            </a:lvl1pPr>
          </a:lstStyle>
          <a:p>
            <a:pPr>
              <a:defRPr/>
            </a:pPr>
            <a:r>
              <a:rPr lang="fr-FR" dirty="0" smtClean="0"/>
              <a:t>2019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9919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2" y="878"/>
            <a:ext cx="4724400" cy="1388642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3872"/>
            <a:ext cx="2331720" cy="1024128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3707" y="6238025"/>
            <a:ext cx="495300" cy="49530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170" y="6174377"/>
            <a:ext cx="2770876" cy="674847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668344" y="6356350"/>
            <a:ext cx="1018456" cy="365125"/>
          </a:xfrm>
          <a:prstGeom prst="rect">
            <a:avLst/>
          </a:prstGeom>
        </p:spPr>
        <p:txBody>
          <a:bodyPr anchor="ctr" anchorCtr="0"/>
          <a:lstStyle>
            <a:lvl1pPr algn="r">
              <a:defRPr sz="1200">
                <a:solidFill>
                  <a:srgbClr val="009688"/>
                </a:solidFill>
                <a:latin typeface="Helvetica" pitchFamily="34" charset="0"/>
              </a:defRPr>
            </a:lvl1pPr>
          </a:lstStyle>
          <a:p>
            <a:fld id="{E2DD142D-6158-4ECC-8B45-929148A609A7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6" name="Image 1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2404" y="6366597"/>
            <a:ext cx="885103" cy="415233"/>
          </a:xfrm>
          <a:prstGeom prst="rect">
            <a:avLst/>
          </a:prstGeom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2697728" y="6356350"/>
            <a:ext cx="3746480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ts val="1400"/>
              </a:lnSpc>
              <a:defRPr sz="1400">
                <a:solidFill>
                  <a:srgbClr val="009688"/>
                </a:solidFill>
              </a:defRPr>
            </a:lvl1pPr>
          </a:lstStyle>
          <a:p>
            <a:r>
              <a:rPr lang="fr-FR" dirty="0" smtClean="0"/>
              <a:t>G. </a:t>
            </a:r>
            <a:r>
              <a:rPr lang="fr-FR" dirty="0" err="1" smtClean="0"/>
              <a:t>Cagnoli</a:t>
            </a:r>
            <a:endParaRPr lang="fr-FR" dirty="0"/>
          </a:p>
        </p:txBody>
      </p:sp>
      <p:sp>
        <p:nvSpPr>
          <p:cNvPr id="15" name="Espace réservé de la date 2"/>
          <p:cNvSpPr>
            <a:spLocks noGrp="1"/>
          </p:cNvSpPr>
          <p:nvPr>
            <p:ph type="dt" sz="half" idx="13"/>
          </p:nvPr>
        </p:nvSpPr>
        <p:spPr>
          <a:xfrm>
            <a:off x="1326985" y="6345936"/>
            <a:ext cx="1004735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rgbClr val="009688"/>
                </a:solidFill>
              </a:defRPr>
            </a:lvl1pPr>
          </a:lstStyle>
          <a:p>
            <a:pPr>
              <a:defRPr/>
            </a:pPr>
            <a:r>
              <a:rPr lang="fr-FR" dirty="0" smtClean="0"/>
              <a:t>2019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1837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170" y="6174377"/>
            <a:ext cx="2770876" cy="674847"/>
          </a:xfrm>
          <a:prstGeom prst="rect">
            <a:avLst/>
          </a:prstGeom>
        </p:spPr>
      </p:pic>
      <p:sp>
        <p:nvSpPr>
          <p:cNvPr id="1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668344" y="6356350"/>
            <a:ext cx="1018456" cy="365125"/>
          </a:xfrm>
          <a:prstGeom prst="rect">
            <a:avLst/>
          </a:prstGeom>
        </p:spPr>
        <p:txBody>
          <a:bodyPr anchor="ctr" anchorCtr="0"/>
          <a:lstStyle>
            <a:lvl1pPr algn="r">
              <a:defRPr sz="1200">
                <a:solidFill>
                  <a:srgbClr val="009688"/>
                </a:solidFill>
                <a:latin typeface="Helvetica" pitchFamily="34" charset="0"/>
              </a:defRPr>
            </a:lvl1pPr>
          </a:lstStyle>
          <a:p>
            <a:fld id="{E2DD142D-6158-4ECC-8B45-929148A609A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e la date 2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586596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rgbClr val="009688"/>
                </a:solidFill>
              </a:defRPr>
            </a:lvl1pPr>
          </a:lstStyle>
          <a:p>
            <a:pPr>
              <a:defRPr/>
            </a:pPr>
            <a:r>
              <a:rPr lang="fr-FR" dirty="0" smtClean="0"/>
              <a:t>2019</a:t>
            </a:r>
            <a:endParaRPr lang="fr-FR" dirty="0"/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2404" y="6366597"/>
            <a:ext cx="885103" cy="415233"/>
          </a:xfrm>
          <a:prstGeom prst="rect">
            <a:avLst/>
          </a:prstGeom>
        </p:spPr>
      </p:pic>
      <p:sp>
        <p:nvSpPr>
          <p:cNvPr id="7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2697728" y="6356350"/>
            <a:ext cx="3746480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ts val="1400"/>
              </a:lnSpc>
              <a:defRPr sz="1400">
                <a:solidFill>
                  <a:srgbClr val="009688"/>
                </a:solidFill>
              </a:defRPr>
            </a:lvl1pPr>
          </a:lstStyle>
          <a:p>
            <a:r>
              <a:rPr lang="fr-FR" dirty="0" smtClean="0"/>
              <a:t>G. </a:t>
            </a:r>
            <a:r>
              <a:rPr lang="fr-FR" dirty="0" err="1" smtClean="0"/>
              <a:t>Cagnoli</a:t>
            </a:r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3707" y="6238025"/>
            <a:ext cx="495300" cy="49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3969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1113" y="0"/>
            <a:ext cx="9132887" cy="962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2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 anchorCtr="0"/>
          <a:lstStyle>
            <a:lvl1pPr algn="r">
              <a:defRPr sz="1200">
                <a:solidFill>
                  <a:srgbClr val="009688"/>
                </a:solidFill>
                <a:latin typeface="Helvetica" pitchFamily="34" charset="0"/>
              </a:defRPr>
            </a:lvl1pPr>
          </a:lstStyle>
          <a:p>
            <a:fld id="{E2DD142D-6158-4ECC-8B45-929148A609A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e la date 2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586596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rgbClr val="009688"/>
                </a:solidFill>
              </a:defRPr>
            </a:lvl1pPr>
          </a:lstStyle>
          <a:p>
            <a:pPr>
              <a:defRPr/>
            </a:pPr>
            <a:r>
              <a:rPr lang="fr-FR" dirty="0" smtClean="0"/>
              <a:t>2019</a:t>
            </a:r>
            <a:endParaRPr lang="fr-FR" dirty="0"/>
          </a:p>
        </p:txBody>
      </p:sp>
      <p:sp>
        <p:nvSpPr>
          <p:cNvPr id="11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2697728" y="6356350"/>
            <a:ext cx="3746480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ts val="1400"/>
              </a:lnSpc>
              <a:defRPr sz="1400">
                <a:solidFill>
                  <a:srgbClr val="009688"/>
                </a:solidFill>
              </a:defRPr>
            </a:lvl1pPr>
          </a:lstStyle>
          <a:p>
            <a:r>
              <a:rPr lang="fr-FR" dirty="0" smtClean="0"/>
              <a:t>G. </a:t>
            </a:r>
            <a:r>
              <a:rPr lang="fr-FR" dirty="0" err="1" smtClean="0"/>
              <a:t>Cagnoli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5421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Helvetic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Helvetica" pitchFamily="34" charset="0"/>
        <a:buChar char="●"/>
        <a:defRPr sz="2800" kern="1200">
          <a:solidFill>
            <a:srgbClr val="009688"/>
          </a:solidFill>
          <a:latin typeface="Helvetic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♦"/>
        <a:defRPr sz="2400" kern="1200">
          <a:solidFill>
            <a:schemeClr val="tx1"/>
          </a:solidFill>
          <a:latin typeface="Helvetic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Helvetica" pitchFamily="34" charset="0"/>
        <a:buChar char="−"/>
        <a:defRPr sz="2000" kern="1200">
          <a:solidFill>
            <a:schemeClr val="tx1"/>
          </a:solidFill>
          <a:latin typeface="Helvetic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Helvetica" pitchFamily="34" charset="0"/>
        <a:buChar char="×"/>
        <a:defRPr sz="1800" kern="1200">
          <a:solidFill>
            <a:schemeClr val="tx1"/>
          </a:solidFill>
          <a:latin typeface="Helvetic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Helvetic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2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3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8.png"/><Relationship Id="rId7" Type="http://schemas.openxmlformats.org/officeDocument/2006/relationships/image" Target="../media/image3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8.png"/><Relationship Id="rId11" Type="http://schemas.openxmlformats.org/officeDocument/2006/relationships/image" Target="../media/image35.png"/><Relationship Id="rId5" Type="http://schemas.openxmlformats.org/officeDocument/2006/relationships/image" Target="../media/image25.png"/><Relationship Id="rId10" Type="http://schemas.openxmlformats.org/officeDocument/2006/relationships/image" Target="../media/image34.png"/><Relationship Id="rId4" Type="http://schemas.openxmlformats.org/officeDocument/2006/relationships/image" Target="../media/image24.png"/><Relationship Id="rId9" Type="http://schemas.openxmlformats.org/officeDocument/2006/relationships/image" Target="../media/image3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8.png"/><Relationship Id="rId7" Type="http://schemas.openxmlformats.org/officeDocument/2006/relationships/image" Target="../media/image3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8.png"/><Relationship Id="rId11" Type="http://schemas.openxmlformats.org/officeDocument/2006/relationships/image" Target="../media/image35.png"/><Relationship Id="rId5" Type="http://schemas.openxmlformats.org/officeDocument/2006/relationships/image" Target="../media/image25.png"/><Relationship Id="rId10" Type="http://schemas.openxmlformats.org/officeDocument/2006/relationships/image" Target="../media/image34.png"/><Relationship Id="rId4" Type="http://schemas.openxmlformats.org/officeDocument/2006/relationships/image" Target="../media/image24.png"/><Relationship Id="rId9" Type="http://schemas.openxmlformats.org/officeDocument/2006/relationships/image" Target="../media/image3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13" Type="http://schemas.openxmlformats.org/officeDocument/2006/relationships/image" Target="../media/image41.png"/><Relationship Id="rId3" Type="http://schemas.openxmlformats.org/officeDocument/2006/relationships/image" Target="../media/image37.png"/><Relationship Id="rId7" Type="http://schemas.openxmlformats.org/officeDocument/2006/relationships/image" Target="../media/image82.png"/><Relationship Id="rId12" Type="http://schemas.openxmlformats.org/officeDocument/2006/relationships/image" Target="../media/image40.png"/><Relationship Id="rId17" Type="http://schemas.openxmlformats.org/officeDocument/2006/relationships/image" Target="../media/image45.png"/><Relationship Id="rId2" Type="http://schemas.openxmlformats.org/officeDocument/2006/relationships/image" Target="../media/image36.png"/><Relationship Id="rId16" Type="http://schemas.openxmlformats.org/officeDocument/2006/relationships/image" Target="../media/image4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1.png"/><Relationship Id="rId11" Type="http://schemas.openxmlformats.org/officeDocument/2006/relationships/image" Target="../media/image39.png"/><Relationship Id="rId5" Type="http://schemas.openxmlformats.org/officeDocument/2006/relationships/image" Target="../media/image80.png"/><Relationship Id="rId15" Type="http://schemas.openxmlformats.org/officeDocument/2006/relationships/image" Target="../media/image43.png"/><Relationship Id="rId10" Type="http://schemas.openxmlformats.org/officeDocument/2006/relationships/image" Target="../media/image38.png"/><Relationship Id="rId4" Type="http://schemas.openxmlformats.org/officeDocument/2006/relationships/image" Target="../media/image79.png"/><Relationship Id="rId9" Type="http://schemas.openxmlformats.org/officeDocument/2006/relationships/image" Target="../media/image84.png"/><Relationship Id="rId14" Type="http://schemas.openxmlformats.org/officeDocument/2006/relationships/image" Target="../media/image4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8.png"/><Relationship Id="rId7" Type="http://schemas.openxmlformats.org/officeDocument/2006/relationships/image" Target="../media/image4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Relationship Id="rId9" Type="http://schemas.openxmlformats.org/officeDocument/2006/relationships/image" Target="../media/image5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Telegrapher’s</a:t>
            </a:r>
            <a:r>
              <a:rPr lang="fr-FR" dirty="0"/>
              <a:t> </a:t>
            </a:r>
            <a:r>
              <a:rPr lang="fr-FR" dirty="0" err="1"/>
              <a:t>equation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D142D-6158-4ECC-8B45-929148A609A7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G. Cagnoli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2019</a:t>
            </a:r>
            <a:endParaRPr lang="fr-F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10" y="1627369"/>
            <a:ext cx="1856921" cy="145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/>
              <p:cNvSpPr txBox="1"/>
              <p:nvPr/>
            </p:nvSpPr>
            <p:spPr>
              <a:xfrm>
                <a:off x="899885" y="1251396"/>
                <a:ext cx="85626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u="none" smtClean="0">
                          <a:latin typeface="Cambria Math"/>
                          <a:ea typeface="Cambria Math"/>
                        </a:rPr>
                        <m:t>𝜇</m:t>
                      </m:r>
                      <m:r>
                        <a:rPr lang="fr-FR" b="0" i="1" u="none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fr-FR" b="0" i="1" u="none" smtClean="0">
                          <a:latin typeface="Cambria Math"/>
                          <a:ea typeface="Cambria Math"/>
                        </a:rPr>
                        <m:t>𝑑𝑥</m:t>
                      </m:r>
                    </m:oMath>
                  </m:oMathPara>
                </a14:m>
                <a:endParaRPr lang="fr-FR" u="none" dirty="0"/>
              </a:p>
            </p:txBody>
          </p:sp>
        </mc:Choice>
        <mc:Fallback xmlns=""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885" y="1251396"/>
                <a:ext cx="856260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2155372" y="2165134"/>
                <a:ext cx="85626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u="none" smtClean="0">
                          <a:latin typeface="Cambria Math"/>
                          <a:ea typeface="Cambria Math"/>
                        </a:rPr>
                        <m:t>𝜀</m:t>
                      </m:r>
                      <m:r>
                        <a:rPr lang="fr-FR" b="0" i="1" u="none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fr-FR" b="0" i="1" u="none" smtClean="0">
                          <a:latin typeface="Cambria Math"/>
                          <a:ea typeface="Cambria Math"/>
                        </a:rPr>
                        <m:t>𝑑𝑥</m:t>
                      </m:r>
                    </m:oMath>
                  </m:oMathPara>
                </a14:m>
                <a:endParaRPr lang="fr-FR" u="none" dirty="0"/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5372" y="2165134"/>
                <a:ext cx="856260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3011632" y="1511175"/>
                <a:ext cx="1519069" cy="676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000" i="1" u="none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2000" i="1" u="none" smtClean="0">
                              <a:latin typeface="Cambria Math"/>
                            </a:rPr>
                            <m:t>𝑑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𝑉</m:t>
                          </m:r>
                        </m:num>
                        <m:den>
                          <m:r>
                            <a:rPr lang="fr-FR" sz="2000" i="1" u="none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fr-FR" sz="2000" b="0" i="1" u="none" smtClean="0">
                          <a:latin typeface="Cambria Math"/>
                        </a:rPr>
                        <m:t>=−</m:t>
                      </m:r>
                      <m:r>
                        <a:rPr lang="fr-FR" sz="2000" b="0" i="1" u="none" smtClean="0">
                          <a:latin typeface="Cambria Math"/>
                          <a:ea typeface="Cambria Math"/>
                        </a:rPr>
                        <m:t>𝜇</m:t>
                      </m:r>
                      <m:r>
                        <a:rPr lang="fr-FR" sz="2000" b="0" i="1" u="none" smtClean="0"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̇"/>
                          <m:ctrlP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𝐼</m:t>
                          </m:r>
                        </m:e>
                      </m:acc>
                    </m:oMath>
                  </m:oMathPara>
                </a14:m>
                <a:endParaRPr lang="fr-FR" sz="2000" u="none" dirty="0"/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1632" y="1511175"/>
                <a:ext cx="1519069" cy="67672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3011632" y="2439222"/>
                <a:ext cx="1534394" cy="676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000" i="1" u="none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2000" i="1" u="none" smtClean="0">
                              <a:latin typeface="Cambria Math"/>
                            </a:rPr>
                            <m:t>𝑑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𝐼</m:t>
                          </m:r>
                        </m:num>
                        <m:den>
                          <m:r>
                            <a:rPr lang="fr-FR" sz="2000" i="1" u="none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fr-FR" sz="2000" b="0" i="1" u="none" smtClean="0">
                          <a:latin typeface="Cambria Math"/>
                        </a:rPr>
                        <m:t>=−</m:t>
                      </m:r>
                      <m:r>
                        <a:rPr lang="fr-FR" sz="2000" b="0" i="1" u="none" smtClean="0">
                          <a:latin typeface="Cambria Math"/>
                          <a:ea typeface="Cambria Math"/>
                        </a:rPr>
                        <m:t>𝜀</m:t>
                      </m:r>
                      <m:r>
                        <a:rPr lang="fr-FR" sz="2000" b="0" i="1" u="none" smtClean="0"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̇"/>
                          <m:ctrlP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𝑉</m:t>
                          </m:r>
                        </m:e>
                      </m:acc>
                    </m:oMath>
                  </m:oMathPara>
                </a14:m>
                <a:endParaRPr lang="fr-FR" sz="2000" u="none" dirty="0"/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1632" y="2439222"/>
                <a:ext cx="1534394" cy="67672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ZoneTexte 10"/>
              <p:cNvSpPr txBox="1"/>
              <p:nvPr/>
            </p:nvSpPr>
            <p:spPr>
              <a:xfrm>
                <a:off x="5196112" y="1491233"/>
                <a:ext cx="1634037" cy="7099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000" i="1" u="none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FR" sz="2000" i="1" u="none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FR" sz="2000" b="0" i="1" u="none" smtClean="0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fr-FR" sz="2000" b="0" i="1" u="none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sz="2000" b="0" i="1" u="none" smtClean="0">
                              <a:latin typeface="Cambria Math"/>
                            </a:rPr>
                            <m:t>𝑉</m:t>
                          </m:r>
                        </m:num>
                        <m:den>
                          <m:sSup>
                            <m:sSupPr>
                              <m:ctrlPr>
                                <a:rPr lang="fr-FR" sz="2000" i="1" u="none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FR" sz="2000" b="0" i="1" u="none" smtClean="0">
                                  <a:latin typeface="Cambria Math"/>
                                </a:rPr>
                                <m:t>𝑑𝑥</m:t>
                              </m:r>
                            </m:e>
                            <m:sup>
                              <m:r>
                                <a:rPr lang="fr-FR" sz="2000" b="0" i="1" u="none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r>
                        <a:rPr lang="fr-FR" sz="2000" b="0" i="1" u="none" smtClean="0">
                          <a:latin typeface="Cambria Math"/>
                          <a:ea typeface="Cambria Math"/>
                        </a:rPr>
                        <m:t>𝜀𝜇</m:t>
                      </m:r>
                      <m:r>
                        <a:rPr lang="fr-FR" sz="2000" b="0" i="1" u="none" smtClean="0"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̈"/>
                          <m:ctrlP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𝑉</m:t>
                          </m:r>
                        </m:e>
                      </m:acc>
                    </m:oMath>
                  </m:oMathPara>
                </a14:m>
                <a:endParaRPr lang="fr-FR" sz="2000" u="none" dirty="0"/>
              </a:p>
            </p:txBody>
          </p:sp>
        </mc:Choice>
        <mc:Fallback xmlns="">
          <p:sp>
            <p:nvSpPr>
              <p:cNvPr id="11" name="ZoneText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6112" y="1491233"/>
                <a:ext cx="1634037" cy="70993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oneTexte 11"/>
              <p:cNvSpPr txBox="1"/>
              <p:nvPr/>
            </p:nvSpPr>
            <p:spPr>
              <a:xfrm>
                <a:off x="5196112" y="2419280"/>
                <a:ext cx="1545230" cy="7099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000" i="1" u="none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FR" sz="2000" i="1" u="none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FR" sz="2000" b="0" i="1" u="none" smtClean="0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fr-FR" sz="2000" b="0" i="1" u="none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sz="2000" b="0" i="1" u="none" smtClean="0">
                              <a:latin typeface="Cambria Math"/>
                            </a:rPr>
                            <m:t>𝐼</m:t>
                          </m:r>
                        </m:num>
                        <m:den>
                          <m:sSup>
                            <m:sSupPr>
                              <m:ctrlPr>
                                <a:rPr lang="fr-FR" sz="2000" i="1" u="none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FR" sz="2000" b="0" i="1" u="none" smtClean="0">
                                  <a:latin typeface="Cambria Math"/>
                                </a:rPr>
                                <m:t>𝑑𝑥</m:t>
                              </m:r>
                            </m:e>
                            <m:sup>
                              <m:r>
                                <a:rPr lang="fr-FR" sz="2000" b="0" i="1" u="none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r>
                        <a:rPr lang="fr-FR" sz="2000" b="0" i="1" u="none" smtClean="0">
                          <a:latin typeface="Cambria Math"/>
                          <a:ea typeface="Cambria Math"/>
                        </a:rPr>
                        <m:t>𝜀𝜇</m:t>
                      </m:r>
                      <m:r>
                        <a:rPr lang="fr-FR" sz="2000" b="0" i="1" u="none" smtClean="0"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̈"/>
                          <m:ctrlP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𝐼</m:t>
                          </m:r>
                        </m:e>
                      </m:acc>
                    </m:oMath>
                  </m:oMathPara>
                </a14:m>
                <a:endParaRPr lang="fr-FR" sz="2000" u="none" dirty="0"/>
              </a:p>
            </p:txBody>
          </p:sp>
        </mc:Choice>
        <mc:Fallback xmlns="">
          <p:sp>
            <p:nvSpPr>
              <p:cNvPr id="12" name="ZoneText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6112" y="2419280"/>
                <a:ext cx="1545230" cy="70993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7541483" y="1945554"/>
                <a:ext cx="1137363" cy="739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0" i="1" u="none" smtClean="0">
                          <a:latin typeface="Cambria Math"/>
                        </a:rPr>
                        <m:t>𝑐</m:t>
                      </m:r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2000" b="0" i="1" u="none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fr-FR" sz="2000" b="0" i="1" u="none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  <m:t>𝜀𝜇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fr-FR" sz="2000" u="none" dirty="0"/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1483" y="1945554"/>
                <a:ext cx="1137363" cy="73949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348343" y="4167052"/>
                <a:ext cx="2657459" cy="4210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0" i="1" u="none" smtClean="0">
                          <a:latin typeface="Cambria Math"/>
                        </a:rPr>
                        <m:t>𝑉</m:t>
                      </m:r>
                      <m:d>
                        <m:d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𝑥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,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fr-FR" sz="2000" b="0" i="1" u="none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𝑒</m:t>
                          </m:r>
                        </m:e>
                        <m:sup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𝑖𝑘</m:t>
                          </m:r>
                          <m:d>
                            <m:dPr>
                              <m:ctrlP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  <m:t>±</m:t>
                              </m:r>
                              <m: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  <m:t>𝑐𝑡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fr-FR" sz="2000" u="none" dirty="0"/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343" y="4167052"/>
                <a:ext cx="2657459" cy="421013"/>
              </a:xfrm>
              <a:prstGeom prst="rect">
                <a:avLst/>
              </a:prstGeom>
              <a:blipFill rotWithShape="1">
                <a:blip r:embed="rId10"/>
                <a:stretch>
                  <a:fillRect b="-144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348343" y="5016138"/>
                <a:ext cx="2551468" cy="4210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0" i="1" u="none" smtClean="0">
                          <a:latin typeface="Cambria Math"/>
                        </a:rPr>
                        <m:t>𝐼</m:t>
                      </m:r>
                      <m:d>
                        <m:d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𝑥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,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fr-FR" sz="2000" b="0" i="1" u="none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𝑒</m:t>
                          </m:r>
                        </m:e>
                        <m:sup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𝑖𝑘</m:t>
                          </m:r>
                          <m:d>
                            <m:dPr>
                              <m:ctrlP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  <m:t>±</m:t>
                              </m:r>
                              <m: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  <m:t>𝑐𝑡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fr-FR" sz="2000" u="none" dirty="0"/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343" y="5016138"/>
                <a:ext cx="2551468" cy="421013"/>
              </a:xfrm>
              <a:prstGeom prst="rect">
                <a:avLst/>
              </a:prstGeom>
              <a:blipFill rotWithShape="1">
                <a:blip r:embed="rId11"/>
                <a:stretch>
                  <a:fillRect b="-144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à coins arrondis 15"/>
          <p:cNvSpPr/>
          <p:nvPr/>
        </p:nvSpPr>
        <p:spPr bwMode="auto">
          <a:xfrm>
            <a:off x="348343" y="3997234"/>
            <a:ext cx="3157596" cy="1611086"/>
          </a:xfrm>
          <a:prstGeom prst="roundRect">
            <a:avLst>
              <a:gd name="adj" fmla="val 9640"/>
            </a:avLst>
          </a:prstGeom>
          <a:noFill/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7" name="Connecteur droit avec flèche 16"/>
          <p:cNvCxnSpPr/>
          <p:nvPr/>
        </p:nvCxnSpPr>
        <p:spPr bwMode="auto">
          <a:xfrm flipV="1">
            <a:off x="2795451" y="3252778"/>
            <a:ext cx="478972" cy="60511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Connecteur droit avec flèche 17"/>
          <p:cNvCxnSpPr/>
          <p:nvPr/>
        </p:nvCxnSpPr>
        <p:spPr bwMode="auto">
          <a:xfrm>
            <a:off x="4572000" y="3252778"/>
            <a:ext cx="624112" cy="60511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ZoneTexte 18"/>
              <p:cNvSpPr txBox="1"/>
              <p:nvPr/>
            </p:nvSpPr>
            <p:spPr>
              <a:xfrm>
                <a:off x="4572000" y="4001588"/>
                <a:ext cx="1734834" cy="7186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r>
                        <a:rPr lang="fr-FR" sz="2000" b="0" i="1" u="none" smtClean="0">
                          <a:latin typeface="Cambria Math"/>
                          <a:ea typeface="Cambria Math"/>
                        </a:rPr>
                        <m:t>±</m:t>
                      </m:r>
                      <m:rad>
                        <m:radPr>
                          <m:degHide m:val="on"/>
                          <m:ctrlP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  <m:t>𝜇</m:t>
                              </m:r>
                            </m:num>
                            <m:den>
                              <m: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  <m:t>𝜀</m:t>
                              </m:r>
                            </m:den>
                          </m:f>
                        </m:e>
                      </m:rad>
                      <m:r>
                        <a:rPr lang="fr-FR" sz="2000" b="0" i="1" u="none" smtClean="0"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𝐼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fr-FR" sz="20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19" name="ZoneText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001588"/>
                <a:ext cx="1734834" cy="718658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6738149" y="4866978"/>
                <a:ext cx="1439048" cy="1344984"/>
              </a:xfrm>
              <a:prstGeom prst="rect">
                <a:avLst/>
              </a:prstGeom>
              <a:noFill/>
              <a:ln w="28575">
                <a:solidFill>
                  <a:srgbClr val="7030A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𝑍</m:t>
                          </m:r>
                        </m:e>
                        <m:sup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→</m:t>
                          </m:r>
                        </m:sup>
                      </m:sSup>
                      <m:r>
                        <a:rPr lang="fr-FR" sz="2000" b="0" i="1" u="none" smtClean="0">
                          <a:latin typeface="Cambria Math"/>
                        </a:rPr>
                        <m:t>=−</m:t>
                      </m:r>
                      <m:rad>
                        <m:radPr>
                          <m:degHide m:val="on"/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fr-FR" sz="2000" b="0" i="1" u="none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  <m:t>𝜇</m:t>
                              </m:r>
                            </m:num>
                            <m:den>
                              <m: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  <m:t>𝜀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fr-FR" sz="2000" b="0" i="1" u="none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2000" i="1">
                              <a:latin typeface="Cambria Math"/>
                            </a:rPr>
                            <m:t>𝑍</m:t>
                          </m:r>
                        </m:e>
                        <m:sup>
                          <m:r>
                            <a:rPr lang="fr-FR" sz="2000" i="1" smtClean="0">
                              <a:latin typeface="Cambria Math"/>
                              <a:ea typeface="Cambria Math"/>
                            </a:rPr>
                            <m:t>←</m:t>
                          </m:r>
                        </m:sup>
                      </m:sSup>
                      <m:r>
                        <a:rPr lang="fr-FR" sz="2000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fr-FR" sz="2000" i="1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fr-FR" sz="20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fr-FR" sz="2000" i="1">
                                  <a:latin typeface="Cambria Math"/>
                                  <a:ea typeface="Cambria Math"/>
                                </a:rPr>
                                <m:t>𝜇</m:t>
                              </m:r>
                            </m:num>
                            <m:den>
                              <m:r>
                                <a:rPr lang="fr-FR" sz="2000" i="1">
                                  <a:latin typeface="Cambria Math"/>
                                  <a:ea typeface="Cambria Math"/>
                                </a:rPr>
                                <m:t>𝜀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fr-FR" sz="20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8149" y="4866978"/>
                <a:ext cx="1439048" cy="134498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  <a:ln w="28575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Connecteur droit avec flèche 20"/>
          <p:cNvCxnSpPr/>
          <p:nvPr/>
        </p:nvCxnSpPr>
        <p:spPr bwMode="auto">
          <a:xfrm>
            <a:off x="6369290" y="4713578"/>
            <a:ext cx="239550" cy="23711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84863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D142D-6158-4ECC-8B45-929148A609A7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2019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G. Cagnoli</a:t>
            </a:r>
            <a:endParaRPr lang="fr-FR" dirty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877" y="1161326"/>
            <a:ext cx="7545387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877" y="1597025"/>
            <a:ext cx="7545387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742950" y="381000"/>
                <a:ext cx="847796" cy="6090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/>
                        </a:rPr>
                        <m:t>𝑦</m:t>
                      </m:r>
                      <m:r>
                        <a:rPr lang="fr-FR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/>
                            </a:rPr>
                            <m:t>𝐻</m:t>
                          </m:r>
                        </m:num>
                        <m:den>
                          <m:r>
                            <a:rPr lang="fr-FR" b="0" i="1" smtClean="0">
                              <a:latin typeface="Cambria Math"/>
                            </a:rPr>
                            <m:t>𝐸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950" y="381000"/>
                <a:ext cx="847796" cy="6090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914080" y="315683"/>
                <a:ext cx="8009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fr-FR" i="1">
                              <a:latin typeface="Cambria Math"/>
                            </a:rPr>
                            <m:t>𝑦</m:t>
                          </m:r>
                        </m:e>
                      </m:acc>
                      <m:r>
                        <a:rPr lang="fr-FR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4080" y="315683"/>
                <a:ext cx="800989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23333"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ZoneTexte 20"/>
              <p:cNvSpPr txBox="1"/>
              <p:nvPr/>
            </p:nvSpPr>
            <p:spPr>
              <a:xfrm>
                <a:off x="154872" y="1208643"/>
                <a:ext cx="3908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ZoneText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872" y="1208643"/>
                <a:ext cx="390876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ZoneTexte 25"/>
              <p:cNvSpPr txBox="1"/>
              <p:nvPr/>
            </p:nvSpPr>
            <p:spPr>
              <a:xfrm>
                <a:off x="154872" y="1621909"/>
                <a:ext cx="4126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/>
                        </a:rPr>
                        <m:t>𝐻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ZoneText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872" y="1621909"/>
                <a:ext cx="412613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1690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D142D-6158-4ECC-8B45-929148A609A7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2019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G. Cagnoli</a:t>
            </a:r>
            <a:endParaRPr lang="fr-FR" dirty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82877" y="1161326"/>
            <a:ext cx="7545387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382877" y="1597025"/>
            <a:ext cx="7545387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742950" y="381000"/>
                <a:ext cx="847796" cy="6090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/>
                        </a:rPr>
                        <m:t>𝑦</m:t>
                      </m:r>
                      <m:r>
                        <a:rPr lang="fr-FR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/>
                            </a:rPr>
                            <m:t>𝐻</m:t>
                          </m:r>
                        </m:num>
                        <m:den>
                          <m:r>
                            <a:rPr lang="fr-FR" b="0" i="1" smtClean="0">
                              <a:latin typeface="Cambria Math"/>
                            </a:rPr>
                            <m:t>𝐸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950" y="381000"/>
                <a:ext cx="847796" cy="6090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1914080" y="694278"/>
                <a:ext cx="9741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⃖"/>
                          <m:ctrlPr>
                            <a:rPr lang="fr-FR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/>
                            </a:rPr>
                            <m:t>𝑦</m:t>
                          </m:r>
                        </m:e>
                      </m:acc>
                      <m:r>
                        <a:rPr lang="fr-FR"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latin typeface="Cambria Math"/>
                        </a:rPr>
                        <m:t>−</m:t>
                      </m:r>
                      <m:r>
                        <a:rPr lang="fr-FR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4080" y="694278"/>
                <a:ext cx="974113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23333"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ZoneTexte 20"/>
              <p:cNvSpPr txBox="1"/>
              <p:nvPr/>
            </p:nvSpPr>
            <p:spPr>
              <a:xfrm>
                <a:off x="7848763" y="1161326"/>
                <a:ext cx="3908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ZoneText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8763" y="1161326"/>
                <a:ext cx="390876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ZoneTexte 25"/>
              <p:cNvSpPr txBox="1"/>
              <p:nvPr/>
            </p:nvSpPr>
            <p:spPr>
              <a:xfrm>
                <a:off x="7848763" y="4909042"/>
                <a:ext cx="4126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/>
                        </a:rPr>
                        <m:t>𝐻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ZoneText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8763" y="4909042"/>
                <a:ext cx="412613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693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3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3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/>
          <p:cNvGrpSpPr/>
          <p:nvPr/>
        </p:nvGrpSpPr>
        <p:grpSpPr>
          <a:xfrm>
            <a:off x="5385521" y="229319"/>
            <a:ext cx="4156363" cy="5818909"/>
            <a:chOff x="5809673" y="230908"/>
            <a:chExt cx="4156363" cy="5818909"/>
          </a:xfrm>
        </p:grpSpPr>
        <p:sp>
          <p:nvSpPr>
            <p:cNvPr id="5" name="Rectangle 4"/>
            <p:cNvSpPr/>
            <p:nvPr/>
          </p:nvSpPr>
          <p:spPr>
            <a:xfrm>
              <a:off x="5809673" y="230908"/>
              <a:ext cx="4156363" cy="5818909"/>
            </a:xfrm>
            <a:prstGeom prst="rect">
              <a:avLst/>
            </a:prstGeom>
            <a:solidFill>
              <a:srgbClr val="66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7" name="Connecteur droit 6"/>
            <p:cNvCxnSpPr/>
            <p:nvPr/>
          </p:nvCxnSpPr>
          <p:spPr>
            <a:xfrm>
              <a:off x="5809673" y="230908"/>
              <a:ext cx="0" cy="5818909"/>
            </a:xfrm>
            <a:prstGeom prst="line">
              <a:avLst/>
            </a:prstGeom>
            <a:ln w="19050">
              <a:solidFill>
                <a:srgbClr val="00B0F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D142D-6158-4ECC-8B45-929148A609A7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2019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G. Cagnoli</a:t>
            </a:r>
            <a:endParaRPr lang="fr-FR" dirty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699"/>
          <a:stretch/>
        </p:blipFill>
        <p:spPr bwMode="auto">
          <a:xfrm>
            <a:off x="382878" y="1161326"/>
            <a:ext cx="5002644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699"/>
          <a:stretch/>
        </p:blipFill>
        <p:spPr bwMode="auto">
          <a:xfrm>
            <a:off x="382877" y="1476957"/>
            <a:ext cx="5002645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742950" y="381000"/>
                <a:ext cx="847796" cy="6090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/>
                        </a:rPr>
                        <m:t>𝑦</m:t>
                      </m:r>
                      <m:r>
                        <a:rPr lang="fr-FR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/>
                            </a:rPr>
                            <m:t>𝐻</m:t>
                          </m:r>
                        </m:num>
                        <m:den>
                          <m:r>
                            <a:rPr lang="fr-FR" b="0" i="1" smtClean="0">
                              <a:latin typeface="Cambria Math"/>
                            </a:rPr>
                            <m:t>𝐸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950" y="381000"/>
                <a:ext cx="847796" cy="6090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914080" y="315683"/>
                <a:ext cx="8009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fr-FR" i="1">
                              <a:latin typeface="Cambria Math"/>
                            </a:rPr>
                            <m:t>𝑦</m:t>
                          </m:r>
                        </m:e>
                      </m:acc>
                      <m:r>
                        <a:rPr lang="fr-FR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4080" y="315683"/>
                <a:ext cx="800989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23333"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1914080" y="694278"/>
                <a:ext cx="9741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⃖"/>
                          <m:ctrlPr>
                            <a:rPr lang="fr-FR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/>
                            </a:rPr>
                            <m:t>𝑦</m:t>
                          </m:r>
                        </m:e>
                      </m:acc>
                      <m:r>
                        <a:rPr lang="fr-FR"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latin typeface="Cambria Math"/>
                        </a:rPr>
                        <m:t>−</m:t>
                      </m:r>
                      <m:r>
                        <a:rPr lang="fr-FR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4080" y="694278"/>
                <a:ext cx="974113" cy="369332"/>
              </a:xfrm>
              <a:prstGeom prst="rect">
                <a:avLst/>
              </a:prstGeom>
              <a:blipFill rotWithShape="1">
                <a:blip r:embed="rId6"/>
                <a:stretch>
                  <a:fillRect t="-23333"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ZoneTexte 20"/>
              <p:cNvSpPr txBox="1"/>
              <p:nvPr/>
            </p:nvSpPr>
            <p:spPr>
              <a:xfrm>
                <a:off x="123094" y="1133618"/>
                <a:ext cx="3908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ZoneText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094" y="1133618"/>
                <a:ext cx="390876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ZoneTexte 25"/>
              <p:cNvSpPr txBox="1"/>
              <p:nvPr/>
            </p:nvSpPr>
            <p:spPr>
              <a:xfrm>
                <a:off x="154872" y="1501841"/>
                <a:ext cx="4126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/>
                        </a:rPr>
                        <m:t>𝐻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ZoneText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872" y="1501841"/>
                <a:ext cx="412613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" name="Picture 4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301"/>
          <a:stretch/>
        </p:blipFill>
        <p:spPr bwMode="auto">
          <a:xfrm>
            <a:off x="5385521" y="2124739"/>
            <a:ext cx="1271270" cy="1843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5" name="Connecteur droit avec flèche 24"/>
          <p:cNvCxnSpPr/>
          <p:nvPr/>
        </p:nvCxnSpPr>
        <p:spPr>
          <a:xfrm>
            <a:off x="361178" y="3046412"/>
            <a:ext cx="8025440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>
            <a:off x="364406" y="3372309"/>
            <a:ext cx="8025440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5"/>
          <p:cNvPicPr>
            <a:picLocks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301"/>
          <a:stretch/>
        </p:blipFill>
        <p:spPr bwMode="auto">
          <a:xfrm>
            <a:off x="5385521" y="1476956"/>
            <a:ext cx="1271270" cy="3686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5630894" y="380477"/>
                <a:ext cx="1277401" cy="6090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/>
                        </a:rPr>
                        <m:t>𝑦</m:t>
                      </m:r>
                      <m:r>
                        <a:rPr lang="fr-FR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/>
                            </a:rPr>
                            <m:t>𝐻</m:t>
                          </m:r>
                        </m:num>
                        <m:den>
                          <m:r>
                            <a:rPr lang="fr-FR" b="0" i="1" smtClean="0">
                              <a:latin typeface="Cambria Math"/>
                            </a:rPr>
                            <m:t>𝐸</m:t>
                          </m:r>
                        </m:den>
                      </m:f>
                      <m:r>
                        <a:rPr lang="fr-FR" b="0" i="0" smtClean="0"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0894" y="380477"/>
                <a:ext cx="1277401" cy="6090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7220893" y="381000"/>
                <a:ext cx="8009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fr-FR" i="1">
                              <a:latin typeface="Cambria Math"/>
                            </a:rPr>
                            <m:t>𝑦</m:t>
                          </m:r>
                        </m:e>
                      </m:acc>
                      <m:r>
                        <a:rPr lang="fr-FR"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0893" y="381000"/>
                <a:ext cx="800989" cy="369332"/>
              </a:xfrm>
              <a:prstGeom prst="rect">
                <a:avLst/>
              </a:prstGeom>
              <a:blipFill rotWithShape="1">
                <a:blip r:embed="rId10"/>
                <a:stretch>
                  <a:fillRect t="-23333" b="-5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7220893" y="759595"/>
                <a:ext cx="9741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⃖"/>
                          <m:ctrlPr>
                            <a:rPr lang="fr-FR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/>
                            </a:rPr>
                            <m:t>𝑦</m:t>
                          </m:r>
                        </m:e>
                      </m:acc>
                      <m:r>
                        <a:rPr lang="fr-FR"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0893" y="759595"/>
                <a:ext cx="974113" cy="369332"/>
              </a:xfrm>
              <a:prstGeom prst="rect">
                <a:avLst/>
              </a:prstGeom>
              <a:blipFill rotWithShape="1">
                <a:blip r:embed="rId11"/>
                <a:stretch>
                  <a:fillRect t="-23333"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ZoneTexte 26"/>
          <p:cNvSpPr txBox="1"/>
          <p:nvPr/>
        </p:nvSpPr>
        <p:spPr>
          <a:xfrm>
            <a:off x="7328678" y="4054764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OK !</a:t>
            </a:r>
            <a:endParaRPr lang="fr-FR" dirty="0"/>
          </a:p>
        </p:txBody>
      </p:sp>
      <p:pic>
        <p:nvPicPr>
          <p:cNvPr id="32" name="Picture 4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301"/>
          <a:stretch/>
        </p:blipFill>
        <p:spPr bwMode="auto">
          <a:xfrm flipH="1" flipV="1">
            <a:off x="2842778" y="2124739"/>
            <a:ext cx="2542743" cy="1843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1" name="Connecteur droit avec flèche 30"/>
          <p:cNvCxnSpPr/>
          <p:nvPr/>
        </p:nvCxnSpPr>
        <p:spPr>
          <a:xfrm flipV="1">
            <a:off x="6370319" y="1686507"/>
            <a:ext cx="8681" cy="1685802"/>
          </a:xfrm>
          <a:prstGeom prst="straightConnector1">
            <a:avLst/>
          </a:prstGeom>
          <a:ln w="28575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 flipV="1">
            <a:off x="6436828" y="2204535"/>
            <a:ext cx="11788" cy="841876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 flipH="1">
            <a:off x="3057236" y="3363073"/>
            <a:ext cx="2328285" cy="0"/>
          </a:xfrm>
          <a:prstGeom prst="line">
            <a:avLst/>
          </a:prstGeom>
          <a:ln w="57150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ZoneTexte 42"/>
          <p:cNvSpPr txBox="1"/>
          <p:nvPr/>
        </p:nvSpPr>
        <p:spPr>
          <a:xfrm>
            <a:off x="2393057" y="4054764"/>
            <a:ext cx="1088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WRONG 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72597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6" grpId="0"/>
      <p:bldP spid="27" grpId="0"/>
      <p:bldP spid="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/>
          <p:cNvGrpSpPr/>
          <p:nvPr/>
        </p:nvGrpSpPr>
        <p:grpSpPr>
          <a:xfrm>
            <a:off x="5385521" y="229319"/>
            <a:ext cx="4156363" cy="5818909"/>
            <a:chOff x="5809673" y="230908"/>
            <a:chExt cx="4156363" cy="5818909"/>
          </a:xfrm>
        </p:grpSpPr>
        <p:sp>
          <p:nvSpPr>
            <p:cNvPr id="5" name="Rectangle 4"/>
            <p:cNvSpPr/>
            <p:nvPr/>
          </p:nvSpPr>
          <p:spPr>
            <a:xfrm>
              <a:off x="5809673" y="230908"/>
              <a:ext cx="4156363" cy="5818909"/>
            </a:xfrm>
            <a:prstGeom prst="rect">
              <a:avLst/>
            </a:prstGeom>
            <a:solidFill>
              <a:srgbClr val="66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7" name="Connecteur droit 6"/>
            <p:cNvCxnSpPr/>
            <p:nvPr/>
          </p:nvCxnSpPr>
          <p:spPr>
            <a:xfrm>
              <a:off x="5809673" y="230908"/>
              <a:ext cx="0" cy="5818909"/>
            </a:xfrm>
            <a:prstGeom prst="line">
              <a:avLst/>
            </a:prstGeom>
            <a:ln w="19050">
              <a:solidFill>
                <a:srgbClr val="00B0F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8" name="Picture 4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301"/>
          <a:stretch/>
        </p:blipFill>
        <p:spPr bwMode="auto">
          <a:xfrm>
            <a:off x="5385522" y="1815552"/>
            <a:ext cx="1271270" cy="247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5"/>
          <p:cNvPicPr>
            <a:picLocks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301"/>
          <a:stretch/>
        </p:blipFill>
        <p:spPr bwMode="auto">
          <a:xfrm>
            <a:off x="5385521" y="922796"/>
            <a:ext cx="1271270" cy="4903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D142D-6158-4ECC-8B45-929148A609A7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2019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G. Cagnoli</a:t>
            </a:r>
            <a:endParaRPr lang="fr-FR" dirty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699"/>
          <a:stretch/>
        </p:blipFill>
        <p:spPr bwMode="auto">
          <a:xfrm>
            <a:off x="382878" y="1161326"/>
            <a:ext cx="5002644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699"/>
          <a:stretch/>
        </p:blipFill>
        <p:spPr bwMode="auto">
          <a:xfrm>
            <a:off x="382877" y="1476957"/>
            <a:ext cx="5002645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742950" y="381000"/>
                <a:ext cx="847796" cy="6090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/>
                        </a:rPr>
                        <m:t>𝑦</m:t>
                      </m:r>
                      <m:r>
                        <a:rPr lang="fr-FR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/>
                            </a:rPr>
                            <m:t>𝐻</m:t>
                          </m:r>
                        </m:num>
                        <m:den>
                          <m:r>
                            <a:rPr lang="fr-FR" b="0" i="1" smtClean="0">
                              <a:latin typeface="Cambria Math"/>
                            </a:rPr>
                            <m:t>𝐸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950" y="381000"/>
                <a:ext cx="847796" cy="6090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914080" y="315683"/>
                <a:ext cx="8009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fr-FR" i="1">
                              <a:latin typeface="Cambria Math"/>
                            </a:rPr>
                            <m:t>𝑦</m:t>
                          </m:r>
                        </m:e>
                      </m:acc>
                      <m:r>
                        <a:rPr lang="fr-FR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4080" y="315683"/>
                <a:ext cx="800989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23333"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1914080" y="694278"/>
                <a:ext cx="9741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⃖"/>
                          <m:ctrlPr>
                            <a:rPr lang="fr-FR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/>
                            </a:rPr>
                            <m:t>𝑦</m:t>
                          </m:r>
                        </m:e>
                      </m:acc>
                      <m:r>
                        <a:rPr lang="fr-FR"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latin typeface="Cambria Math"/>
                        </a:rPr>
                        <m:t>−</m:t>
                      </m:r>
                      <m:r>
                        <a:rPr lang="fr-FR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4080" y="694278"/>
                <a:ext cx="974113" cy="369332"/>
              </a:xfrm>
              <a:prstGeom prst="rect">
                <a:avLst/>
              </a:prstGeom>
              <a:blipFill rotWithShape="1">
                <a:blip r:embed="rId6"/>
                <a:stretch>
                  <a:fillRect t="-23333"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ZoneTexte 20"/>
              <p:cNvSpPr txBox="1"/>
              <p:nvPr/>
            </p:nvSpPr>
            <p:spPr>
              <a:xfrm>
                <a:off x="123094" y="1133618"/>
                <a:ext cx="3908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ZoneText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094" y="1133618"/>
                <a:ext cx="390876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ZoneTexte 25"/>
              <p:cNvSpPr txBox="1"/>
              <p:nvPr/>
            </p:nvSpPr>
            <p:spPr>
              <a:xfrm>
                <a:off x="154872" y="1501841"/>
                <a:ext cx="4126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/>
                        </a:rPr>
                        <m:t>𝐻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ZoneText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872" y="1501841"/>
                <a:ext cx="412613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Connecteur droit avec flèche 24"/>
          <p:cNvCxnSpPr/>
          <p:nvPr/>
        </p:nvCxnSpPr>
        <p:spPr>
          <a:xfrm>
            <a:off x="361178" y="3046412"/>
            <a:ext cx="8025440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>
            <a:off x="364406" y="3372309"/>
            <a:ext cx="8025440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5630894" y="380477"/>
                <a:ext cx="1277401" cy="6090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/>
                        </a:rPr>
                        <m:t>𝑦</m:t>
                      </m:r>
                      <m:r>
                        <a:rPr lang="fr-FR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/>
                            </a:rPr>
                            <m:t>𝐻</m:t>
                          </m:r>
                        </m:num>
                        <m:den>
                          <m:r>
                            <a:rPr lang="fr-FR" b="0" i="1" smtClean="0">
                              <a:latin typeface="Cambria Math"/>
                            </a:rPr>
                            <m:t>𝐸</m:t>
                          </m:r>
                        </m:den>
                      </m:f>
                      <m:r>
                        <a:rPr lang="fr-FR" b="0" i="0" smtClean="0"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0894" y="380477"/>
                <a:ext cx="1277401" cy="6090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7220893" y="381000"/>
                <a:ext cx="8009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fr-FR" i="1">
                              <a:latin typeface="Cambria Math"/>
                            </a:rPr>
                            <m:t>𝑦</m:t>
                          </m:r>
                        </m:e>
                      </m:acc>
                      <m:r>
                        <a:rPr lang="fr-FR"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0893" y="381000"/>
                <a:ext cx="800989" cy="369332"/>
              </a:xfrm>
              <a:prstGeom prst="rect">
                <a:avLst/>
              </a:prstGeom>
              <a:blipFill rotWithShape="1">
                <a:blip r:embed="rId10"/>
                <a:stretch>
                  <a:fillRect t="-23333" b="-5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7220893" y="759595"/>
                <a:ext cx="9741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⃖"/>
                          <m:ctrlPr>
                            <a:rPr lang="fr-FR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/>
                            </a:rPr>
                            <m:t>𝑦</m:t>
                          </m:r>
                        </m:e>
                      </m:acc>
                      <m:r>
                        <a:rPr lang="fr-FR"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0893" y="759595"/>
                <a:ext cx="974113" cy="369332"/>
              </a:xfrm>
              <a:prstGeom prst="rect">
                <a:avLst/>
              </a:prstGeom>
              <a:blipFill rotWithShape="1">
                <a:blip r:embed="rId11"/>
                <a:stretch>
                  <a:fillRect t="-23333"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Connecteur droit avec flèche 30"/>
          <p:cNvCxnSpPr/>
          <p:nvPr/>
        </p:nvCxnSpPr>
        <p:spPr>
          <a:xfrm flipV="1">
            <a:off x="6370319" y="1126841"/>
            <a:ext cx="8681" cy="2245468"/>
          </a:xfrm>
          <a:prstGeom prst="straightConnector1">
            <a:avLst/>
          </a:prstGeom>
          <a:ln w="28575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 flipV="1">
            <a:off x="6448616" y="1953623"/>
            <a:ext cx="0" cy="1096970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7328678" y="4054764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OK !</a:t>
            </a:r>
            <a:endParaRPr lang="fr-FR" dirty="0"/>
          </a:p>
        </p:txBody>
      </p:sp>
      <p:pic>
        <p:nvPicPr>
          <p:cNvPr id="35" name="Picture 4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301"/>
          <a:stretch/>
        </p:blipFill>
        <p:spPr bwMode="auto">
          <a:xfrm flipH="1" flipV="1">
            <a:off x="2833543" y="2442944"/>
            <a:ext cx="2542743" cy="1216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5"/>
          <p:cNvPicPr>
            <a:picLocks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301"/>
          <a:stretch/>
        </p:blipFill>
        <p:spPr bwMode="auto">
          <a:xfrm flipH="1">
            <a:off x="2832074" y="2764268"/>
            <a:ext cx="2542743" cy="1216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" name="ZoneTexte 37"/>
          <p:cNvSpPr txBox="1"/>
          <p:nvPr/>
        </p:nvSpPr>
        <p:spPr>
          <a:xfrm>
            <a:off x="2595484" y="3916302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OK 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6312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3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D142D-6158-4ECC-8B45-929148A609A7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G. Cagnoli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2019</a:t>
            </a:r>
            <a:endParaRPr lang="fr-FR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34264" y="157012"/>
            <a:ext cx="5659851" cy="806824"/>
          </a:xfrm>
        </p:spPr>
        <p:txBody>
          <a:bodyPr>
            <a:normAutofit fontScale="90000"/>
          </a:bodyPr>
          <a:lstStyle/>
          <a:p>
            <a:pPr>
              <a:lnSpc>
                <a:spcPts val="3000"/>
              </a:lnSpc>
            </a:pPr>
            <a:r>
              <a:rPr lang="fr-FR" sz="3200" dirty="0" smtClean="0"/>
              <a:t>The </a:t>
            </a:r>
            <a:r>
              <a:rPr lang="fr-FR" sz="3200" dirty="0" err="1" smtClean="0"/>
              <a:t>reflection</a:t>
            </a:r>
            <a:r>
              <a:rPr lang="fr-FR" sz="3200" dirty="0" smtClean="0"/>
              <a:t> </a:t>
            </a:r>
            <a:r>
              <a:rPr lang="fr-FR" sz="3200" dirty="0" err="1" smtClean="0"/>
              <a:t>is</a:t>
            </a:r>
            <a:r>
              <a:rPr lang="fr-FR" sz="3200" dirty="0" smtClean="0"/>
              <a:t> able to change </a:t>
            </a:r>
            <a:br>
              <a:rPr lang="fr-FR" sz="3200" dirty="0" smtClean="0"/>
            </a:br>
            <a:r>
              <a:rPr lang="fr-FR" sz="3200" dirty="0" smtClean="0"/>
              <a:t>the local admittance</a:t>
            </a:r>
            <a:endParaRPr lang="fr-FR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/>
              <p:cNvSpPr txBox="1"/>
              <p:nvPr/>
            </p:nvSpPr>
            <p:spPr>
              <a:xfrm>
                <a:off x="2483452" y="1365959"/>
                <a:ext cx="2003241" cy="4129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ℰ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sSup>
                        <m:sSup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fr-FR" sz="2000" b="0" i="1" u="none" smtClean="0">
                              <a:latin typeface="Cambria Math"/>
                            </a:rPr>
                            <m:t>𝑖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(</m:t>
                          </m:r>
                          <m:r>
                            <a:rPr lang="el-GR" sz="2000" b="0" i="1" u="none" smtClean="0">
                              <a:latin typeface="Cambria Math"/>
                            </a:rPr>
                            <m:t>𝜔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𝑡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−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𝑘𝑧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lang="fr-FR" sz="20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452" y="1365959"/>
                <a:ext cx="2003241" cy="412934"/>
              </a:xfrm>
              <a:prstGeom prst="rect">
                <a:avLst/>
              </a:prstGeom>
              <a:blipFill rotWithShape="1">
                <a:blip r:embed="rId2"/>
                <a:stretch>
                  <a:fillRect b="-29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4486693" y="1379506"/>
                <a:ext cx="2069669" cy="4129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ℰ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sSup>
                        <m:sSup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fr-FR" sz="2000" b="0" i="1" u="none" smtClean="0">
                              <a:latin typeface="Cambria Math"/>
                            </a:rPr>
                            <m:t>𝑖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(</m:t>
                          </m:r>
                          <m:r>
                            <a:rPr lang="el-GR" sz="2000" b="0" i="1" u="none" smtClean="0">
                              <a:latin typeface="Cambria Math"/>
                            </a:rPr>
                            <m:t>𝜔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𝑡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+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𝑘𝑧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lang="fr-FR" sz="20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6693" y="1379506"/>
                <a:ext cx="2069669" cy="41293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e 8"/>
          <p:cNvGrpSpPr/>
          <p:nvPr/>
        </p:nvGrpSpPr>
        <p:grpSpPr>
          <a:xfrm>
            <a:off x="-5659" y="1271451"/>
            <a:ext cx="2489111" cy="1597238"/>
            <a:chOff x="-5659" y="1271451"/>
            <a:chExt cx="2489111" cy="1597238"/>
          </a:xfrm>
        </p:grpSpPr>
        <p:grpSp>
          <p:nvGrpSpPr>
            <p:cNvPr id="10" name="Groupe 9"/>
            <p:cNvGrpSpPr/>
            <p:nvPr/>
          </p:nvGrpSpPr>
          <p:grpSpPr>
            <a:xfrm>
              <a:off x="322216" y="1306287"/>
              <a:ext cx="1785258" cy="1271451"/>
              <a:chOff x="235131" y="1837509"/>
              <a:chExt cx="1785258" cy="1271451"/>
            </a:xfrm>
          </p:grpSpPr>
          <p:cxnSp>
            <p:nvCxnSpPr>
              <p:cNvPr id="18" name="Connecteur droit 17"/>
              <p:cNvCxnSpPr/>
              <p:nvPr/>
            </p:nvCxnSpPr>
            <p:spPr bwMode="auto">
              <a:xfrm>
                <a:off x="1288869" y="1837509"/>
                <a:ext cx="0" cy="1271451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9" name="Connecteur droit avec flèche 18"/>
              <p:cNvCxnSpPr/>
              <p:nvPr/>
            </p:nvCxnSpPr>
            <p:spPr bwMode="auto">
              <a:xfrm>
                <a:off x="235131" y="2690949"/>
                <a:ext cx="1053738" cy="0"/>
              </a:xfrm>
              <a:prstGeom prst="straightConnector1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7030A0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" name="Connecteur droit avec flèche 19"/>
              <p:cNvCxnSpPr/>
              <p:nvPr/>
            </p:nvCxnSpPr>
            <p:spPr bwMode="auto">
              <a:xfrm>
                <a:off x="1288869" y="2490651"/>
                <a:ext cx="731520" cy="0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7030A0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" name="Connecteur droit avec flèche 20"/>
              <p:cNvCxnSpPr/>
              <p:nvPr/>
            </p:nvCxnSpPr>
            <p:spPr bwMode="auto">
              <a:xfrm flipH="1">
                <a:off x="435429" y="2185851"/>
                <a:ext cx="853440" cy="0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7030A0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ZoneTexte 10"/>
                <p:cNvSpPr txBox="1"/>
                <p:nvPr/>
              </p:nvSpPr>
              <p:spPr>
                <a:xfrm>
                  <a:off x="6556" y="1776546"/>
                  <a:ext cx="470065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sz="2000" b="0" i="1" u="none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r-FR" sz="2000" b="0" i="1" u="none" smtClean="0">
                                <a:latin typeface="Cambria Math"/>
                              </a:rPr>
                              <m:t>𝐸</m:t>
                            </m:r>
                          </m:e>
                          <m:sub>
                            <m:r>
                              <a:rPr lang="fr-FR" sz="2000" b="0" i="1" u="none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oMath>
                    </m:oMathPara>
                  </a14:m>
                  <a:endParaRPr lang="fr-FR" sz="2000" b="0" i="1" u="none" dirty="0" smtClean="0">
                    <a:latin typeface="Cambria Math"/>
                  </a:endParaRPr>
                </a:p>
              </p:txBody>
            </p:sp>
          </mc:Choice>
          <mc:Fallback xmlns="">
            <p:sp>
              <p:nvSpPr>
                <p:cNvPr id="14" name="ZoneTexte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56" y="1776546"/>
                  <a:ext cx="470065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3030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ZoneTexte 11"/>
                <p:cNvSpPr txBox="1"/>
                <p:nvPr/>
              </p:nvSpPr>
              <p:spPr>
                <a:xfrm>
                  <a:off x="-5659" y="2116665"/>
                  <a:ext cx="49449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sz="2000" b="0" i="1" u="none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r-FR" sz="2000" b="0" i="1" u="none" smtClean="0">
                                <a:latin typeface="Cambria Math"/>
                              </a:rPr>
                              <m:t>𝐻</m:t>
                            </m:r>
                          </m:e>
                          <m:sub>
                            <m:r>
                              <a:rPr lang="fr-FR" sz="2000" b="0" i="1" u="none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oMath>
                    </m:oMathPara>
                  </a14:m>
                  <a:endParaRPr lang="fr-FR" sz="2000" b="0" i="1" u="none" dirty="0" smtClean="0">
                    <a:latin typeface="Cambria Math"/>
                  </a:endParaRPr>
                </a:p>
              </p:txBody>
            </p:sp>
          </mc:Choice>
          <mc:Fallback xmlns="">
            <p:sp>
              <p:nvSpPr>
                <p:cNvPr id="15" name="ZoneTexte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5659" y="2116665"/>
                  <a:ext cx="494494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3030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ZoneTexte 12"/>
                <p:cNvSpPr txBox="1"/>
                <p:nvPr/>
              </p:nvSpPr>
              <p:spPr>
                <a:xfrm>
                  <a:off x="641235" y="1271451"/>
                  <a:ext cx="50327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sz="2000" b="0" i="1" u="none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r-FR" sz="2000" b="0" i="1" u="none" smtClean="0">
                                <a:latin typeface="Cambria Math"/>
                              </a:rPr>
                              <m:t>𝐸</m:t>
                            </m:r>
                          </m:e>
                          <m:sub>
                            <m:r>
                              <a:rPr lang="fr-FR" sz="2000" b="0" i="1" u="none" smtClean="0">
                                <a:latin typeface="Cambria Math"/>
                              </a:rPr>
                              <m:t>𝑟</m:t>
                            </m:r>
                          </m:sub>
                        </m:sSub>
                      </m:oMath>
                    </m:oMathPara>
                  </a14:m>
                  <a:endParaRPr lang="fr-FR" sz="2000" b="0" i="1" u="none" dirty="0" smtClean="0">
                    <a:latin typeface="Cambria Math"/>
                  </a:endParaRPr>
                </a:p>
              </p:txBody>
            </p:sp>
          </mc:Choice>
          <mc:Fallback xmlns="">
            <p:sp>
              <p:nvSpPr>
                <p:cNvPr id="16" name="ZoneTexte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1235" y="1271451"/>
                  <a:ext cx="503278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ZoneTexte 13"/>
                <p:cNvSpPr txBox="1"/>
                <p:nvPr/>
              </p:nvSpPr>
              <p:spPr>
                <a:xfrm>
                  <a:off x="629020" y="1611570"/>
                  <a:ext cx="527709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sz="2000" b="0" i="1" u="none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r-FR" sz="2000" b="0" i="1" u="none" smtClean="0">
                                <a:latin typeface="Cambria Math"/>
                              </a:rPr>
                              <m:t>𝐻</m:t>
                            </m:r>
                          </m:e>
                          <m:sub>
                            <m:r>
                              <a:rPr lang="fr-FR" sz="2000" b="0" i="1" u="none" smtClean="0">
                                <a:latin typeface="Cambria Math"/>
                              </a:rPr>
                              <m:t>𝑟</m:t>
                            </m:r>
                          </m:sub>
                        </m:sSub>
                      </m:oMath>
                    </m:oMathPara>
                  </a14:m>
                  <a:endParaRPr lang="fr-FR" sz="2000" b="0" i="1" u="none" dirty="0" smtClean="0">
                    <a:latin typeface="Cambria Math"/>
                  </a:endParaRPr>
                </a:p>
              </p:txBody>
            </p:sp>
          </mc:Choice>
          <mc:Fallback xmlns="">
            <p:sp>
              <p:nvSpPr>
                <p:cNvPr id="17" name="ZoneTexte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9020" y="1611570"/>
                  <a:ext cx="527709" cy="40011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" name="Connecteur droit avec flèche 14"/>
            <p:cNvCxnSpPr/>
            <p:nvPr/>
          </p:nvCxnSpPr>
          <p:spPr bwMode="auto">
            <a:xfrm>
              <a:off x="641235" y="2447109"/>
              <a:ext cx="1564861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/>
                <p:cNvSpPr/>
                <p:nvPr/>
              </p:nvSpPr>
              <p:spPr>
                <a:xfrm>
                  <a:off x="2124892" y="2242403"/>
                  <a:ext cx="35856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1800" i="1" u="none">
                            <a:latin typeface="Cambria Math"/>
                          </a:rPr>
                          <m:t>𝑧</m:t>
                        </m:r>
                      </m:oMath>
                    </m:oMathPara>
                  </a14:m>
                  <a:endParaRPr lang="fr-FR" sz="1800" dirty="0"/>
                </a:p>
              </p:txBody>
            </p:sp>
          </mc:Choice>
          <mc:Fallback xmlns="">
            <p:sp>
              <p:nvSpPr>
                <p:cNvPr id="22" name="Rectangle 2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24892" y="2242403"/>
                  <a:ext cx="358560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/>
                <p:cNvSpPr/>
                <p:nvPr/>
              </p:nvSpPr>
              <p:spPr>
                <a:xfrm>
                  <a:off x="1229649" y="2499357"/>
                  <a:ext cx="37061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1800" b="0" i="1" u="none" smtClean="0">
                            <a:latin typeface="Cambria Math"/>
                          </a:rPr>
                          <m:t>0</m:t>
                        </m:r>
                      </m:oMath>
                    </m:oMathPara>
                  </a14:m>
                  <a:endParaRPr lang="fr-FR" sz="1800" dirty="0"/>
                </a:p>
              </p:txBody>
            </p:sp>
          </mc:Choice>
          <mc:Fallback xmlns="">
            <p:sp>
              <p:nvSpPr>
                <p:cNvPr id="23" name="Rectangle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29649" y="2499357"/>
                  <a:ext cx="370614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2483452" y="1976601"/>
                <a:ext cx="2100640" cy="4129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ℋ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sSup>
                        <m:sSup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fr-FR" sz="2000" b="0" i="1" u="none" smtClean="0">
                              <a:latin typeface="Cambria Math"/>
                            </a:rPr>
                            <m:t>𝑖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(</m:t>
                          </m:r>
                          <m:r>
                            <a:rPr lang="el-GR" sz="2000" b="0" i="1" u="none" smtClean="0">
                              <a:latin typeface="Cambria Math"/>
                            </a:rPr>
                            <m:t>𝜔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𝑡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−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𝑘𝑧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lang="fr-FR" sz="20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452" y="1976601"/>
                <a:ext cx="2100640" cy="412934"/>
              </a:xfrm>
              <a:prstGeom prst="rect">
                <a:avLst/>
              </a:prstGeom>
              <a:blipFill rotWithShape="1">
                <a:blip r:embed="rId10"/>
                <a:stretch>
                  <a:fillRect b="-29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ZoneTexte 22"/>
              <p:cNvSpPr txBox="1"/>
              <p:nvPr/>
            </p:nvSpPr>
            <p:spPr>
              <a:xfrm>
                <a:off x="4486693" y="1976601"/>
                <a:ext cx="2359428" cy="4129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−</m:t>
                          </m:r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ℋ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sSup>
                        <m:sSup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fr-FR" sz="2000" b="0" i="1" u="none" smtClean="0">
                              <a:latin typeface="Cambria Math"/>
                            </a:rPr>
                            <m:t>𝑖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(</m:t>
                          </m:r>
                          <m:r>
                            <a:rPr lang="el-GR" sz="2000" b="0" i="1" u="none" smtClean="0">
                              <a:latin typeface="Cambria Math"/>
                            </a:rPr>
                            <m:t>𝜔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𝑡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+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𝑘𝑧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lang="fr-FR" sz="20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23" name="ZoneText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6693" y="1976601"/>
                <a:ext cx="2359428" cy="41293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ZoneTexte 23"/>
              <p:cNvSpPr txBox="1"/>
              <p:nvPr/>
            </p:nvSpPr>
            <p:spPr>
              <a:xfrm>
                <a:off x="7119257" y="1385918"/>
                <a:ext cx="139166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ℰ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𝜌</m:t>
                          </m:r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ℰ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fr-FR" sz="20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9257" y="1385918"/>
                <a:ext cx="1391663" cy="400110"/>
              </a:xfrm>
              <a:prstGeom prst="rect">
                <a:avLst/>
              </a:prstGeom>
              <a:blipFill rotWithShape="1">
                <a:blip r:embed="rId12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ZoneTexte 24"/>
              <p:cNvSpPr txBox="1"/>
              <p:nvPr/>
            </p:nvSpPr>
            <p:spPr>
              <a:xfrm>
                <a:off x="7046288" y="1959672"/>
                <a:ext cx="153760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ℋ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𝜌</m:t>
                          </m:r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ℋ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fr-FR" sz="20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25" name="ZoneText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6288" y="1959672"/>
                <a:ext cx="1537600" cy="400110"/>
              </a:xfrm>
              <a:prstGeom prst="rect">
                <a:avLst/>
              </a:prstGeom>
              <a:blipFill rotWithShape="1">
                <a:blip r:embed="rId13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ZoneTexte 25"/>
              <p:cNvSpPr txBox="1"/>
              <p:nvPr/>
            </p:nvSpPr>
            <p:spPr>
              <a:xfrm>
                <a:off x="413335" y="2963679"/>
                <a:ext cx="5653150" cy="4397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𝑇</m:t>
                          </m:r>
                        </m:sub>
                      </m:sSub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fr-FR" sz="2000" i="1" u="none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i="1" u="none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fr-FR" sz="2000" b="0" i="1" u="none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fr-FR" sz="2000" i="1" u="none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i="1" u="none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2</m:t>
                          </m:r>
                          <m:r>
                            <a:rPr lang="fr-FR" sz="2000" i="1" u="none">
                              <a:latin typeface="Cambria Math"/>
                              <a:ea typeface="Cambria Math"/>
                            </a:rPr>
                            <m:t>𝜌</m:t>
                          </m:r>
                          <m:func>
                            <m:funcPr>
                              <m:ctrlPr>
                                <a:rPr lang="fr-FR" sz="2000" i="1" u="none" smtClean="0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sz="2000" i="0" u="none" smtClean="0">
                                  <a:latin typeface="Cambria Math"/>
                                  <a:ea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  <m:t>𝑘𝑧</m:t>
                              </m:r>
                              <m: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fr-FR" sz="2000" b="0" i="1" u="none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fr-FR" sz="2000" b="0" i="1" u="none" smtClean="0">
                                      <a:latin typeface="Cambria Math"/>
                                      <a:ea typeface="Cambria Math"/>
                                    </a:rPr>
                                    <m:t>1−</m:t>
                                  </m:r>
                                  <m:r>
                                    <a:rPr lang="fr-FR" sz="2000" i="1" u="none">
                                      <a:latin typeface="Cambria Math"/>
                                      <a:ea typeface="Cambria Math"/>
                                    </a:rPr>
                                    <m:t>𝜌</m:t>
                                  </m:r>
                                </m:e>
                              </m:d>
                            </m:e>
                          </m:func>
                          <m:sSup>
                            <m:sSupPr>
                              <m:ctrlPr>
                                <a:rPr lang="fr-FR" sz="2000" i="1" u="none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FR" sz="2000" i="1" u="none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fr-FR" sz="2000" b="0" i="1" u="none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2000" i="1" u="none">
                                  <a:latin typeface="Cambria Math"/>
                                </a:rPr>
                                <m:t>𝑖𝑘𝑧</m:t>
                              </m:r>
                            </m:sup>
                          </m:sSup>
                        </m:e>
                      </m:d>
                      <m:r>
                        <a:rPr lang="fr-FR" sz="2000" b="0" i="1" u="none" smtClean="0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ℰ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sSup>
                        <m:sSup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fr-FR" sz="2000" b="0" i="1" u="none" smtClean="0">
                              <a:latin typeface="Cambria Math"/>
                            </a:rPr>
                            <m:t>𝑖</m:t>
                          </m:r>
                          <m:r>
                            <a:rPr lang="el-GR" sz="2000" i="1" u="none">
                              <a:latin typeface="Cambria Math"/>
                            </a:rPr>
                            <m:t>𝜔</m:t>
                          </m:r>
                          <m:r>
                            <a:rPr lang="fr-FR" sz="2000" i="1" u="none">
                              <a:latin typeface="Cambria Math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fr-FR" sz="20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26" name="ZoneText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335" y="2963679"/>
                <a:ext cx="5653150" cy="439736"/>
              </a:xfrm>
              <a:prstGeom prst="rect">
                <a:avLst/>
              </a:prstGeom>
              <a:blipFill rotWithShape="1">
                <a:blip r:embed="rId14"/>
                <a:stretch>
                  <a:fillRect b="-27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ZoneTexte 26"/>
              <p:cNvSpPr txBox="1"/>
              <p:nvPr/>
            </p:nvSpPr>
            <p:spPr>
              <a:xfrm>
                <a:off x="413335" y="3564148"/>
                <a:ext cx="5965415" cy="4397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𝑇</m:t>
                          </m:r>
                        </m:sub>
                      </m:sSub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fr-FR" sz="2000" i="1" u="none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fr-FR" sz="2000" b="0" i="1" u="none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fr-FR" sz="2000" i="1" u="none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fr-FR" sz="2000" b="0" i="1" u="none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−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𝑖</m:t>
                          </m:r>
                          <m:r>
                            <a:rPr lang="fr-FR" sz="2000" b="0" i="1" u="none" smtClean="0">
                              <a:latin typeface="Cambria Math"/>
                            </a:rPr>
                            <m:t>2</m:t>
                          </m:r>
                          <m:r>
                            <a:rPr lang="fr-FR" sz="2000" i="1" u="none">
                              <a:latin typeface="Cambria Math"/>
                              <a:ea typeface="Cambria Math"/>
                            </a:rPr>
                            <m:t>𝜌</m:t>
                          </m:r>
                          <m:func>
                            <m:funcPr>
                              <m:ctrlPr>
                                <a:rPr lang="fr-FR" sz="2000" i="1" u="none" smtClean="0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func>
                                <m:funcPr>
                                  <m:ctrlPr>
                                    <a:rPr lang="fr-FR" sz="2000" i="1" u="none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fr-FR" sz="2000" i="0" u="none" smtClean="0">
                                      <a:latin typeface="Cambria Math"/>
                                      <a:ea typeface="Cambria Math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fr-FR" sz="2000" i="1" u="none">
                                      <a:latin typeface="Cambria Math"/>
                                      <a:ea typeface="Cambria Math"/>
                                    </a:rPr>
                                    <m:t>𝑘𝑧</m:t>
                                  </m:r>
                                </m:e>
                              </m:func>
                            </m:fName>
                            <m:e>
                              <m: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fr-FR" sz="2000" b="0" i="1" u="none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fr-FR" sz="2000" b="0" i="1" u="none" smtClean="0">
                                      <a:latin typeface="Cambria Math"/>
                                      <a:ea typeface="Cambria Math"/>
                                    </a:rPr>
                                    <m:t>1−</m:t>
                                  </m:r>
                                  <m:r>
                                    <a:rPr lang="fr-FR" sz="2000" i="1" u="none">
                                      <a:latin typeface="Cambria Math"/>
                                      <a:ea typeface="Cambria Math"/>
                                    </a:rPr>
                                    <m:t>𝜌</m:t>
                                  </m:r>
                                </m:e>
                              </m:d>
                            </m:e>
                          </m:func>
                          <m:sSup>
                            <m:sSupPr>
                              <m:ctrlPr>
                                <a:rPr lang="fr-FR" sz="2000" i="1" u="none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FR" sz="2000" i="1" u="none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fr-FR" sz="2000" b="0" i="1" u="none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2000" i="1" u="none">
                                  <a:latin typeface="Cambria Math"/>
                                </a:rPr>
                                <m:t>𝑖𝑘𝑧</m:t>
                              </m:r>
                            </m:sup>
                          </m:sSup>
                        </m:e>
                      </m:d>
                      <m:sSub>
                        <m:sSubPr>
                          <m:ctrlPr>
                            <a:rPr lang="fr-FR" sz="2000" i="1" u="none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 </m:t>
                          </m:r>
                          <m:r>
                            <a:rPr lang="fr-FR" sz="2000" i="1" u="none">
                              <a:latin typeface="Cambria Math"/>
                              <a:ea typeface="Cambria Math"/>
                            </a:rPr>
                            <m:t>ℋ</m:t>
                          </m:r>
                        </m:e>
                        <m:sub>
                          <m:r>
                            <a:rPr lang="fr-FR" sz="2000" i="1" u="none">
                              <a:latin typeface="Cambria Math"/>
                            </a:rPr>
                            <m:t>𝑖</m:t>
                          </m:r>
                        </m:sub>
                      </m:sSub>
                      <m:sSup>
                        <m:sSup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fr-FR" sz="2000" b="0" i="1" u="none" smtClean="0">
                              <a:latin typeface="Cambria Math"/>
                            </a:rPr>
                            <m:t>𝑖</m:t>
                          </m:r>
                          <m:r>
                            <a:rPr lang="el-GR" sz="2000" i="1" u="none">
                              <a:latin typeface="Cambria Math"/>
                            </a:rPr>
                            <m:t>𝜔</m:t>
                          </m:r>
                          <m:r>
                            <a:rPr lang="fr-FR" sz="2000" i="1" u="none">
                              <a:latin typeface="Cambria Math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fr-FR" sz="20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27" name="ZoneText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335" y="3564148"/>
                <a:ext cx="5965415" cy="439736"/>
              </a:xfrm>
              <a:prstGeom prst="rect">
                <a:avLst/>
              </a:prstGeom>
              <a:blipFill rotWithShape="1">
                <a:blip r:embed="rId15"/>
                <a:stretch>
                  <a:fillRect b="-27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ZoneTexte 27"/>
              <p:cNvSpPr txBox="1"/>
              <p:nvPr/>
            </p:nvSpPr>
            <p:spPr>
              <a:xfrm>
                <a:off x="241588" y="4662586"/>
                <a:ext cx="5667129" cy="7417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0" i="1" u="none" smtClean="0">
                          <a:latin typeface="Cambria Math"/>
                        </a:rPr>
                        <m:t>𝑌</m:t>
                      </m:r>
                      <m:d>
                        <m:d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sz="2000" b="0" i="1" u="none" smtClean="0">
                              <a:latin typeface="Cambria Math"/>
                            </a:rPr>
                            <m:t>𝑧</m:t>
                          </m:r>
                        </m:e>
                      </m:d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sz="2000" i="1" u="none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fr-FR" sz="2000" i="1" u="none">
                                  <a:latin typeface="Cambria Math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fr-FR" sz="2000" i="1" u="none">
                                  <a:latin typeface="Cambria Math"/>
                                </a:rPr>
                                <m:t>𝑇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FR" sz="2000" i="1" u="none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fr-FR" sz="2000" i="1" u="none">
                                  <a:latin typeface="Cambria Math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fr-FR" sz="2000" i="1" u="none">
                                  <a:latin typeface="Cambria Math"/>
                                </a:rPr>
                                <m:t>𝑇</m:t>
                              </m:r>
                            </m:sub>
                          </m:sSub>
                        </m:den>
                      </m:f>
                      <m:r>
                        <a:rPr lang="fr-FR" sz="2000" b="0" i="1" u="none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sz="2000" i="1" u="none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fr-FR" sz="2000" i="1" u="none">
                                  <a:latin typeface="Cambria Math"/>
                                </a:rPr>
                                <m:t> </m:t>
                              </m:r>
                              <m: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  <m:t>ℋ</m:t>
                              </m:r>
                            </m:e>
                            <m:sub>
                              <m:r>
                                <a:rPr lang="fr-FR" sz="2000" i="1" u="none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FR" sz="2000" i="1" u="none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  <m:t>ℰ</m:t>
                              </m:r>
                            </m:e>
                            <m:sub>
                              <m:r>
                                <a:rPr lang="fr-FR" sz="2000" i="1" u="none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  <m:r>
                        <a:rPr lang="fr-FR" sz="2000" b="0" i="1" u="none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  <m:t>1−</m:t>
                              </m:r>
                              <m: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  <m:t>𝜌</m:t>
                              </m:r>
                            </m:e>
                          </m:d>
                          <m:func>
                            <m:funcPr>
                              <m:ctrlP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sz="2000" u="none">
                                  <a:latin typeface="Cambria Math"/>
                                  <a:ea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  <m:t>𝑘𝑧</m:t>
                              </m:r>
                              <m: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  <m:t>𝑖</m:t>
                              </m:r>
                              <m:d>
                                <m:dPr>
                                  <m:ctrlPr>
                                    <a:rPr lang="fr-FR" sz="2000" i="1" u="none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fr-FR" sz="2000" i="1" u="none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  <m:r>
                                    <a:rPr lang="fr-FR" sz="2000" b="0" i="1" u="none" smtClean="0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  <m:r>
                                    <a:rPr lang="fr-FR" sz="2000" i="1" u="none">
                                      <a:latin typeface="Cambria Math"/>
                                      <a:ea typeface="Cambria Math"/>
                                    </a:rPr>
                                    <m:t>𝜌</m:t>
                                  </m:r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sz="2000" u="none">
                                  <a:latin typeface="Cambria Math"/>
                                  <a:ea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  <m:t>𝑘𝑧</m:t>
                              </m:r>
                            </m:e>
                          </m:func>
                        </m:num>
                        <m:den>
                          <m:d>
                            <m:dPr>
                              <m:ctrlP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  <m: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  <m:t>𝜌</m:t>
                              </m:r>
                            </m:e>
                          </m:d>
                          <m:func>
                            <m:funcPr>
                              <m:ctrlP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sz="2000" u="none">
                                  <a:latin typeface="Cambria Math"/>
                                  <a:ea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  <m:t>𝑘𝑧</m:t>
                              </m:r>
                              <m: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  <m:t>𝑖</m:t>
                              </m:r>
                              <m:d>
                                <m:dPr>
                                  <m:ctrlPr>
                                    <a:rPr lang="fr-FR" sz="2000" i="1" u="none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fr-FR" sz="2000" i="1" u="none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  <m:r>
                                    <a:rPr lang="fr-FR" sz="2000" b="0" i="1" u="none" smtClean="0">
                                      <a:latin typeface="Cambria Math"/>
                                      <a:ea typeface="Cambria Math"/>
                                    </a:rPr>
                                    <m:t>−</m:t>
                                  </m:r>
                                  <m:r>
                                    <a:rPr lang="fr-FR" sz="2000" i="1" u="none">
                                      <a:latin typeface="Cambria Math"/>
                                      <a:ea typeface="Cambria Math"/>
                                    </a:rPr>
                                    <m:t>𝜌</m:t>
                                  </m:r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sz="2000" u="none">
                                  <a:latin typeface="Cambria Math"/>
                                  <a:ea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  <m:t>𝑘𝑧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fr-FR" sz="20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28" name="ZoneText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588" y="4662586"/>
                <a:ext cx="5667129" cy="74174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ZoneTexte 28"/>
              <p:cNvSpPr txBox="1"/>
              <p:nvPr/>
            </p:nvSpPr>
            <p:spPr>
              <a:xfrm>
                <a:off x="5705328" y="5404328"/>
                <a:ext cx="3078279" cy="722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r-FR" sz="2000" b="0" i="1" u="none" smtClean="0"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fr-FR" sz="2000" b="0" i="1" u="none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fr-FR" sz="2000" b="0" i="0" u="none" smtClean="0"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  <m:t>𝜌</m:t>
                              </m:r>
                              <m:r>
                                <a:rPr lang="fr-FR" sz="2000" b="0" i="1" u="none" smtClean="0">
                                  <a:latin typeface="Cambria Math"/>
                                  <a:ea typeface="Cambria Math"/>
                                </a:rPr>
                                <m:t>→1</m:t>
                              </m:r>
                            </m:lim>
                          </m:limLow>
                        </m:fName>
                        <m:e>
                          <m:r>
                            <a:rPr lang="fr-FR" sz="2000" i="1" u="none">
                              <a:latin typeface="Cambria Math"/>
                            </a:rPr>
                            <m:t>𝑌</m:t>
                          </m:r>
                          <m:d>
                            <m:dPr>
                              <m:ctrlPr>
                                <a:rPr lang="fr-FR" sz="2000" i="1" u="none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sz="2000" i="1" u="none">
                                  <a:latin typeface="Cambria Math"/>
                                </a:rPr>
                                <m:t>𝑧</m:t>
                              </m:r>
                            </m:e>
                          </m:d>
                          <m:r>
                            <a:rPr lang="fr-FR" sz="2000" b="0" i="1" u="none" smtClean="0">
                              <a:latin typeface="Cambria Math"/>
                            </a:rPr>
                            <m:t>=</m:t>
                          </m:r>
                        </m:e>
                      </m:func>
                      <m:r>
                        <a:rPr lang="fr-FR" sz="2000" b="0" i="1" u="none" smtClean="0">
                          <a:latin typeface="Cambria Math"/>
                        </a:rPr>
                        <m:t>−</m:t>
                      </m:r>
                      <m:r>
                        <a:rPr lang="fr-FR" sz="2000" b="0" i="1" u="none" smtClean="0">
                          <a:latin typeface="Cambria Math"/>
                        </a:rPr>
                        <m:t>𝑖</m:t>
                      </m:r>
                      <m:f>
                        <m:fPr>
                          <m:ctrlPr>
                            <a:rPr lang="fr-FR" sz="2000" i="1" u="none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sz="2000" i="1" u="none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fr-FR" sz="2000" i="1" u="none">
                                  <a:latin typeface="Cambria Math"/>
                                </a:rPr>
                                <m:t> </m:t>
                              </m:r>
                              <m: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  <m:t>ℋ</m:t>
                              </m:r>
                            </m:e>
                            <m:sub>
                              <m:r>
                                <a:rPr lang="fr-FR" sz="2000" i="1" u="none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FR" sz="2000" i="1" u="none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fr-FR" sz="2000" i="1" u="none">
                                  <a:latin typeface="Cambria Math"/>
                                  <a:ea typeface="Cambria Math"/>
                                </a:rPr>
                                <m:t>ℰ</m:t>
                              </m:r>
                            </m:e>
                            <m:sub>
                              <m:r>
                                <a:rPr lang="fr-FR" sz="2000" i="1" u="none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  <m:r>
                        <a:rPr lang="fr-FR" sz="2000" i="1" u="none">
                          <a:latin typeface="Cambria Math"/>
                          <a:ea typeface="Cambria Math"/>
                        </a:rPr>
                        <m:t>∙</m:t>
                      </m:r>
                      <m:func>
                        <m:funcPr>
                          <m:ctrlPr>
                            <a:rPr lang="fr-FR" sz="2000" i="1" u="none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sz="2000" i="0" u="none" smtClean="0">
                              <a:latin typeface="Cambria Math"/>
                              <a:ea typeface="Cambria Math"/>
                            </a:rPr>
                            <m:t>tan</m:t>
                          </m:r>
                        </m:fName>
                        <m:e>
                          <m:r>
                            <a:rPr lang="fr-FR" sz="2000" b="0" i="1" u="none" smtClean="0">
                              <a:latin typeface="Cambria Math"/>
                              <a:ea typeface="Cambria Math"/>
                            </a:rPr>
                            <m:t>𝑘𝑧</m:t>
                          </m:r>
                        </m:e>
                      </m:func>
                    </m:oMath>
                  </m:oMathPara>
                </a14:m>
                <a:endParaRPr lang="fr-FR" sz="2000" b="0" i="1" u="none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29" name="ZoneText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5328" y="5404328"/>
                <a:ext cx="3078279" cy="722505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ZoneTexte 1"/>
          <p:cNvSpPr txBox="1"/>
          <p:nvPr/>
        </p:nvSpPr>
        <p:spPr>
          <a:xfrm>
            <a:off x="5130635" y="4062773"/>
            <a:ext cx="3831305" cy="553998"/>
          </a:xfrm>
          <a:prstGeom prst="rect">
            <a:avLst/>
          </a:prstGeom>
          <a:noFill/>
          <a:ln w="28575">
            <a:solidFill>
              <a:srgbClr val="990099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fr-FR" dirty="0" smtClean="0"/>
              <a:t>The </a:t>
            </a:r>
            <a:r>
              <a:rPr lang="fr-FR" dirty="0" err="1" smtClean="0"/>
              <a:t>fields</a:t>
            </a:r>
            <a:r>
              <a:rPr lang="fr-FR" dirty="0" smtClean="0"/>
              <a:t> </a:t>
            </a:r>
            <a:r>
              <a:rPr lang="fr-FR" dirty="0" err="1" smtClean="0"/>
              <a:t>depend</a:t>
            </a:r>
            <a:r>
              <a:rPr lang="fr-FR" dirty="0" smtClean="0"/>
              <a:t> on time</a:t>
            </a:r>
            <a:br>
              <a:rPr lang="fr-FR" dirty="0" smtClean="0"/>
            </a:br>
            <a:r>
              <a:rPr lang="fr-FR" dirty="0" smtClean="0"/>
              <a:t>The admittance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independent</a:t>
            </a:r>
            <a:r>
              <a:rPr lang="fr-FR" dirty="0" smtClean="0"/>
              <a:t> of time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499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/>
          <p:cNvGrpSpPr/>
          <p:nvPr/>
        </p:nvGrpSpPr>
        <p:grpSpPr>
          <a:xfrm>
            <a:off x="5385521" y="229319"/>
            <a:ext cx="4156363" cy="5818909"/>
            <a:chOff x="5809673" y="230908"/>
            <a:chExt cx="4156363" cy="5818909"/>
          </a:xfrm>
        </p:grpSpPr>
        <p:sp>
          <p:nvSpPr>
            <p:cNvPr id="5" name="Rectangle 4"/>
            <p:cNvSpPr/>
            <p:nvPr/>
          </p:nvSpPr>
          <p:spPr>
            <a:xfrm>
              <a:off x="5809673" y="230908"/>
              <a:ext cx="4156363" cy="5818909"/>
            </a:xfrm>
            <a:prstGeom prst="rect">
              <a:avLst/>
            </a:prstGeom>
            <a:solidFill>
              <a:srgbClr val="66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7" name="Connecteur droit 6"/>
            <p:cNvCxnSpPr/>
            <p:nvPr/>
          </p:nvCxnSpPr>
          <p:spPr>
            <a:xfrm>
              <a:off x="5809673" y="230908"/>
              <a:ext cx="0" cy="5818909"/>
            </a:xfrm>
            <a:prstGeom prst="line">
              <a:avLst/>
            </a:prstGeom>
            <a:ln w="19050">
              <a:solidFill>
                <a:srgbClr val="00B0F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D142D-6158-4ECC-8B45-929148A609A7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2019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G. Cagnoli</a:t>
            </a:r>
            <a:endParaRPr lang="fr-FR" dirty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36975"/>
          <a:stretch/>
        </p:blipFill>
        <p:spPr bwMode="auto">
          <a:xfrm>
            <a:off x="628542" y="1161326"/>
            <a:ext cx="4755504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94" r="29379"/>
          <a:stretch/>
        </p:blipFill>
        <p:spPr bwMode="auto">
          <a:xfrm>
            <a:off x="756598" y="1476957"/>
            <a:ext cx="4627438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1" name="ZoneTexte 20"/>
              <p:cNvSpPr txBox="1"/>
              <p:nvPr/>
            </p:nvSpPr>
            <p:spPr>
              <a:xfrm>
                <a:off x="293399" y="1189475"/>
                <a:ext cx="3908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ZoneText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399" y="1189475"/>
                <a:ext cx="390876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ZoneTexte 25"/>
              <p:cNvSpPr txBox="1"/>
              <p:nvPr/>
            </p:nvSpPr>
            <p:spPr>
              <a:xfrm>
                <a:off x="361178" y="3546970"/>
                <a:ext cx="4126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/>
                        </a:rPr>
                        <m:t>𝐻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ZoneText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178" y="3546970"/>
                <a:ext cx="41261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Connecteur droit avec flèche 24"/>
          <p:cNvCxnSpPr/>
          <p:nvPr/>
        </p:nvCxnSpPr>
        <p:spPr>
          <a:xfrm>
            <a:off x="361178" y="3046412"/>
            <a:ext cx="8025440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>
            <a:off x="364406" y="3372309"/>
            <a:ext cx="8025440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/>
              <p:cNvSpPr txBox="1"/>
              <p:nvPr/>
            </p:nvSpPr>
            <p:spPr>
              <a:xfrm>
                <a:off x="3161808" y="1189475"/>
                <a:ext cx="13340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× </m:t>
                      </m:r>
                      <m:func>
                        <m:funcPr>
                          <m:ctrlPr>
                            <a:rPr lang="fr-FR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fr-FR" b="1" i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𝐜𝐨𝐬</m:t>
                          </m:r>
                        </m:fName>
                        <m:e>
                          <m:r>
                            <a:rPr lang="fr-FR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fr-FR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𝝎</m:t>
                          </m:r>
                          <m:r>
                            <a:rPr lang="fr-FR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𝒕</m:t>
                          </m:r>
                          <m:r>
                            <a:rPr lang="fr-FR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fr-F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1808" y="1189475"/>
                <a:ext cx="1334020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3746931" y="4793800"/>
                <a:ext cx="13564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solidFill>
                            <a:srgbClr val="FF9900"/>
                          </a:solidFill>
                          <a:latin typeface="Cambria Math"/>
                          <a:ea typeface="Cambria Math"/>
                        </a:rPr>
                        <m:t>×  </m:t>
                      </m:r>
                      <m:func>
                        <m:funcPr>
                          <m:ctrlPr>
                            <a:rPr lang="fr-FR" b="1" i="1" smtClean="0">
                              <a:solidFill>
                                <a:srgbClr val="FF99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a:rPr lang="fr-FR" b="1" i="0" smtClean="0">
                              <a:solidFill>
                                <a:srgbClr val="FF9900"/>
                              </a:solidFill>
                              <a:latin typeface="Cambria Math"/>
                              <a:ea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fr-FR" b="1" i="1" smtClean="0">
                              <a:solidFill>
                                <a:srgbClr val="FF9900"/>
                              </a:solidFill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fr-FR" b="1" i="1" smtClean="0">
                              <a:solidFill>
                                <a:srgbClr val="FF9900"/>
                              </a:solidFill>
                              <a:latin typeface="Cambria Math"/>
                              <a:ea typeface="Cambria Math"/>
                            </a:rPr>
                            <m:t>𝝎</m:t>
                          </m:r>
                          <m:r>
                            <a:rPr lang="fr-FR" b="1" i="1" smtClean="0">
                              <a:solidFill>
                                <a:srgbClr val="FF9900"/>
                              </a:solidFill>
                              <a:latin typeface="Cambria Math"/>
                              <a:ea typeface="Cambria Math"/>
                            </a:rPr>
                            <m:t>𝒕</m:t>
                          </m:r>
                          <m:r>
                            <a:rPr lang="fr-FR" b="1" i="1" smtClean="0">
                              <a:solidFill>
                                <a:srgbClr val="FF9900"/>
                              </a:solidFill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fr-FR" b="1" dirty="0">
                  <a:solidFill>
                    <a:srgbClr val="FF9900"/>
                  </a:solidFill>
                </a:endParaRPr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931" y="4793800"/>
                <a:ext cx="1356462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e 15"/>
          <p:cNvGrpSpPr/>
          <p:nvPr/>
        </p:nvGrpSpPr>
        <p:grpSpPr>
          <a:xfrm>
            <a:off x="741093" y="94101"/>
            <a:ext cx="4672977" cy="6559179"/>
            <a:chOff x="741093" y="94101"/>
            <a:chExt cx="4672977" cy="6559179"/>
          </a:xfrm>
        </p:grpSpPr>
        <p:pic>
          <p:nvPicPr>
            <p:cNvPr id="10243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800665" y="94101"/>
              <a:ext cx="613405" cy="3324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14" name="Groupe 13"/>
            <p:cNvGrpSpPr/>
            <p:nvPr/>
          </p:nvGrpSpPr>
          <p:grpSpPr>
            <a:xfrm>
              <a:off x="3640606" y="107748"/>
              <a:ext cx="1160059" cy="6524792"/>
              <a:chOff x="1856856" y="107748"/>
              <a:chExt cx="2448183" cy="6524792"/>
            </a:xfrm>
          </p:grpSpPr>
          <p:pic>
            <p:nvPicPr>
              <p:cNvPr id="32" name="Picture 3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V="1">
                <a:off x="3019165" y="3308315"/>
                <a:ext cx="1285874" cy="33242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39" name="Picture 3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1856856" y="107748"/>
                <a:ext cx="1285874" cy="33242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41" name="Groupe 40"/>
            <p:cNvGrpSpPr/>
            <p:nvPr/>
          </p:nvGrpSpPr>
          <p:grpSpPr>
            <a:xfrm>
              <a:off x="2480856" y="95536"/>
              <a:ext cx="1146411" cy="6524792"/>
              <a:chOff x="1885659" y="107748"/>
              <a:chExt cx="2419380" cy="6524792"/>
            </a:xfrm>
          </p:grpSpPr>
          <p:pic>
            <p:nvPicPr>
              <p:cNvPr id="42" name="Picture 3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V="1">
                <a:off x="3019165" y="3308315"/>
                <a:ext cx="1285874" cy="33242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43" name="Picture 3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1885659" y="107748"/>
                <a:ext cx="1285874" cy="33242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44" name="Groupe 43"/>
            <p:cNvGrpSpPr/>
            <p:nvPr/>
          </p:nvGrpSpPr>
          <p:grpSpPr>
            <a:xfrm>
              <a:off x="1323069" y="101192"/>
              <a:ext cx="1160059" cy="6552088"/>
              <a:chOff x="1856856" y="94100"/>
              <a:chExt cx="2448183" cy="6552088"/>
            </a:xfrm>
          </p:grpSpPr>
          <p:pic>
            <p:nvPicPr>
              <p:cNvPr id="45" name="Picture 3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V="1">
                <a:off x="3019164" y="3321963"/>
                <a:ext cx="1285875" cy="33242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46" name="Picture 3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1856856" y="94100"/>
                <a:ext cx="1285875" cy="33242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47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741093" y="3324371"/>
              <a:ext cx="609305" cy="3324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ZoneTexte 16"/>
              <p:cNvSpPr txBox="1"/>
              <p:nvPr/>
            </p:nvSpPr>
            <p:spPr>
              <a:xfrm>
                <a:off x="940400" y="573206"/>
                <a:ext cx="3826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𝒀</m:t>
                      </m:r>
                    </m:oMath>
                  </m:oMathPara>
                </a14:m>
                <a:endParaRPr lang="fr-FR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" name="ZoneText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400" y="573206"/>
                <a:ext cx="382669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8164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8575">
          <a:solidFill>
            <a:schemeClr val="tx1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34958</TotalTime>
  <Words>585</Words>
  <Application>Microsoft Office PowerPoint</Application>
  <PresentationFormat>Affichage à l'écran (4:3)</PresentationFormat>
  <Paragraphs>85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Telegrapher’s equation</vt:lpstr>
      <vt:lpstr>Présentation PowerPoint</vt:lpstr>
      <vt:lpstr>Présentation PowerPoint</vt:lpstr>
      <vt:lpstr>Présentation PowerPoint</vt:lpstr>
      <vt:lpstr>Présentation PowerPoint</vt:lpstr>
      <vt:lpstr>The reflection is able to change  the local admittance</vt:lpstr>
      <vt:lpstr>Présentation PowerPoint</vt:lpstr>
    </vt:vector>
  </TitlesOfParts>
  <Company>CNRS - LMA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geppo</dc:creator>
  <cp:lastModifiedBy>geppo</cp:lastModifiedBy>
  <cp:revision>496</cp:revision>
  <dcterms:created xsi:type="dcterms:W3CDTF">2015-11-30T03:03:09Z</dcterms:created>
  <dcterms:modified xsi:type="dcterms:W3CDTF">2019-10-07T16:13:59Z</dcterms:modified>
</cp:coreProperties>
</file>