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61A-8D46-47C8-8C87-B968D12F3197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DE9-ABBF-408A-BFEF-D59A4D113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0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61A-8D46-47C8-8C87-B968D12F3197}" type="datetimeFigureOut">
              <a:rPr lang="en-US" noProof="0" smtClean="0"/>
              <a:t>10/7/2019</a:t>
            </a:fld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DE9-ABBF-408A-BFEF-D59A4D113E77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243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 marL="712788" indent="-255588">
              <a:defRPr sz="2400"/>
            </a:lvl2pPr>
            <a:lvl3pPr marL="1076325" indent="-161925">
              <a:defRPr sz="2000"/>
            </a:lvl3pPr>
            <a:lvl4pPr marL="1519238" indent="-147638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 marL="712788" indent="-255588">
              <a:defRPr sz="2400"/>
            </a:lvl2pPr>
            <a:lvl3pPr marL="1076325" indent="-161925">
              <a:defRPr sz="2000"/>
            </a:lvl3pPr>
            <a:lvl4pPr marL="1519238" indent="-147638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61A-8D46-47C8-8C87-B968D12F3197}" type="datetimeFigureOut">
              <a:rPr lang="en-US" noProof="0" smtClean="0"/>
              <a:t>10/7/2019</a:t>
            </a:fld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DE9-ABBF-408A-BFEF-D59A4D113E77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57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61A-8D46-47C8-8C87-B968D12F3197}" type="datetimeFigureOut">
              <a:rPr lang="en-US" noProof="0" smtClean="0"/>
              <a:t>10/7/2019</a:t>
            </a:fld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DE9-ABBF-408A-BFEF-D59A4D113E77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158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61A-8D46-47C8-8C87-B968D12F3197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9DE9-ABBF-408A-BFEF-D59A4D113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39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30204" pitchFamily="34" charset="0"/>
              </a:defRPr>
            </a:lvl1pPr>
          </a:lstStyle>
          <a:p>
            <a:fld id="{64DE561A-8D46-47C8-8C87-B968D12F3197}" type="datetimeFigureOut">
              <a:rPr lang="en-US" noProof="0" smtClean="0"/>
              <a:pPr/>
              <a:t>10/7/2019</a:t>
            </a:fld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30204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30204" pitchFamily="34" charset="0"/>
              </a:defRPr>
            </a:lvl1pPr>
          </a:lstStyle>
          <a:p>
            <a:fld id="{30B29DE9-ABBF-408A-BFEF-D59A4D113E77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52520" cy="17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6237312"/>
            <a:ext cx="9252520" cy="17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4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●"/>
        <a:defRPr sz="3200" kern="1200">
          <a:solidFill>
            <a:srgbClr val="0070C0"/>
          </a:solidFill>
          <a:latin typeface="Helvetica" panose="020B0604020202030204" pitchFamily="34" charset="0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Characterization</a:t>
            </a:r>
            <a:r>
              <a:rPr lang="fr-FR" dirty="0" smtClean="0"/>
              <a:t> of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Master </a:t>
            </a:r>
            <a:r>
              <a:rPr lang="fr-FR" sz="2400" dirty="0" smtClean="0"/>
              <a:t>CDIM</a:t>
            </a:r>
          </a:p>
          <a:p>
            <a:r>
              <a:rPr lang="fr-FR" sz="2400" dirty="0" smtClean="0"/>
              <a:t>G</a:t>
            </a:r>
            <a:r>
              <a:rPr lang="fr-FR" sz="2400" dirty="0" smtClean="0"/>
              <a:t>. </a:t>
            </a:r>
            <a:r>
              <a:rPr lang="fr-FR" sz="2400" dirty="0" err="1" smtClean="0"/>
              <a:t>Cagnoli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528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s://www.ipnl.in2p3.fr/sma/Images/newcasi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13" b="10188"/>
          <a:stretch/>
        </p:blipFill>
        <p:spPr bwMode="auto">
          <a:xfrm>
            <a:off x="561975" y="1120878"/>
            <a:ext cx="8020050" cy="50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96752"/>
                <a:ext cx="4451556" cy="4929411"/>
              </a:xfrm>
            </p:spPr>
            <p:txBody>
              <a:bodyPr/>
              <a:lstStyle/>
              <a:p>
                <a:r>
                  <a:rPr lang="fr-FR" dirty="0" smtClean="0"/>
                  <a:t>B</a:t>
                </a:r>
                <a:r>
                  <a:rPr lang="fr-FR" dirty="0" err="1" smtClean="0"/>
                  <a:t>idirectional</a:t>
                </a:r>
                <a:r>
                  <a:rPr lang="fr-FR" dirty="0" smtClean="0"/>
                  <a:t> </a:t>
                </a:r>
                <a:r>
                  <a:rPr lang="fr-FR" dirty="0" err="1"/>
                  <a:t>R</a:t>
                </a:r>
                <a:r>
                  <a:rPr lang="fr-FR" dirty="0" err="1" smtClean="0"/>
                  <a:t>eflectance</a:t>
                </a:r>
                <a:r>
                  <a:rPr lang="fr-FR" dirty="0" smtClean="0"/>
                  <a:t> Distribution </a:t>
                </a:r>
                <a:r>
                  <a:rPr lang="fr-FR" dirty="0" err="1" smtClean="0"/>
                  <a:t>Function</a:t>
                </a:r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pPr marL="447675"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dirty="0" smtClean="0"/>
                  <a:t> = </a:t>
                </a:r>
                <a:r>
                  <a:rPr lang="fr-FR" dirty="0" err="1" smtClean="0"/>
                  <a:t>reflected</a:t>
                </a:r>
                <a:r>
                  <a:rPr lang="fr-FR" dirty="0" smtClean="0"/>
                  <a:t> radiance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𝑠𝑟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/>
              </a:p>
              <a:p>
                <a:pPr marL="447675"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= incident </a:t>
                </a:r>
                <a:r>
                  <a:rPr lang="fr-FR" dirty="0" err="1" smtClean="0"/>
                  <a:t>irradiance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/>
              </a:p>
              <a:p>
                <a:pPr marL="447675" lvl="1"/>
                <a:r>
                  <a:rPr lang="fr-FR" dirty="0" smtClean="0">
                    <a:latin typeface="Symbol" panose="05050102010706020507" pitchFamily="18" charset="2"/>
                  </a:rPr>
                  <a:t>w</a:t>
                </a:r>
                <a:r>
                  <a:rPr lang="fr-FR" dirty="0" smtClean="0"/>
                  <a:t> are directions</a:t>
                </a:r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96752"/>
                <a:ext cx="4451556" cy="4929411"/>
              </a:xfrm>
              <a:blipFill rotWithShape="1">
                <a:blip r:embed="rId2"/>
                <a:stretch>
                  <a:fillRect l="-2877" t="-1236" r="-21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s://upload.wikimedia.org/wikipedia/en/d/d8/BSDF05_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79" y="1063573"/>
            <a:ext cx="3886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f_{\text{r}}(\omega _{\text{i}},\,\omega _{\text{r}})\,=\,{\frac {\operatorname {d} L_{\text{r}}(\omega _{\text{r}})}{\operatorname {d} E_{\text{i}}(\omega _{\text{i}})}}\,=\,{\frac {\operatorname {d} L_{\text{r}}(\omega _{\text{r}})}{L_{\text{i}}(\omega _{\text{i}})\cos \theta _{\text{i}}\,\operatorname {d} \omega _{\text{i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266"/>
          <a:stretch/>
        </p:blipFill>
        <p:spPr bwMode="auto">
          <a:xfrm>
            <a:off x="5509559" y="2300754"/>
            <a:ext cx="2637890" cy="73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8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BRDF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064" y="1136879"/>
            <a:ext cx="6547871" cy="49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BRDF on </a:t>
            </a:r>
            <a:r>
              <a:rPr lang="fr-FR" dirty="0" err="1" smtClean="0"/>
              <a:t>Virgo</a:t>
            </a:r>
            <a:r>
              <a:rPr lang="fr-FR" dirty="0" smtClean="0"/>
              <a:t> test masses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" y="1102289"/>
            <a:ext cx="795178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Wave</a:t>
            </a:r>
            <a:r>
              <a:rPr lang="fr-FR" dirty="0" smtClean="0"/>
              <a:t> front </a:t>
            </a:r>
            <a:r>
              <a:rPr lang="fr-FR" dirty="0" err="1" smtClean="0"/>
              <a:t>distortion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" y="1057275"/>
            <a:ext cx="769461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249" y="4006462"/>
            <a:ext cx="4698538" cy="26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www.cloudynights.com/uploads/monthly_10_2008/post-17464-140728625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73" y="1223398"/>
            <a:ext cx="5358862" cy="30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associé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53398"/>
            <a:ext cx="35814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353300" cy="908720"/>
          </a:xfrm>
        </p:spPr>
        <p:txBody>
          <a:bodyPr/>
          <a:lstStyle/>
          <a:p>
            <a:r>
              <a:rPr lang="fr-FR" dirty="0" smtClean="0"/>
              <a:t>The Fizeau </a:t>
            </a:r>
            <a:r>
              <a:rPr lang="fr-FR" dirty="0" err="1" smtClean="0"/>
              <a:t>interferometer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2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ZYGO at LMA</a:t>
            </a:r>
            <a:endParaRPr lang="fr-FR" dirty="0"/>
          </a:p>
        </p:txBody>
      </p:sp>
      <p:pic>
        <p:nvPicPr>
          <p:cNvPr id="14338" name="Picture 2" descr="http://lma.in2p3.fr/Images/zygo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84684"/>
            <a:ext cx="89916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lma.in2p3.fr/Images/zygo18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9"/>
          <a:stretch/>
        </p:blipFill>
        <p:spPr bwMode="auto">
          <a:xfrm>
            <a:off x="0" y="3569109"/>
            <a:ext cx="3163417" cy="33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Stress and thermal expansion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236" y="1850282"/>
            <a:ext cx="6835528" cy="16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0" y="5063920"/>
            <a:ext cx="541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853274"/>
          </a:xfrm>
        </p:spPr>
        <p:txBody>
          <a:bodyPr/>
          <a:lstStyle/>
          <a:p>
            <a:r>
              <a:rPr lang="fr-FR" dirty="0" smtClean="0"/>
              <a:t>The Stoney </a:t>
            </a:r>
            <a:r>
              <a:rPr lang="fr-FR" dirty="0" err="1" smtClean="0"/>
              <a:t>equation</a:t>
            </a:r>
            <a:endParaRPr lang="fr-FR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316" y="3684332"/>
            <a:ext cx="3259367" cy="106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Elastic</a:t>
            </a:r>
            <a:r>
              <a:rPr lang="fr-FR" dirty="0" smtClean="0"/>
              <a:t> constants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232" y="1196752"/>
            <a:ext cx="8686800" cy="524829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revolutionary</a:t>
            </a:r>
            <a:r>
              <a:rPr lang="fr-FR" dirty="0" smtClean="0"/>
              <a:t> system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at LMA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525463" lvl="1"/>
            <a:r>
              <a:rPr lang="fr-FR" dirty="0" err="1" smtClean="0"/>
              <a:t>Coatings</a:t>
            </a:r>
            <a:r>
              <a:rPr lang="fr-FR" dirty="0" smtClean="0"/>
              <a:t> are </a:t>
            </a:r>
            <a:r>
              <a:rPr lang="fr-FR" dirty="0" err="1" smtClean="0"/>
              <a:t>deposited</a:t>
            </a:r>
            <a:r>
              <a:rPr lang="fr-FR" dirty="0" smtClean="0"/>
              <a:t> on </a:t>
            </a:r>
            <a:r>
              <a:rPr lang="fr-FR" dirty="0" err="1" smtClean="0"/>
              <a:t>thin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silica</a:t>
            </a:r>
            <a:r>
              <a:rPr lang="fr-FR" dirty="0" smtClean="0"/>
              <a:t> discs</a:t>
            </a:r>
          </a:p>
          <a:p>
            <a:pPr marL="525463" lvl="1"/>
            <a:r>
              <a:rPr lang="fr-FR" dirty="0" smtClean="0"/>
              <a:t>Discs are </a:t>
            </a:r>
            <a:r>
              <a:rPr lang="fr-FR" dirty="0" err="1" smtClean="0"/>
              <a:t>suspended</a:t>
            </a:r>
            <a:r>
              <a:rPr lang="fr-FR" dirty="0" smtClean="0"/>
              <a:t> on </a:t>
            </a:r>
            <a:r>
              <a:rPr lang="fr-FR" dirty="0" err="1" smtClean="0"/>
              <a:t>spheres</a:t>
            </a:r>
            <a:endParaRPr lang="fr-FR" dirty="0" smtClean="0"/>
          </a:p>
          <a:p>
            <a:pPr marL="525463" lvl="1"/>
            <a:r>
              <a:rPr lang="fr-FR" dirty="0" smtClean="0"/>
              <a:t>Modes are </a:t>
            </a:r>
            <a:r>
              <a:rPr lang="fr-FR" dirty="0" err="1" smtClean="0"/>
              <a:t>excited</a:t>
            </a:r>
            <a:r>
              <a:rPr lang="fr-FR" dirty="0" smtClean="0"/>
              <a:t> and </a:t>
            </a:r>
            <a:r>
              <a:rPr lang="fr-FR" dirty="0" err="1" smtClean="0"/>
              <a:t>detected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15836"/>
            <a:ext cx="6297561" cy="26594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40"/>
          <a:stretch/>
        </p:blipFill>
        <p:spPr>
          <a:xfrm>
            <a:off x="6278852" y="1848568"/>
            <a:ext cx="2865148" cy="50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GeNS</a:t>
            </a:r>
            <a:r>
              <a:rPr lang="fr-FR" dirty="0" smtClean="0"/>
              <a:t>: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851535" y="1050711"/>
            <a:ext cx="8048912" cy="3326069"/>
            <a:chOff x="0" y="-50800"/>
            <a:chExt cx="5854700" cy="241935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100"/>
              <a:ext cx="2692400" cy="119380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" y="1308100"/>
              <a:ext cx="800100" cy="869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" y="1231900"/>
              <a:ext cx="819150" cy="1009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0" y="1263650"/>
              <a:ext cx="844550" cy="1009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0" y="-50800"/>
              <a:ext cx="3162300" cy="241935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9431" y="4541219"/>
                <a:ext cx="859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𝐾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1" y="4541219"/>
                <a:ext cx="8594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271876" y="4420417"/>
                <a:ext cx="173913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76" y="4420417"/>
                <a:ext cx="1739130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271876" y="5279922"/>
                <a:ext cx="298350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76" y="5279922"/>
                <a:ext cx="2983509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62971" y="4791620"/>
                <a:ext cx="2338076" cy="68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71" y="4791620"/>
                <a:ext cx="2338076" cy="6835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colade fermante 12"/>
          <p:cNvSpPr/>
          <p:nvPr/>
        </p:nvSpPr>
        <p:spPr>
          <a:xfrm>
            <a:off x="4386851" y="4458561"/>
            <a:ext cx="185149" cy="1349639"/>
          </a:xfrm>
          <a:prstGeom prst="rightBrace">
            <a:avLst>
              <a:gd name="adj1" fmla="val 7497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</a:t>
            </a:r>
          </a:p>
          <a:p>
            <a:pPr lvl="1"/>
            <a:r>
              <a:rPr lang="en-US" dirty="0" smtClean="0"/>
              <a:t>Spectrophotometry</a:t>
            </a:r>
            <a:br>
              <a:rPr lang="en-US" dirty="0" smtClean="0"/>
            </a:br>
            <a:r>
              <a:rPr lang="en-US" dirty="0" smtClean="0"/>
              <a:t>(R and T)</a:t>
            </a:r>
          </a:p>
          <a:p>
            <a:pPr lvl="1"/>
            <a:r>
              <a:rPr lang="en-US" dirty="0" err="1" smtClean="0"/>
              <a:t>Ellipsometry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(n, k, thickness)</a:t>
            </a:r>
          </a:p>
          <a:p>
            <a:pPr lvl="1"/>
            <a:r>
              <a:rPr lang="en-US" dirty="0" smtClean="0"/>
              <a:t>Absorption</a:t>
            </a:r>
          </a:p>
          <a:p>
            <a:pPr lvl="1"/>
            <a:r>
              <a:rPr lang="en-US" dirty="0" smtClean="0"/>
              <a:t>Scattering</a:t>
            </a:r>
          </a:p>
          <a:p>
            <a:pPr lvl="1"/>
            <a:r>
              <a:rPr lang="en-US" dirty="0" smtClean="0"/>
              <a:t>Wave front distortion</a:t>
            </a:r>
          </a:p>
          <a:p>
            <a:pPr lvl="1"/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Stress and thermal expansion</a:t>
            </a:r>
          </a:p>
          <a:p>
            <a:pPr lvl="1"/>
            <a:r>
              <a:rPr lang="en-US" dirty="0" smtClean="0"/>
              <a:t>Adhesion</a:t>
            </a:r>
          </a:p>
          <a:p>
            <a:pPr lvl="1"/>
            <a:r>
              <a:rPr lang="en-US" dirty="0" smtClean="0"/>
              <a:t>Wearing</a:t>
            </a:r>
          </a:p>
          <a:p>
            <a:pPr lvl="1"/>
            <a:r>
              <a:rPr lang="en-US" dirty="0" smtClean="0"/>
              <a:t>Elastic constants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spectrophotometer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9" y="1484784"/>
            <a:ext cx="3900357" cy="17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148" y="992012"/>
            <a:ext cx="3960440" cy="29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8380" y="1124744"/>
            <a:ext cx="281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LAMBDA 1050 Perkin Elmer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80159" y="3245202"/>
            <a:ext cx="4085364" cy="2989532"/>
            <a:chOff x="899592" y="3634705"/>
            <a:chExt cx="3187017" cy="233215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634705"/>
              <a:ext cx="846137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584" y="3647520"/>
              <a:ext cx="2359025" cy="231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7" descr="Résultat de recherche d'images pour &quot;spectrophotometer double beam working principle perkin elmer&quot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104" y="3938710"/>
            <a:ext cx="3806180" cy="28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Virgo</a:t>
            </a:r>
            <a:r>
              <a:rPr lang="fr-FR" dirty="0" smtClean="0"/>
              <a:t> HR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00748"/>
            <a:ext cx="9144000" cy="51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Virgo</a:t>
            </a:r>
            <a:r>
              <a:rPr lang="fr-FR" dirty="0" smtClean="0"/>
              <a:t> AR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81460"/>
            <a:ext cx="9144001" cy="51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Ellipsometry</a:t>
            </a:r>
            <a:endParaRPr lang="fr-FR" dirty="0"/>
          </a:p>
        </p:txBody>
      </p:sp>
      <p:pic>
        <p:nvPicPr>
          <p:cNvPr id="5122" name="Picture 2" descr="Résultat de recherche d'images pour &quot;ellipsometry princip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837" y="1091379"/>
            <a:ext cx="5181435" cy="31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143806" cy="297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Ellipsometry</a:t>
            </a:r>
            <a:r>
              <a:rPr lang="fr-FR" dirty="0" smtClean="0"/>
              <a:t>: </a:t>
            </a:r>
            <a:r>
              <a:rPr lang="fr-FR" dirty="0" err="1" smtClean="0"/>
              <a:t>example</a:t>
            </a:r>
            <a:r>
              <a:rPr lang="fr-FR" dirty="0" smtClean="0"/>
              <a:t> on a single film</a:t>
            </a:r>
            <a:endParaRPr lang="fr-FR" dirty="0"/>
          </a:p>
        </p:txBody>
      </p:sp>
      <p:pic>
        <p:nvPicPr>
          <p:cNvPr id="6146" name="Picture 2" descr="http://lnf-wiki.eecs.umich.edu/wiki/images/d/d9/Delta_Psi_vs_waveleng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25" y="1087006"/>
            <a:ext cx="8316349" cy="5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Absorption </a:t>
            </a: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Large absorption</a:t>
            </a:r>
          </a:p>
          <a:p>
            <a:pPr lvl="1"/>
            <a:r>
              <a:rPr lang="fr-FR" dirty="0" smtClean="0"/>
              <a:t>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large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spectrophotometer</a:t>
            </a:r>
            <a:r>
              <a:rPr lang="fr-FR" dirty="0" smtClean="0"/>
              <a:t> or </a:t>
            </a:r>
            <a:r>
              <a:rPr lang="fr-FR" dirty="0" err="1" smtClean="0"/>
              <a:t>ellipsometry</a:t>
            </a:r>
            <a:endParaRPr lang="fr-FR" dirty="0" smtClean="0"/>
          </a:p>
          <a:p>
            <a:r>
              <a:rPr lang="fr-FR" dirty="0" err="1" smtClean="0"/>
              <a:t>Low</a:t>
            </a:r>
            <a:r>
              <a:rPr lang="fr-FR" dirty="0" smtClean="0"/>
              <a:t> absorption</a:t>
            </a:r>
          </a:p>
          <a:p>
            <a:pPr lvl="1"/>
            <a:r>
              <a:rPr lang="fr-FR" dirty="0" err="1" smtClean="0"/>
              <a:t>Bolometric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, but longitudinal </a:t>
            </a:r>
            <a:r>
              <a:rPr lang="fr-FR" dirty="0" err="1" smtClean="0"/>
              <a:t>mapping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impossible</a:t>
            </a:r>
          </a:p>
          <a:p>
            <a:pPr lvl="1"/>
            <a:r>
              <a:rPr lang="fr-FR" dirty="0" smtClean="0"/>
              <a:t>Mirage </a:t>
            </a:r>
            <a:r>
              <a:rPr lang="fr-FR" dirty="0" err="1" smtClean="0"/>
              <a:t>effect</a:t>
            </a:r>
            <a:endParaRPr lang="fr-FR" dirty="0" smtClean="0"/>
          </a:p>
          <a:p>
            <a:pPr lvl="1"/>
            <a:r>
              <a:rPr lang="fr-FR" dirty="0" smtClean="0"/>
              <a:t>0.1 ppm absorption </a:t>
            </a:r>
            <a:r>
              <a:rPr lang="fr-FR" dirty="0" err="1" smtClean="0"/>
              <a:t>measurements</a:t>
            </a:r>
            <a:r>
              <a:rPr lang="fr-FR" dirty="0" smtClean="0"/>
              <a:t> are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5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67" y="3569110"/>
            <a:ext cx="4359233" cy="32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287" y="0"/>
            <a:ext cx="911701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3316" y="73740"/>
            <a:ext cx="2890684" cy="908720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fr-FR" dirty="0" smtClean="0"/>
              <a:t>Mirage </a:t>
            </a:r>
            <a:r>
              <a:rPr lang="fr-FR" dirty="0" err="1" smtClean="0"/>
              <a:t>effect</a:t>
            </a:r>
            <a:endParaRPr lang="fr-FR" dirty="0"/>
          </a:p>
        </p:txBody>
      </p:sp>
      <p:pic>
        <p:nvPicPr>
          <p:cNvPr id="7172" name="Picture 4" descr="https://www.ipnl.in2p3.fr/sma/Images/mirage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67" r="14593" b="21458"/>
          <a:stretch/>
        </p:blipFill>
        <p:spPr bwMode="auto">
          <a:xfrm>
            <a:off x="1519084" y="2971901"/>
            <a:ext cx="2654710" cy="38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237</Words>
  <Application>Microsoft Office PowerPoint</Application>
  <PresentationFormat>Affichage à l'écran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Characterization of optical coatings</vt:lpstr>
      <vt:lpstr>Overview</vt:lpstr>
      <vt:lpstr>A spectrophotometer</vt:lpstr>
      <vt:lpstr>Example: Virgo HR</vt:lpstr>
      <vt:lpstr>Example: Virgo AR</vt:lpstr>
      <vt:lpstr>Ellipsometry</vt:lpstr>
      <vt:lpstr>Ellipsometry: example on a single film</vt:lpstr>
      <vt:lpstr>Absorption measurements</vt:lpstr>
      <vt:lpstr>Mirage effect</vt:lpstr>
      <vt:lpstr>Présentation PowerPoint</vt:lpstr>
      <vt:lpstr>Présentation PowerPoint</vt:lpstr>
      <vt:lpstr>BRDF example measurements</vt:lpstr>
      <vt:lpstr>BRDF on Virgo test masses</vt:lpstr>
      <vt:lpstr>Wave front distortion</vt:lpstr>
      <vt:lpstr>The Fizeau interferometer</vt:lpstr>
      <vt:lpstr>The ZYGO at LMA</vt:lpstr>
      <vt:lpstr>Stress and thermal expansion</vt:lpstr>
      <vt:lpstr>Elastic constants measurement</vt:lpstr>
      <vt:lpstr>GeNS: measurement principle</vt:lpstr>
    </vt:vector>
  </TitlesOfParts>
  <Company>CNRS - LMA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geppo</cp:lastModifiedBy>
  <cp:revision>28</cp:revision>
  <dcterms:created xsi:type="dcterms:W3CDTF">2018-10-09T16:56:07Z</dcterms:created>
  <dcterms:modified xsi:type="dcterms:W3CDTF">2019-10-07T15:14:35Z</dcterms:modified>
</cp:coreProperties>
</file>