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379" r:id="rId2"/>
    <p:sldId id="374" r:id="rId3"/>
    <p:sldId id="375" r:id="rId4"/>
    <p:sldId id="383" r:id="rId5"/>
    <p:sldId id="390" r:id="rId6"/>
    <p:sldId id="388" r:id="rId7"/>
    <p:sldId id="389" r:id="rId8"/>
    <p:sldId id="376" r:id="rId9"/>
    <p:sldId id="378" r:id="rId10"/>
    <p:sldId id="337" r:id="rId11"/>
    <p:sldId id="387" r:id="rId12"/>
  </p:sldIdLst>
  <p:sldSz cx="9144000" cy="6858000" type="screen4x3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66FF33"/>
    <a:srgbClr val="FFFF00"/>
    <a:srgbClr val="FF99FF"/>
    <a:srgbClr val="FFCC99"/>
    <a:srgbClr val="99FF99"/>
    <a:srgbClr val="FF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-942" y="-84"/>
      </p:cViewPr>
      <p:guideLst>
        <p:guide orient="horz" pos="21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-1710" y="-7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867" cy="47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1" tIns="45730" rIns="91461" bIns="45730" numCol="1" anchor="t" anchorCtr="0" compatLnSpc="1">
            <a:prstTxWarp prst="textNoShape">
              <a:avLst/>
            </a:prstTxWarp>
          </a:bodyPr>
          <a:lstStyle>
            <a:lvl1pPr defTabSz="914662">
              <a:defRPr sz="1200"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989" y="0"/>
            <a:ext cx="2932866" cy="47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1" tIns="45730" rIns="91461" bIns="45730" numCol="1" anchor="t" anchorCtr="0" compatLnSpc="1">
            <a:prstTxWarp prst="textNoShape">
              <a:avLst/>
            </a:prstTxWarp>
          </a:bodyPr>
          <a:lstStyle>
            <a:lvl1pPr algn="r" defTabSz="914662">
              <a:defRPr sz="1200"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862"/>
            <a:ext cx="2932867" cy="47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1" tIns="45730" rIns="91461" bIns="45730" numCol="1" anchor="b" anchorCtr="0" compatLnSpc="1">
            <a:prstTxWarp prst="textNoShape">
              <a:avLst/>
            </a:prstTxWarp>
          </a:bodyPr>
          <a:lstStyle>
            <a:lvl1pPr defTabSz="914662">
              <a:defRPr sz="1200"/>
            </a:lvl1pPr>
          </a:lstStyle>
          <a:p>
            <a:pPr>
              <a:defRPr/>
            </a:pPr>
            <a:endParaRPr lang="en-US" altLang="fr-FR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989" y="9433862"/>
            <a:ext cx="2932866" cy="47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1" tIns="45730" rIns="91461" bIns="45730" numCol="1" anchor="b" anchorCtr="0" compatLnSpc="1">
            <a:prstTxWarp prst="textNoShape">
              <a:avLst/>
            </a:prstTxWarp>
          </a:bodyPr>
          <a:lstStyle>
            <a:lvl1pPr algn="r" defTabSz="914662">
              <a:defRPr sz="1200"/>
            </a:lvl1pPr>
          </a:lstStyle>
          <a:p>
            <a:pPr>
              <a:defRPr/>
            </a:pPr>
            <a:fld id="{1892317E-53BA-4D90-BB80-AC9538FCD5DA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76365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509" cy="49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4" tIns="46065" rIns="92134" bIns="46065" numCol="1" anchor="t" anchorCtr="0" compatLnSpc="1">
            <a:prstTxWarp prst="textNoShape">
              <a:avLst/>
            </a:prstTxWarp>
          </a:bodyPr>
          <a:lstStyle>
            <a:lvl1pPr defTabSz="919258">
              <a:defRPr sz="1200" u="none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54" y="0"/>
            <a:ext cx="2943509" cy="49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4" tIns="46065" rIns="92134" bIns="46065" numCol="1" anchor="t" anchorCtr="0" compatLnSpc="1">
            <a:prstTxWarp prst="textNoShape">
              <a:avLst/>
            </a:prstTxWarp>
          </a:bodyPr>
          <a:lstStyle>
            <a:lvl1pPr algn="r" defTabSz="919258">
              <a:defRPr sz="1200" u="none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63" y="4717701"/>
            <a:ext cx="4986937" cy="4466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4" tIns="46065" rIns="92134" bIns="46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781"/>
            <a:ext cx="2943509" cy="49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4" tIns="46065" rIns="92134" bIns="46065" numCol="1" anchor="b" anchorCtr="0" compatLnSpc="1">
            <a:prstTxWarp prst="textNoShape">
              <a:avLst/>
            </a:prstTxWarp>
          </a:bodyPr>
          <a:lstStyle>
            <a:lvl1pPr defTabSz="919258">
              <a:defRPr sz="1200" u="none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54" y="9430781"/>
            <a:ext cx="2943509" cy="49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4" tIns="46065" rIns="92134" bIns="46065" numCol="1" anchor="b" anchorCtr="0" compatLnSpc="1">
            <a:prstTxWarp prst="textNoShape">
              <a:avLst/>
            </a:prstTxWarp>
          </a:bodyPr>
          <a:lstStyle>
            <a:lvl1pPr algn="r" defTabSz="919258">
              <a:defRPr sz="1200" u="none"/>
            </a:lvl1pPr>
          </a:lstStyle>
          <a:p>
            <a:pPr>
              <a:defRPr/>
            </a:pPr>
            <a:fld id="{5F5A132F-82DC-4504-BDD6-A68EB56E70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6189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anose="020B0604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Helvetica" panose="020B0604020202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516873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6824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anose="020B0604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68188"/>
            <a:ext cx="8229600" cy="5157975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anose="020F0502020204030204" pitchFamily="34" charset="0"/>
              <a:buChar char="●"/>
              <a:defRPr>
                <a:solidFill>
                  <a:srgbClr val="CC00CC"/>
                </a:solidFill>
                <a:latin typeface="Helvetica" panose="020B0604020202030204" pitchFamily="34" charset="0"/>
              </a:defRPr>
            </a:lvl1pPr>
            <a:lvl2pPr marL="742950" indent="-285750">
              <a:buFont typeface="Symbol" panose="05050102010706020507" pitchFamily="18" charset="2"/>
              <a:buChar char=""/>
              <a:defRPr>
                <a:latin typeface="Helvetica" panose="020B0604020202030204" pitchFamily="34" charset="0"/>
              </a:defRPr>
            </a:lvl2pPr>
            <a:lvl3pPr>
              <a:defRPr>
                <a:latin typeface="Helvetica" panose="020B0604020202030204" pitchFamily="34" charset="0"/>
              </a:defRPr>
            </a:lvl3pPr>
            <a:lvl4pPr>
              <a:defRPr>
                <a:latin typeface="Helvetica" panose="020B0604020202030204" pitchFamily="34" charset="0"/>
              </a:defRPr>
            </a:lvl4pPr>
            <a:lvl5pPr>
              <a:defRPr>
                <a:latin typeface="Helvetica" panose="020B060402020203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 bwMode="auto">
          <a:xfrm>
            <a:off x="242047" y="847165"/>
            <a:ext cx="863301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45399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68188"/>
            <a:ext cx="4038600" cy="5157975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anose="020F0502020204030204" pitchFamily="34" charset="0"/>
              <a:buChar char="●"/>
              <a:defRPr sz="2800">
                <a:solidFill>
                  <a:srgbClr val="CC00CC"/>
                </a:solidFill>
                <a:latin typeface="Helvetica" panose="020B0604020202030204" pitchFamily="34" charset="0"/>
              </a:defRPr>
            </a:lvl1pPr>
            <a:lvl2pPr marL="742950" indent="-285750">
              <a:buFont typeface="Symbol" panose="05050102010706020507" pitchFamily="18" charset="2"/>
              <a:buChar char="¨"/>
              <a:defRPr sz="2400">
                <a:latin typeface="Helvetica" panose="020B0604020202030204" pitchFamily="34" charset="0"/>
              </a:defRPr>
            </a:lvl2pPr>
            <a:lvl3pPr>
              <a:defRPr sz="2000">
                <a:latin typeface="Helvetica" panose="020B0604020202030204" pitchFamily="34" charset="0"/>
              </a:defRPr>
            </a:lvl3pPr>
            <a:lvl4pPr>
              <a:defRPr sz="1800">
                <a:latin typeface="Helvetica" panose="020B0604020202030204" pitchFamily="34" charset="0"/>
              </a:defRPr>
            </a:lvl4pPr>
            <a:lvl5pPr>
              <a:defRPr sz="1800">
                <a:latin typeface="Helvetica" panose="020B0604020202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6824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anose="020B0604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0"/>
          </p:nvPr>
        </p:nvSpPr>
        <p:spPr>
          <a:xfrm>
            <a:off x="4657165" y="972670"/>
            <a:ext cx="4038600" cy="5157975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anose="020F0502020204030204" pitchFamily="34" charset="0"/>
              <a:buChar char="●"/>
              <a:defRPr sz="2800">
                <a:solidFill>
                  <a:srgbClr val="CC00CC"/>
                </a:solidFill>
                <a:latin typeface="Helvetica" panose="020B0604020202030204" pitchFamily="34" charset="0"/>
              </a:defRPr>
            </a:lvl1pPr>
            <a:lvl2pPr marL="742950" indent="-285750">
              <a:buFont typeface="Symbol" panose="05050102010706020507" pitchFamily="18" charset="2"/>
              <a:buChar char="¨"/>
              <a:defRPr sz="2400">
                <a:latin typeface="Helvetica" panose="020B0604020202030204" pitchFamily="34" charset="0"/>
              </a:defRPr>
            </a:lvl2pPr>
            <a:lvl3pPr>
              <a:defRPr sz="2000">
                <a:latin typeface="Helvetica" panose="020B0604020202030204" pitchFamily="34" charset="0"/>
              </a:defRPr>
            </a:lvl3pPr>
            <a:lvl4pPr>
              <a:defRPr sz="1800">
                <a:latin typeface="Helvetica" panose="020B0604020202030204" pitchFamily="34" charset="0"/>
              </a:defRPr>
            </a:lvl4pPr>
            <a:lvl5pPr>
              <a:defRPr sz="1800">
                <a:latin typeface="Helvetica" panose="020B0604020202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 bwMode="auto">
          <a:xfrm>
            <a:off x="242047" y="847165"/>
            <a:ext cx="863301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3189850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6824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anose="020B0604020202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cxnSp>
        <p:nvCxnSpPr>
          <p:cNvPr id="4" name="Connecteur droit 3"/>
          <p:cNvCxnSpPr/>
          <p:nvPr userDrawn="1"/>
        </p:nvCxnSpPr>
        <p:spPr bwMode="auto">
          <a:xfrm>
            <a:off x="242047" y="847165"/>
            <a:ext cx="863301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912962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1835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2454088" y="6583362"/>
            <a:ext cx="42358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fr-FR" altLang="fr-FR" sz="1200" u="none" dirty="0" smtClean="0">
                <a:solidFill>
                  <a:schemeClr val="tx1"/>
                </a:solidFill>
                <a:latin typeface="Helvetica" panose="020B0604020202030204" pitchFamily="34" charset="0"/>
              </a:rPr>
              <a:t>MASTER CDIM Couches Minces -  G. </a:t>
            </a:r>
            <a:r>
              <a:rPr lang="fr-FR" altLang="fr-FR" sz="1200" u="none" dirty="0" err="1" smtClean="0">
                <a:solidFill>
                  <a:schemeClr val="tx1"/>
                </a:solidFill>
                <a:latin typeface="Helvetica" panose="020B0604020202030204" pitchFamily="34" charset="0"/>
              </a:rPr>
              <a:t>Cagnoli</a:t>
            </a:r>
            <a:endParaRPr lang="fr-FR" altLang="fr-FR" sz="1200" u="none" dirty="0" smtClean="0">
              <a:solidFill>
                <a:schemeClr val="tx1"/>
              </a:solidFill>
              <a:latin typeface="Helvetica" panose="020B0604020202030204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8565776" y="6574397"/>
            <a:ext cx="578224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fr-FR" altLang="fr-FR" sz="1200" u="none" dirty="0" smtClean="0">
                <a:solidFill>
                  <a:schemeClr val="tx1"/>
                </a:solidFill>
                <a:latin typeface="Helvetica" panose="020B0604020202030204" pitchFamily="34" charset="0"/>
              </a:rPr>
              <a:t>. </a:t>
            </a:r>
            <a:fld id="{930901BF-680A-4576-BA95-543DE0563C5A}" type="slidenum">
              <a:rPr lang="fr-FR" altLang="fr-FR" sz="1200" u="none" smtClean="0">
                <a:solidFill>
                  <a:schemeClr val="tx1"/>
                </a:solidFill>
                <a:latin typeface="Helvetica" panose="020B0604020202030204" pitchFamily="34" charset="0"/>
              </a:rPr>
              <a:pPr algn="r">
                <a:defRPr/>
              </a:pPr>
              <a:t>‹N°›</a:t>
            </a:fld>
            <a:r>
              <a:rPr lang="fr-FR" altLang="fr-FR" sz="1200" u="none" dirty="0" smtClean="0">
                <a:solidFill>
                  <a:schemeClr val="tx1"/>
                </a:solidFill>
                <a:latin typeface="Helvetica" panose="020B0604020202030204" pitchFamily="34" charset="0"/>
              </a:rPr>
              <a:t> 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73" y="6337583"/>
            <a:ext cx="1525115" cy="4736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7.png"/><Relationship Id="rId3" Type="http://schemas.openxmlformats.org/officeDocument/2006/relationships/image" Target="../media/image172.png"/><Relationship Id="rId7" Type="http://schemas.openxmlformats.org/officeDocument/2006/relationships/image" Target="../media/image176.png"/><Relationship Id="rId12" Type="http://schemas.openxmlformats.org/officeDocument/2006/relationships/image" Target="../media/image18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5.png"/><Relationship Id="rId11" Type="http://schemas.openxmlformats.org/officeDocument/2006/relationships/image" Target="../media/image180.png"/><Relationship Id="rId5" Type="http://schemas.openxmlformats.org/officeDocument/2006/relationships/image" Target="../media/image174.png"/><Relationship Id="rId10" Type="http://schemas.openxmlformats.org/officeDocument/2006/relationships/image" Target="../media/image179.png"/><Relationship Id="rId4" Type="http://schemas.openxmlformats.org/officeDocument/2006/relationships/image" Target="../media/image173.png"/><Relationship Id="rId9" Type="http://schemas.openxmlformats.org/officeDocument/2006/relationships/image" Target="../media/image17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7.png"/><Relationship Id="rId3" Type="http://schemas.openxmlformats.org/officeDocument/2006/relationships/image" Target="../media/image12.png"/><Relationship Id="rId7" Type="http://schemas.openxmlformats.org/officeDocument/2006/relationships/image" Target="../media/image176.png"/><Relationship Id="rId12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4.png"/><Relationship Id="rId10" Type="http://schemas.openxmlformats.org/officeDocument/2006/relationships/image" Target="../media/image179.png"/><Relationship Id="rId4" Type="http://schemas.openxmlformats.org/officeDocument/2006/relationships/image" Target="../media/image13.png"/><Relationship Id="rId9" Type="http://schemas.openxmlformats.org/officeDocument/2006/relationships/image" Target="../media/image17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13" Type="http://schemas.openxmlformats.org/officeDocument/2006/relationships/image" Target="../media/image196.png"/><Relationship Id="rId3" Type="http://schemas.openxmlformats.org/officeDocument/2006/relationships/image" Target="../media/image186.png"/><Relationship Id="rId7" Type="http://schemas.openxmlformats.org/officeDocument/2006/relationships/image" Target="../media/image190.png"/><Relationship Id="rId12" Type="http://schemas.openxmlformats.org/officeDocument/2006/relationships/image" Target="../media/image19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9.png"/><Relationship Id="rId11" Type="http://schemas.openxmlformats.org/officeDocument/2006/relationships/image" Target="../media/image194.png"/><Relationship Id="rId5" Type="http://schemas.openxmlformats.org/officeDocument/2006/relationships/image" Target="../media/image188.png"/><Relationship Id="rId10" Type="http://schemas.openxmlformats.org/officeDocument/2006/relationships/image" Target="../media/image193.png"/><Relationship Id="rId4" Type="http://schemas.openxmlformats.org/officeDocument/2006/relationships/image" Target="../media/image187.png"/><Relationship Id="rId9" Type="http://schemas.openxmlformats.org/officeDocument/2006/relationships/image" Target="../media/image19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13" Type="http://schemas.openxmlformats.org/officeDocument/2006/relationships/image" Target="../media/image115.png"/><Relationship Id="rId3" Type="http://schemas.openxmlformats.org/officeDocument/2006/relationships/image" Target="../media/image186.png"/><Relationship Id="rId7" Type="http://schemas.openxmlformats.org/officeDocument/2006/relationships/image" Target="../media/image108.png"/><Relationship Id="rId12" Type="http://schemas.openxmlformats.org/officeDocument/2006/relationships/image" Target="../media/image11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7.png"/><Relationship Id="rId11" Type="http://schemas.openxmlformats.org/officeDocument/2006/relationships/image" Target="../media/image112.png"/><Relationship Id="rId5" Type="http://schemas.openxmlformats.org/officeDocument/2006/relationships/image" Target="../media/image188.png"/><Relationship Id="rId10" Type="http://schemas.openxmlformats.org/officeDocument/2006/relationships/image" Target="../media/image111.png"/><Relationship Id="rId4" Type="http://schemas.openxmlformats.org/officeDocument/2006/relationships/image" Target="../media/image187.png"/><Relationship Id="rId9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72570"/>
            <a:ext cx="8229600" cy="806824"/>
          </a:xfrm>
        </p:spPr>
        <p:txBody>
          <a:bodyPr/>
          <a:lstStyle/>
          <a:p>
            <a:r>
              <a:rPr lang="en-US" sz="2800" dirty="0"/>
              <a:t>Optical Interference Coatings:</a:t>
            </a:r>
            <a:br>
              <a:rPr lang="en-US" sz="2800" dirty="0"/>
            </a:br>
            <a:r>
              <a:rPr lang="en-US" sz="2800" dirty="0"/>
              <a:t>What, How and </a:t>
            </a:r>
            <a:r>
              <a:rPr lang="en-US" sz="2800" dirty="0" smtClean="0"/>
              <a:t>where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300"/>
              </a:lnSpc>
            </a:pPr>
            <a:r>
              <a:rPr lang="fr-FR" dirty="0" smtClean="0"/>
              <a:t>Les couches </a:t>
            </a:r>
            <a:r>
              <a:rPr lang="fr-FR" dirty="0"/>
              <a:t>minces </a:t>
            </a:r>
            <a:r>
              <a:rPr lang="fr-FR" dirty="0" smtClean="0"/>
              <a:t>optiques (</a:t>
            </a:r>
            <a:r>
              <a:rPr lang="fr-FR" dirty="0" err="1" smtClean="0"/>
              <a:t>cmo</a:t>
            </a:r>
            <a:r>
              <a:rPr lang="fr-FR" dirty="0" smtClean="0"/>
              <a:t>)</a:t>
            </a:r>
            <a:endParaRPr lang="fr-FR" dirty="0"/>
          </a:p>
          <a:p>
            <a:pPr lvl="1">
              <a:lnSpc>
                <a:spcPts val="3300"/>
              </a:lnSpc>
            </a:pPr>
            <a:r>
              <a:rPr lang="en-US" dirty="0" smtClean="0"/>
              <a:t>Admittance loci</a:t>
            </a:r>
          </a:p>
          <a:p>
            <a:pPr lvl="1">
              <a:lnSpc>
                <a:spcPts val="3300"/>
              </a:lnSpc>
            </a:pPr>
            <a:r>
              <a:rPr lang="en-US" dirty="0" smtClean="0"/>
              <a:t>Reflectance loci</a:t>
            </a:r>
          </a:p>
          <a:p>
            <a:pPr lvl="1">
              <a:lnSpc>
                <a:spcPts val="3300"/>
              </a:lnSpc>
            </a:pPr>
            <a:endParaRPr lang="fr-FR" dirty="0" smtClean="0"/>
          </a:p>
          <a:p>
            <a:pPr lvl="1">
              <a:lnSpc>
                <a:spcPts val="3300"/>
              </a:lnSpc>
            </a:pPr>
            <a:endParaRPr lang="fr-FR" dirty="0" smtClean="0"/>
          </a:p>
          <a:p>
            <a:pPr lvl="1">
              <a:lnSpc>
                <a:spcPts val="3300"/>
              </a:lnSpc>
            </a:pPr>
            <a:endParaRPr lang="fr-FR" dirty="0" smtClean="0"/>
          </a:p>
          <a:p>
            <a:pPr lvl="1">
              <a:lnSpc>
                <a:spcPts val="33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5748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275013" y="1198563"/>
            <a:ext cx="2963863" cy="3705225"/>
          </a:xfrm>
          <a:prstGeom prst="rect">
            <a:avLst/>
          </a:prstGeom>
          <a:solidFill>
            <a:srgbClr val="FF5B35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fr-FR" altLang="fr-FR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-3040063" y="1389063"/>
          <a:ext cx="2579688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4" name="Equation" r:id="rId3" imgW="1574800" imgH="1854200" progId="Equation.3">
                  <p:embed/>
                </p:oleObj>
              </mc:Choice>
              <mc:Fallback>
                <p:oleObj name="Equation" r:id="rId3" imgW="1574800" imgH="185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40063" y="1389063"/>
                        <a:ext cx="2579688" cy="333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4129088" y="3732213"/>
          <a:ext cx="34861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5" name="Équation" r:id="rId5" imgW="2324100" imgH="685800" progId="Equation.3">
                  <p:embed/>
                </p:oleObj>
              </mc:Choice>
              <mc:Fallback>
                <p:oleObj name="Équation" r:id="rId5" imgW="232410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3732213"/>
                        <a:ext cx="34861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059238" y="5102225"/>
          <a:ext cx="15430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6" name="Équation" r:id="rId7" imgW="1028254" imgH="393529" progId="Equation.3">
                  <p:embed/>
                </p:oleObj>
              </mc:Choice>
              <mc:Fallback>
                <p:oleObj name="Équation" r:id="rId7" imgW="1028254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9238" y="5102225"/>
                        <a:ext cx="154305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5853113" y="5003800"/>
          <a:ext cx="17145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7" name="Équation" r:id="rId9" imgW="1143000" imgH="482600" progId="Equation.3">
                  <p:embed/>
                </p:oleObj>
              </mc:Choice>
              <mc:Fallback>
                <p:oleObj name="Équation" r:id="rId9" imgW="11430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113" y="5003800"/>
                        <a:ext cx="17145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316538" y="2555875"/>
          <a:ext cx="12382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8" name="Équation" r:id="rId11" imgW="825500" imgH="482600" progId="Equation.3">
                  <p:embed/>
                </p:oleObj>
              </mc:Choice>
              <mc:Fallback>
                <p:oleObj name="Équation" r:id="rId11" imgW="8255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2555875"/>
                        <a:ext cx="123825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21" name="Text Box 13"/>
          <p:cNvSpPr txBox="1">
            <a:spLocks noChangeArrowheads="1"/>
          </p:cNvSpPr>
          <p:nvPr/>
        </p:nvSpPr>
        <p:spPr bwMode="auto">
          <a:xfrm>
            <a:off x="271463" y="193675"/>
            <a:ext cx="6843712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7763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u="none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Cas général d’un empilement de couches minces</a:t>
            </a:r>
            <a:endParaRPr lang="fr-FR" altLang="fr-FR" u="none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ymbol" pitchFamily="18" charset="2"/>
            </a:endParaRPr>
          </a:p>
        </p:txBody>
      </p:sp>
      <p:sp>
        <p:nvSpPr>
          <p:cNvPr id="15369" name="Text Box 16"/>
          <p:cNvSpPr txBox="1">
            <a:spLocks noChangeArrowheads="1"/>
          </p:cNvSpPr>
          <p:nvPr/>
        </p:nvSpPr>
        <p:spPr bwMode="auto">
          <a:xfrm>
            <a:off x="233363" y="74136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fr-FR" u="none">
                <a:solidFill>
                  <a:srgbClr val="FF3300"/>
                </a:solidFill>
              </a:rPr>
              <a:t>k=q couches</a:t>
            </a: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/>
        </p:nvGraphicFramePr>
        <p:xfrm>
          <a:off x="4565650" y="1171575"/>
          <a:ext cx="23812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9" name="Équation" r:id="rId13" imgW="1586811" imgH="482391" progId="Equation.3">
                  <p:embed/>
                </p:oleObj>
              </mc:Choice>
              <mc:Fallback>
                <p:oleObj name="Équation" r:id="rId13" imgW="1586811" imgH="482391" progId="Equation.3">
                  <p:embed/>
                  <p:pic>
                    <p:nvPicPr>
                      <p:cNvPr id="0" name="Obje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1171575"/>
                        <a:ext cx="23812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1" name="Groupe 4"/>
          <p:cNvGrpSpPr>
            <a:grpSpLocks/>
          </p:cNvGrpSpPr>
          <p:nvPr/>
        </p:nvGrpSpPr>
        <p:grpSpPr bwMode="auto">
          <a:xfrm>
            <a:off x="996950" y="2555875"/>
            <a:ext cx="2208213" cy="2532063"/>
            <a:chOff x="998805" y="3024410"/>
            <a:chExt cx="2208470" cy="2532328"/>
          </a:xfrm>
        </p:grpSpPr>
        <p:sp>
          <p:nvSpPr>
            <p:cNvPr id="15386" name="Rectangle 2"/>
            <p:cNvSpPr>
              <a:spLocks noChangeArrowheads="1"/>
            </p:cNvSpPr>
            <p:nvPr/>
          </p:nvSpPr>
          <p:spPr bwMode="auto">
            <a:xfrm>
              <a:off x="998806" y="4346917"/>
              <a:ext cx="2206357" cy="1209821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87" name="Rectangle 3"/>
            <p:cNvSpPr>
              <a:spLocks noChangeArrowheads="1"/>
            </p:cNvSpPr>
            <p:nvPr/>
          </p:nvSpPr>
          <p:spPr bwMode="auto">
            <a:xfrm>
              <a:off x="998806" y="4149969"/>
              <a:ext cx="2206357" cy="196948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88" name="Rectangle 17"/>
            <p:cNvSpPr>
              <a:spLocks noChangeArrowheads="1"/>
            </p:cNvSpPr>
            <p:nvPr/>
          </p:nvSpPr>
          <p:spPr bwMode="auto">
            <a:xfrm>
              <a:off x="1000918" y="3867243"/>
              <a:ext cx="2206357" cy="28037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89" name="Rectangle 18"/>
            <p:cNvSpPr>
              <a:spLocks noChangeArrowheads="1"/>
            </p:cNvSpPr>
            <p:nvPr/>
          </p:nvSpPr>
          <p:spPr bwMode="auto">
            <a:xfrm>
              <a:off x="1000918" y="3751416"/>
              <a:ext cx="2206357" cy="14018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90" name="Rectangle 19"/>
            <p:cNvSpPr>
              <a:spLocks noChangeArrowheads="1"/>
            </p:cNvSpPr>
            <p:nvPr/>
          </p:nvSpPr>
          <p:spPr bwMode="auto">
            <a:xfrm>
              <a:off x="1000918" y="3492563"/>
              <a:ext cx="2206357" cy="258854"/>
            </a:xfrm>
            <a:prstGeom prst="rect">
              <a:avLst/>
            </a:prstGeom>
            <a:solidFill>
              <a:srgbClr val="99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91" name="Rectangle 20"/>
            <p:cNvSpPr>
              <a:spLocks noChangeArrowheads="1"/>
            </p:cNvSpPr>
            <p:nvPr/>
          </p:nvSpPr>
          <p:spPr bwMode="auto">
            <a:xfrm>
              <a:off x="998805" y="3323063"/>
              <a:ext cx="2206357" cy="1695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92" name="Rectangle 21"/>
            <p:cNvSpPr>
              <a:spLocks noChangeArrowheads="1"/>
            </p:cNvSpPr>
            <p:nvPr/>
          </p:nvSpPr>
          <p:spPr bwMode="auto">
            <a:xfrm>
              <a:off x="998806" y="3153563"/>
              <a:ext cx="2206357" cy="169500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5393" name="Rectangle 22"/>
            <p:cNvSpPr>
              <a:spLocks noChangeArrowheads="1"/>
            </p:cNvSpPr>
            <p:nvPr/>
          </p:nvSpPr>
          <p:spPr bwMode="auto">
            <a:xfrm>
              <a:off x="1000918" y="3024410"/>
              <a:ext cx="2206357" cy="1695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</p:grpSp>
      <p:cxnSp>
        <p:nvCxnSpPr>
          <p:cNvPr id="15372" name="Connecteur droit avec flèche 6"/>
          <p:cNvCxnSpPr>
            <a:cxnSpLocks noChangeShapeType="1"/>
          </p:cNvCxnSpPr>
          <p:nvPr/>
        </p:nvCxnSpPr>
        <p:spPr bwMode="auto">
          <a:xfrm>
            <a:off x="1843088" y="1533525"/>
            <a:ext cx="0" cy="102235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3" name="Connecteur droit avec flèche 26"/>
          <p:cNvCxnSpPr>
            <a:cxnSpLocks noChangeShapeType="1"/>
          </p:cNvCxnSpPr>
          <p:nvPr/>
        </p:nvCxnSpPr>
        <p:spPr bwMode="auto">
          <a:xfrm flipV="1">
            <a:off x="2112963" y="1533525"/>
            <a:ext cx="0" cy="102235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4" name="Connecteur droit avec flèche 34"/>
          <p:cNvCxnSpPr>
            <a:cxnSpLocks noChangeShapeType="1"/>
          </p:cNvCxnSpPr>
          <p:nvPr/>
        </p:nvCxnSpPr>
        <p:spPr bwMode="auto">
          <a:xfrm>
            <a:off x="1844675" y="3878263"/>
            <a:ext cx="0" cy="102076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5375" name="Objet 12"/>
          <p:cNvGraphicFramePr>
            <a:graphicFrameLocks noChangeAspect="1"/>
          </p:cNvGraphicFramePr>
          <p:nvPr/>
        </p:nvGraphicFramePr>
        <p:xfrm>
          <a:off x="2443163" y="1682750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0" name="Équation" r:id="rId15" imgW="355446" imgH="482391" progId="Equation.3">
                  <p:embed/>
                </p:oleObj>
              </mc:Choice>
              <mc:Fallback>
                <p:oleObj name="Équation" r:id="rId15" imgW="355446" imgH="482391" progId="Equation.3">
                  <p:embed/>
                  <p:pic>
                    <p:nvPicPr>
                      <p:cNvPr id="0" name="Obje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1682750"/>
                        <a:ext cx="533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t 13"/>
          <p:cNvGraphicFramePr>
            <a:graphicFrameLocks noChangeAspect="1"/>
          </p:cNvGraphicFramePr>
          <p:nvPr/>
        </p:nvGraphicFramePr>
        <p:xfrm>
          <a:off x="2112963" y="4179888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1" name="Équation" r:id="rId17" imgW="355446" imgH="482391" progId="Equation.3">
                  <p:embed/>
                </p:oleObj>
              </mc:Choice>
              <mc:Fallback>
                <p:oleObj name="Équation" r:id="rId17" imgW="355446" imgH="482391" progId="Equation.3">
                  <p:embed/>
                  <p:pic>
                    <p:nvPicPr>
                      <p:cNvPr id="0" name="Obje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63" y="4179888"/>
                        <a:ext cx="533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/>
          <p:cNvGraphicFramePr>
            <a:graphicFrameLocks noChangeAspect="1"/>
          </p:cNvGraphicFramePr>
          <p:nvPr/>
        </p:nvGraphicFramePr>
        <p:xfrm>
          <a:off x="6851650" y="2176463"/>
          <a:ext cx="1676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2" name="Équation" r:id="rId19" imgW="1117115" imgH="482391" progId="Equation.3">
                  <p:embed/>
                </p:oleObj>
              </mc:Choice>
              <mc:Fallback>
                <p:oleObj name="Équation" r:id="rId19" imgW="1117115" imgH="482391" progId="Equation.3">
                  <p:embed/>
                  <p:pic>
                    <p:nvPicPr>
                      <p:cNvPr id="0" name="Obje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1650" y="2176463"/>
                        <a:ext cx="1676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 16"/>
          <p:cNvGraphicFramePr>
            <a:graphicFrameLocks noChangeAspect="1"/>
          </p:cNvGraphicFramePr>
          <p:nvPr/>
        </p:nvGraphicFramePr>
        <p:xfrm>
          <a:off x="3694113" y="2262188"/>
          <a:ext cx="14668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3" name="Équation" r:id="rId21" imgW="977476" imgH="482391" progId="Equation.3">
                  <p:embed/>
                </p:oleObj>
              </mc:Choice>
              <mc:Fallback>
                <p:oleObj name="Équation" r:id="rId21" imgW="977476" imgH="482391" progId="Equation.3">
                  <p:embed/>
                  <p:pic>
                    <p:nvPicPr>
                      <p:cNvPr id="0" name="Obje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2262188"/>
                        <a:ext cx="14668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e 31"/>
          <p:cNvGrpSpPr>
            <a:grpSpLocks/>
          </p:cNvGrpSpPr>
          <p:nvPr/>
        </p:nvGrpSpPr>
        <p:grpSpPr bwMode="auto">
          <a:xfrm>
            <a:off x="6372225" y="969963"/>
            <a:ext cx="785813" cy="1281112"/>
            <a:chOff x="6372665" y="969963"/>
            <a:chExt cx="784714" cy="1280869"/>
          </a:xfrm>
        </p:grpSpPr>
        <p:sp>
          <p:nvSpPr>
            <p:cNvPr id="15384" name="Ellipse 23"/>
            <p:cNvSpPr>
              <a:spLocks noChangeArrowheads="1"/>
            </p:cNvSpPr>
            <p:nvPr/>
          </p:nvSpPr>
          <p:spPr bwMode="auto">
            <a:xfrm>
              <a:off x="6372665" y="969963"/>
              <a:ext cx="590843" cy="1074397"/>
            </a:xfrm>
            <a:prstGeom prst="ellips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cxnSp>
          <p:nvCxnSpPr>
            <p:cNvPr id="15385" name="Connecteur droit avec flèche 41"/>
            <p:cNvCxnSpPr>
              <a:cxnSpLocks noChangeShapeType="1"/>
            </p:cNvCxnSpPr>
            <p:nvPr/>
          </p:nvCxnSpPr>
          <p:spPr bwMode="auto">
            <a:xfrm>
              <a:off x="6876758" y="1888303"/>
              <a:ext cx="280621" cy="362529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1" name="Groupe 30"/>
          <p:cNvGrpSpPr>
            <a:grpSpLocks/>
          </p:cNvGrpSpPr>
          <p:nvPr/>
        </p:nvGrpSpPr>
        <p:grpSpPr bwMode="auto">
          <a:xfrm>
            <a:off x="4270375" y="941388"/>
            <a:ext cx="876300" cy="1309687"/>
            <a:chOff x="4271157" y="941098"/>
            <a:chExt cx="875274" cy="1309733"/>
          </a:xfrm>
        </p:grpSpPr>
        <p:sp>
          <p:nvSpPr>
            <p:cNvPr id="15382" name="Ellipse 43"/>
            <p:cNvSpPr>
              <a:spLocks noChangeArrowheads="1"/>
            </p:cNvSpPr>
            <p:nvPr/>
          </p:nvSpPr>
          <p:spPr bwMode="auto">
            <a:xfrm>
              <a:off x="4555588" y="941098"/>
              <a:ext cx="590843" cy="1074397"/>
            </a:xfrm>
            <a:prstGeom prst="ellips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fr-FR" altLang="fr-FR"/>
            </a:p>
          </p:txBody>
        </p:sp>
        <p:cxnSp>
          <p:nvCxnSpPr>
            <p:cNvPr id="15383" name="Connecteur droit avec flèche 44"/>
            <p:cNvCxnSpPr>
              <a:cxnSpLocks noChangeShapeType="1"/>
              <a:stCxn id="15382" idx="3"/>
            </p:cNvCxnSpPr>
            <p:nvPr/>
          </p:nvCxnSpPr>
          <p:spPr bwMode="auto">
            <a:xfrm flipH="1">
              <a:off x="4271157" y="1858153"/>
              <a:ext cx="370958" cy="39267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3" name="Rectangle à coins arrondis 32"/>
          <p:cNvSpPr>
            <a:spLocks noChangeArrowheads="1"/>
          </p:cNvSpPr>
          <p:nvPr/>
        </p:nvSpPr>
        <p:spPr bwMode="auto">
          <a:xfrm>
            <a:off x="3763963" y="3538538"/>
            <a:ext cx="4127500" cy="2370137"/>
          </a:xfrm>
          <a:prstGeom prst="roundRect">
            <a:avLst>
              <a:gd name="adj" fmla="val 16667"/>
            </a:avLst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fr-FR" alt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Excercises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Half </a:t>
            </a:r>
            <a:r>
              <a:rPr lang="fr-FR" dirty="0" err="1" smtClean="0"/>
              <a:t>wave</a:t>
            </a:r>
            <a:r>
              <a:rPr lang="fr-FR" dirty="0" smtClean="0"/>
              <a:t> film</a:t>
            </a:r>
          </a:p>
          <a:p>
            <a:r>
              <a:rPr lang="fr-FR" dirty="0" smtClean="0"/>
              <a:t>Quarter </a:t>
            </a:r>
            <a:r>
              <a:rPr lang="fr-FR" dirty="0" err="1" smtClean="0"/>
              <a:t>wave</a:t>
            </a:r>
            <a:r>
              <a:rPr lang="fr-FR" dirty="0" smtClean="0"/>
              <a:t> </a:t>
            </a:r>
            <a:r>
              <a:rPr lang="fr-FR" dirty="0" err="1" smtClean="0"/>
              <a:t>stack</a:t>
            </a:r>
            <a:endParaRPr lang="fr-FR" dirty="0" smtClean="0"/>
          </a:p>
          <a:p>
            <a:r>
              <a:rPr lang="fr-FR" dirty="0" smtClean="0"/>
              <a:t>1 film, AR</a:t>
            </a:r>
          </a:p>
          <a:p>
            <a:r>
              <a:rPr lang="fr-FR" dirty="0" smtClean="0"/>
              <a:t>1 film, AR in water</a:t>
            </a:r>
          </a:p>
          <a:p>
            <a:r>
              <a:rPr lang="fr-FR" dirty="0" smtClean="0"/>
              <a:t>1 film, </a:t>
            </a:r>
            <a:r>
              <a:rPr lang="fr-FR" dirty="0" err="1" smtClean="0"/>
              <a:t>beamsplitter</a:t>
            </a:r>
            <a:r>
              <a:rPr lang="fr-FR" dirty="0" smtClean="0"/>
              <a:t> 45°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86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452" y="137705"/>
            <a:ext cx="2992530" cy="42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e 2"/>
          <p:cNvGrpSpPr/>
          <p:nvPr/>
        </p:nvGrpSpPr>
        <p:grpSpPr>
          <a:xfrm>
            <a:off x="57058" y="1055887"/>
            <a:ext cx="9029884" cy="568404"/>
            <a:chOff x="57058" y="1055887"/>
            <a:chExt cx="9029884" cy="568404"/>
          </a:xfrm>
        </p:grpSpPr>
        <p:pic>
          <p:nvPicPr>
            <p:cNvPr id="522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58" y="1055887"/>
              <a:ext cx="9029884" cy="568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 bwMode="auto">
            <a:xfrm>
              <a:off x="8673737" y="1340089"/>
              <a:ext cx="413205" cy="28420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058" y="1845687"/>
            <a:ext cx="2913074" cy="31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1982" y="1845687"/>
            <a:ext cx="3397510" cy="74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1982" y="2679739"/>
            <a:ext cx="3681712" cy="74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1982" y="3517083"/>
            <a:ext cx="1317665" cy="74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646" y="3517083"/>
            <a:ext cx="2215486" cy="284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0814" y="5478824"/>
            <a:ext cx="4592451" cy="284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lèche droite 3"/>
          <p:cNvSpPr/>
          <p:nvPr/>
        </p:nvSpPr>
        <p:spPr bwMode="auto">
          <a:xfrm>
            <a:off x="8508274" y="5364588"/>
            <a:ext cx="513806" cy="512673"/>
          </a:xfrm>
          <a:prstGeom prst="rightArrow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6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18" y="667860"/>
            <a:ext cx="9120312" cy="5193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452" y="137705"/>
            <a:ext cx="2992530" cy="42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1663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452" y="137705"/>
            <a:ext cx="2992530" cy="42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91183" y="1153886"/>
                <a:ext cx="4444294" cy="14797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fr-FR" sz="2000" b="0" i="1" u="none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000" b="0" i="1" u="none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fr-FR" sz="2000" b="0" i="1" u="none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fr-FR" sz="2000" b="0" i="1" u="none" smtClean="0">
                                        <a:latin typeface="Cambria Math"/>
                                        <a:ea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  <m:func>
                                  <m:funcPr>
                                    <m:ctrlPr>
                                      <a:rPr lang="fr-FR" sz="2000" b="0" i="1" u="none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fr-FR" sz="2000" b="0" i="0" u="none" smtClean="0">
                                        <a:latin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fr-FR" sz="2000" b="0" i="0" u="none" smtClean="0">
                                        <a:latin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fr-FR" sz="2000" b="0" i="1" u="none" smtClean="0">
                                        <a:latin typeface="Cambria Math"/>
                                        <a:ea typeface="Cambria Math"/>
                                      </a:rPr>
                                      <m:t>𝛿</m:t>
                                    </m:r>
                                    <m:r>
                                      <a:rPr lang="fr-FR" sz="2000" b="0" i="1" u="none" smtClean="0">
                                        <a:latin typeface="Cambria Math"/>
                                        <a:ea typeface="Cambria Math"/>
                                      </a:rPr>
                                      <m:t>= </m:t>
                                    </m:r>
                                    <m:f>
                                      <m:fPr>
                                        <m:ctrlP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𝑥</m:t>
                                        </m:r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𝛽</m:t>
                                        </m:r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𝛼</m:t>
                                        </m:r>
                                      </m:num>
                                      <m:den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𝜂</m:t>
                                        </m:r>
                                      </m:den>
                                    </m:f>
                                    <m:func>
                                      <m:funcPr>
                                        <m:ctrlP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sz="2000" b="0" i="0" u="none" smtClean="0">
                                            <a:latin typeface="Cambria Math"/>
                                            <a:ea typeface="Cambria Math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𝛿</m:t>
                                        </m:r>
                                      </m:e>
                                    </m:func>
                                  </m:e>
                                </m:func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fr-FR" sz="2000" i="1" u="none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000" b="0" i="1" u="none" smtClean="0"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fr-FR" sz="2000" i="1" u="none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fr-FR" sz="2000" i="1" u="none" smtClean="0">
                                        <a:latin typeface="Cambria Math"/>
                                        <a:ea typeface="Cambria Math"/>
                                      </a:rPr>
                                      <m:t>𝛽</m:t>
                                    </m:r>
                                  </m:e>
                                </m:d>
                                <m:func>
                                  <m:funcPr>
                                    <m:ctrlPr>
                                      <a:rPr lang="fr-FR" sz="2000" i="1" u="none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fr-FR" sz="2000" u="none">
                                        <a:latin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fr-FR" sz="2000" u="none">
                                        <a:latin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fr-FR" sz="2000" i="1" u="none">
                                        <a:latin typeface="Cambria Math"/>
                                        <a:ea typeface="Cambria Math"/>
                                      </a:rPr>
                                      <m:t>𝛿</m:t>
                                    </m:r>
                                    <m:r>
                                      <a:rPr lang="fr-FR" sz="2000" i="1" u="none">
                                        <a:latin typeface="Cambria Math"/>
                                        <a:ea typeface="Cambria Math"/>
                                      </a:rPr>
                                      <m:t>= </m:t>
                                    </m:r>
                                    <m:d>
                                      <m:dPr>
                                        <m:ctrlPr>
                                          <a:rPr lang="fr-FR" sz="2000" i="1" u="none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𝑦</m:t>
                                            </m:r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𝛽</m:t>
                                            </m:r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𝑥</m:t>
                                            </m:r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𝛼</m:t>
                                            </m:r>
                                          </m:num>
                                          <m:den>
                                            <m:r>
                                              <a:rPr lang="fr-FR" sz="2000" i="1" u="none">
                                                <a:latin typeface="Cambria Math"/>
                                                <a:ea typeface="Cambria Math"/>
                                              </a:rPr>
                                              <m:t>𝜂</m:t>
                                            </m:r>
                                          </m:den>
                                        </m:f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fr-FR" sz="2000" b="0" i="1" u="none" smtClean="0">
                                            <a:latin typeface="Cambria Math"/>
                                            <a:ea typeface="Cambria Math"/>
                                          </a:rPr>
                                          <m:t>𝜂</m:t>
                                        </m:r>
                                      </m:e>
                                    </m:d>
                                    <m:func>
                                      <m:funcPr>
                                        <m:ctrlPr>
                                          <a:rPr lang="fr-FR" sz="2000" i="1" u="none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sz="2000" u="none">
                                            <a:latin typeface="Cambria Math"/>
                                            <a:ea typeface="Cambria Math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sz="2000" i="1" u="none">
                                            <a:latin typeface="Cambria Math"/>
                                            <a:ea typeface="Cambria Math"/>
                                          </a:rPr>
                                          <m:t>𝛿</m:t>
                                        </m:r>
                                      </m:e>
                                    </m:func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183" y="1153886"/>
                <a:ext cx="4444294" cy="14797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033554" y="1529053"/>
                <a:ext cx="3841243" cy="7294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i="1" u="none">
                              <a:latin typeface="Cambria Math"/>
                            </a:rPr>
                            <m:t>𝑦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−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fr-FR" sz="2000" i="1" u="none">
                              <a:latin typeface="Cambria Math"/>
                            </a:rPr>
                            <m:t>𝑥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−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fr-FR" sz="2000" i="1" u="none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fr-FR" sz="2000" i="1" u="none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554" y="1529053"/>
                <a:ext cx="3841243" cy="7294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775584" y="3000799"/>
                <a:ext cx="4004814" cy="709938"/>
              </a:xfrm>
              <a:prstGeom prst="rect">
                <a:avLst/>
              </a:prstGeom>
              <a:noFill/>
              <a:ln w="19050">
                <a:solidFill>
                  <a:srgbClr val="7030A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−2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b="0" i="1" u="none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p>
                              <m:r>
                                <a:rPr lang="fr-FR" sz="2000" i="1" u="none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b="0" i="1" u="none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fr-FR" sz="2000" i="1" u="none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𝑥</m:t>
                      </m:r>
                      <m:r>
                        <a:rPr lang="fr-FR" sz="2000" b="0" i="1" u="none" smtClean="0"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𝜂</m:t>
                          </m:r>
                        </m:e>
                        <m:sup>
                          <m:r>
                            <a:rPr lang="fr-FR" sz="2000" i="1" u="none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584" y="3000799"/>
                <a:ext cx="4004814" cy="7099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905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5233851" y="3152503"/>
            <a:ext cx="2648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0" u="none" dirty="0" err="1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Equation</a:t>
            </a:r>
            <a:r>
              <a:rPr lang="fr-FR" sz="2000" b="0" u="none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 </a:t>
            </a:r>
            <a:r>
              <a:rPr lang="fr-FR" sz="2000" b="0" u="none" dirty="0" err="1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circle</a:t>
            </a:r>
            <a:endParaRPr lang="fr-FR" sz="2000" b="0" u="none" dirty="0" smtClean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1363814" y="3863137"/>
                <a:ext cx="3208186" cy="40011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−2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𝑥</m:t>
                      </m:r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814" y="3863137"/>
                <a:ext cx="3208186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0769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e 20"/>
          <p:cNvGrpSpPr/>
          <p:nvPr/>
        </p:nvGrpSpPr>
        <p:grpSpPr>
          <a:xfrm>
            <a:off x="4703648" y="3788229"/>
            <a:ext cx="3893133" cy="2612571"/>
            <a:chOff x="4703648" y="3788229"/>
            <a:chExt cx="3893133" cy="2612571"/>
          </a:xfrm>
        </p:grpSpPr>
        <p:cxnSp>
          <p:nvCxnSpPr>
            <p:cNvPr id="10" name="Connecteur droit avec flèche 9"/>
            <p:cNvCxnSpPr/>
            <p:nvPr/>
          </p:nvCxnSpPr>
          <p:spPr bwMode="auto">
            <a:xfrm flipV="1">
              <a:off x="5033554" y="3788229"/>
              <a:ext cx="0" cy="261257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Connecteur droit avec flèche 10"/>
            <p:cNvCxnSpPr/>
            <p:nvPr/>
          </p:nvCxnSpPr>
          <p:spPr bwMode="auto">
            <a:xfrm>
              <a:off x="4703648" y="5168538"/>
              <a:ext cx="3804629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Ellipse 12"/>
            <p:cNvSpPr/>
            <p:nvPr/>
          </p:nvSpPr>
          <p:spPr bwMode="auto">
            <a:xfrm>
              <a:off x="5660592" y="4115446"/>
              <a:ext cx="2146019" cy="2146019"/>
            </a:xfrm>
            <a:prstGeom prst="ellipse">
              <a:avLst/>
            </a:prstGeom>
            <a:noFill/>
            <a:ln w="28575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5" name="Connecteur droit avec flèche 14"/>
            <p:cNvCxnSpPr/>
            <p:nvPr/>
          </p:nvCxnSpPr>
          <p:spPr bwMode="auto">
            <a:xfrm flipV="1">
              <a:off x="6733601" y="4528457"/>
              <a:ext cx="825436" cy="64258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6930566" y="4467494"/>
                  <a:ext cx="3762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i="1" u="none">
                            <a:latin typeface="Cambria Math"/>
                          </a:rPr>
                          <m:t>𝑟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0566" y="4467494"/>
                  <a:ext cx="376257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>
                  <a:off x="6451248" y="5055321"/>
                  <a:ext cx="50218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i="1" u="none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i="1" u="none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r-FR" sz="2000" i="1" u="none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51248" y="5055321"/>
                  <a:ext cx="502189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/>
                <p:cNvSpPr/>
                <p:nvPr/>
              </p:nvSpPr>
              <p:spPr>
                <a:xfrm>
                  <a:off x="8203981" y="5094514"/>
                  <a:ext cx="39280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i="1" u="none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8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3981" y="5094514"/>
                  <a:ext cx="392800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/>
                <p:cNvSpPr/>
                <p:nvPr/>
              </p:nvSpPr>
              <p:spPr>
                <a:xfrm>
                  <a:off x="4703648" y="3788229"/>
                  <a:ext cx="39741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0" i="1" u="none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9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648" y="3788229"/>
                  <a:ext cx="397416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347452" y="4559145"/>
                <a:ext cx="2280753" cy="7099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i="1" u="none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r-FR" sz="2000" i="1" u="none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p>
                              <m:r>
                                <a:rPr lang="fr-FR" sz="2000" i="1" u="none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i="1" u="none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p>
                              <m:r>
                                <a:rPr lang="fr-FR" sz="2000" i="1" u="none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i="1" u="none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fr-FR" sz="2000" i="1" u="none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sz="2000" i="1" u="none">
                              <a:latin typeface="Cambria Math"/>
                            </a:rPr>
                            <m:t>2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452" y="4559145"/>
                <a:ext cx="2280753" cy="70993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71610" y="5390161"/>
                <a:ext cx="17788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i="1" u="none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FR" sz="2000" i="1" u="none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  <m:sup>
                          <m:r>
                            <a:rPr lang="fr-FR" sz="2000" i="1" u="none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i="1" u="none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𝜂</m:t>
                          </m:r>
                        </m:e>
                        <m:sup>
                          <m:r>
                            <a:rPr lang="fr-FR" sz="2000" i="1" u="none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10" y="5390161"/>
                <a:ext cx="1778820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2933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Reflectance</a:t>
            </a:r>
            <a:r>
              <a:rPr lang="fr-FR" dirty="0" smtClean="0"/>
              <a:t> </a:t>
            </a:r>
            <a:r>
              <a:rPr lang="fr-FR" dirty="0" err="1" smtClean="0"/>
              <a:t>loci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68188"/>
            <a:ext cx="8229600" cy="1536413"/>
          </a:xfrm>
        </p:spPr>
        <p:txBody>
          <a:bodyPr/>
          <a:lstStyle/>
          <a:p>
            <a:r>
              <a:rPr lang="fr-FR" dirty="0" smtClean="0"/>
              <a:t>Ils sont les courbes à égale réflectance R</a:t>
            </a:r>
          </a:p>
          <a:p>
            <a:pPr lvl="1"/>
            <a:r>
              <a:rPr lang="fr-FR" dirty="0" smtClean="0"/>
              <a:t>On considère le cas des couches dans le vide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522514" y="2504601"/>
                <a:ext cx="1641027" cy="7395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𝑅</m:t>
                      </m:r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sz="2000" b="0" i="1" u="none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fr-FR" sz="2000" b="0" i="1" u="none" smtClean="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fr-FR" sz="2000" b="0" i="1" u="none" smtClean="0">
                                      <a:latin typeface="Cambria Math"/>
                                    </a:rPr>
                                    <m:t>𝑌</m:t>
                                  </m:r>
                                </m:num>
                                <m:den>
                                  <m:r>
                                    <a:rPr lang="fr-FR" sz="2000" b="0" i="1" u="none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fr-FR" sz="2000" b="0" i="1" u="none" smtClean="0">
                                      <a:latin typeface="Cambria Math"/>
                                    </a:rPr>
                                    <m:t>𝑌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4" y="2504601"/>
                <a:ext cx="1641027" cy="73956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2377439" y="2708310"/>
                <a:ext cx="14165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𝑌</m:t>
                      </m:r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r>
                        <a:rPr lang="fr-FR" sz="2000" b="0" i="1" u="none" smtClean="0">
                          <a:latin typeface="Cambria Math"/>
                        </a:rPr>
                        <m:t>𝑥</m:t>
                      </m:r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r>
                        <a:rPr lang="fr-FR" sz="2000" b="0" i="1" u="none" smtClean="0">
                          <a:latin typeface="Cambria Math"/>
                        </a:rPr>
                        <m:t>𝑖𝑦</m:t>
                      </m:r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7439" y="2708310"/>
                <a:ext cx="141654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5138057" y="2573301"/>
                <a:ext cx="3061992" cy="668516"/>
              </a:xfrm>
              <a:prstGeom prst="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−2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b="0" i="1" u="none" smtClean="0">
                              <a:latin typeface="Cambria Math"/>
                            </a:rPr>
                            <m:t>1+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fr-FR" sz="2000" b="0" i="1" u="none" smtClean="0">
                              <a:latin typeface="Cambria Math"/>
                            </a:rPr>
                            <m:t>1−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𝑥</m:t>
                      </m:r>
                      <m:r>
                        <a:rPr lang="fr-FR" sz="2000" b="0" i="1" u="none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057" y="2573301"/>
                <a:ext cx="3061992" cy="66851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5344812" y="3325948"/>
            <a:ext cx="2648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0" u="none" dirty="0" err="1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Equation</a:t>
            </a:r>
            <a:r>
              <a:rPr lang="fr-FR" sz="2000" b="0" u="none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 </a:t>
            </a:r>
            <a:r>
              <a:rPr lang="fr-FR" sz="2000" b="0" u="none" dirty="0" err="1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circle</a:t>
            </a:r>
            <a:endParaRPr lang="fr-FR" sz="2000" b="0" u="none" dirty="0" smtClean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3046141" y="3726058"/>
            <a:ext cx="3893133" cy="2612571"/>
            <a:chOff x="4703648" y="3788229"/>
            <a:chExt cx="3893133" cy="2612571"/>
          </a:xfrm>
        </p:grpSpPr>
        <p:cxnSp>
          <p:nvCxnSpPr>
            <p:cNvPr id="9" name="Connecteur droit avec flèche 8"/>
            <p:cNvCxnSpPr/>
            <p:nvPr/>
          </p:nvCxnSpPr>
          <p:spPr bwMode="auto">
            <a:xfrm flipV="1">
              <a:off x="5033554" y="3788229"/>
              <a:ext cx="0" cy="261257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Connecteur droit avec flèche 9"/>
            <p:cNvCxnSpPr/>
            <p:nvPr/>
          </p:nvCxnSpPr>
          <p:spPr bwMode="auto">
            <a:xfrm>
              <a:off x="4703648" y="5168538"/>
              <a:ext cx="3804629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Ellipse 10"/>
            <p:cNvSpPr/>
            <p:nvPr/>
          </p:nvSpPr>
          <p:spPr bwMode="auto">
            <a:xfrm>
              <a:off x="5660592" y="4115446"/>
              <a:ext cx="2146019" cy="2146019"/>
            </a:xfrm>
            <a:prstGeom prst="ellipse">
              <a:avLst/>
            </a:prstGeom>
            <a:noFill/>
            <a:ln w="28575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 bwMode="auto">
            <a:xfrm flipV="1">
              <a:off x="6733601" y="4528457"/>
              <a:ext cx="825436" cy="64258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6930566" y="4467494"/>
                  <a:ext cx="3762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i="1" u="none">
                            <a:latin typeface="Cambria Math"/>
                          </a:rPr>
                          <m:t>𝑟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0566" y="4467494"/>
                  <a:ext cx="376257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6451248" y="5055321"/>
                  <a:ext cx="50218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i="1" u="none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i="1" u="none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r-FR" sz="2000" i="1" u="none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51248" y="5055321"/>
                  <a:ext cx="502189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8203981" y="5094514"/>
                  <a:ext cx="39280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i="1" u="none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8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3981" y="5094514"/>
                  <a:ext cx="392800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4703648" y="3788229"/>
                  <a:ext cx="39741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0" i="1" u="none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fr-FR" sz="2000" dirty="0"/>
                </a:p>
              </p:txBody>
            </p:sp>
          </mc:Choice>
          <mc:Fallback xmlns="">
            <p:sp>
              <p:nvSpPr>
                <p:cNvPr id="19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648" y="3788229"/>
                  <a:ext cx="397416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094903" y="4225404"/>
                <a:ext cx="14570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i="1" u="none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r-FR" sz="2000" i="1" u="none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i="1" u="none">
                              <a:latin typeface="Cambria Math"/>
                            </a:rPr>
                            <m:t>1+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fr-FR" sz="2000" i="1" u="none">
                              <a:latin typeface="Cambria Math"/>
                            </a:rPr>
                            <m:t>1−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4903" y="4225404"/>
                <a:ext cx="1457066" cy="6685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1119061" y="5056420"/>
                <a:ext cx="1331134" cy="752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𝑟</m:t>
                      </m:r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𝑅</m:t>
                              </m:r>
                            </m:e>
                          </m:rad>
                        </m:num>
                        <m:den>
                          <m:r>
                            <a:rPr lang="fr-FR" sz="2000" b="0" i="1" u="none" smtClean="0">
                              <a:latin typeface="Cambria Math"/>
                            </a:rPr>
                            <m:t>1−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061" y="5056420"/>
                <a:ext cx="1331134" cy="7520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79511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-202973" y="44937"/>
            <a:ext cx="9632678" cy="6653347"/>
            <a:chOff x="-202973" y="43545"/>
            <a:chExt cx="9632678" cy="6653347"/>
          </a:xfrm>
        </p:grpSpPr>
        <p:pic>
          <p:nvPicPr>
            <p:cNvPr id="1741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2973" y="45269"/>
              <a:ext cx="6937375" cy="3706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" b="7834"/>
            <a:stretch/>
          </p:blipFill>
          <p:spPr bwMode="auto">
            <a:xfrm>
              <a:off x="-4354" y="3280504"/>
              <a:ext cx="6738756" cy="3416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712" b="7834"/>
            <a:stretch/>
          </p:blipFill>
          <p:spPr bwMode="auto">
            <a:xfrm>
              <a:off x="6357257" y="43545"/>
              <a:ext cx="3072448" cy="3416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712" b="7834"/>
            <a:stretch/>
          </p:blipFill>
          <p:spPr bwMode="auto">
            <a:xfrm>
              <a:off x="6355326" y="3280504"/>
              <a:ext cx="3072448" cy="3416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2" name="Connecteur droit avec flèche 1"/>
          <p:cNvCxnSpPr/>
          <p:nvPr/>
        </p:nvCxnSpPr>
        <p:spPr bwMode="auto">
          <a:xfrm flipV="1">
            <a:off x="60960" y="3"/>
            <a:ext cx="0" cy="833177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Connecteur droit avec flèche 2"/>
          <p:cNvCxnSpPr/>
          <p:nvPr/>
        </p:nvCxnSpPr>
        <p:spPr bwMode="auto">
          <a:xfrm>
            <a:off x="60960" y="3429000"/>
            <a:ext cx="9083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Ellipse 21"/>
          <p:cNvSpPr>
            <a:spLocks noChangeAspect="1"/>
          </p:cNvSpPr>
          <p:nvPr/>
        </p:nvSpPr>
        <p:spPr bwMode="auto">
          <a:xfrm>
            <a:off x="408718" y="3175433"/>
            <a:ext cx="507600" cy="5076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Ellipse 23"/>
          <p:cNvSpPr>
            <a:spLocks noChangeAspect="1"/>
          </p:cNvSpPr>
          <p:nvPr/>
        </p:nvSpPr>
        <p:spPr bwMode="auto">
          <a:xfrm>
            <a:off x="341760" y="3047788"/>
            <a:ext cx="759600" cy="7596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Ellipse 24"/>
          <p:cNvSpPr>
            <a:spLocks noChangeAspect="1"/>
          </p:cNvSpPr>
          <p:nvPr/>
        </p:nvSpPr>
        <p:spPr bwMode="auto">
          <a:xfrm>
            <a:off x="267960" y="2825670"/>
            <a:ext cx="1206000" cy="12060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Ellipse 25"/>
          <p:cNvSpPr>
            <a:spLocks noChangeAspect="1"/>
          </p:cNvSpPr>
          <p:nvPr/>
        </p:nvSpPr>
        <p:spPr bwMode="auto">
          <a:xfrm>
            <a:off x="241301" y="2708684"/>
            <a:ext cx="1440000" cy="14400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Ellipse 26"/>
          <p:cNvSpPr>
            <a:spLocks noChangeAspect="1"/>
          </p:cNvSpPr>
          <p:nvPr/>
        </p:nvSpPr>
        <p:spPr bwMode="auto">
          <a:xfrm>
            <a:off x="219982" y="2581007"/>
            <a:ext cx="1688400" cy="16884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Ellipse 27"/>
          <p:cNvSpPr>
            <a:spLocks noChangeAspect="1"/>
          </p:cNvSpPr>
          <p:nvPr/>
        </p:nvSpPr>
        <p:spPr bwMode="auto">
          <a:xfrm>
            <a:off x="183394" y="2289996"/>
            <a:ext cx="2275200" cy="22752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Ellipse 30"/>
          <p:cNvSpPr>
            <a:spLocks noChangeAspect="1"/>
          </p:cNvSpPr>
          <p:nvPr/>
        </p:nvSpPr>
        <p:spPr bwMode="auto">
          <a:xfrm>
            <a:off x="147168" y="1898329"/>
            <a:ext cx="3056400" cy="30564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Ellipse 31"/>
          <p:cNvSpPr>
            <a:spLocks noChangeAspect="1"/>
          </p:cNvSpPr>
          <p:nvPr/>
        </p:nvSpPr>
        <p:spPr bwMode="auto">
          <a:xfrm>
            <a:off x="112370" y="416317"/>
            <a:ext cx="6022800" cy="60228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Ellipse 32"/>
          <p:cNvSpPr>
            <a:spLocks noChangeAspect="1"/>
          </p:cNvSpPr>
          <p:nvPr/>
        </p:nvSpPr>
        <p:spPr bwMode="auto">
          <a:xfrm>
            <a:off x="128514" y="1335714"/>
            <a:ext cx="4183200" cy="41832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Ellipse 34"/>
          <p:cNvSpPr>
            <a:spLocks noChangeAspect="1"/>
          </p:cNvSpPr>
          <p:nvPr/>
        </p:nvSpPr>
        <p:spPr bwMode="auto">
          <a:xfrm>
            <a:off x="95685" y="-309349"/>
            <a:ext cx="7480800" cy="74808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Ellipse 37"/>
          <p:cNvSpPr>
            <a:spLocks noChangeAspect="1"/>
          </p:cNvSpPr>
          <p:nvPr/>
        </p:nvSpPr>
        <p:spPr bwMode="auto">
          <a:xfrm>
            <a:off x="85305" y="-1400121"/>
            <a:ext cx="9658800" cy="9658800"/>
          </a:xfrm>
          <a:prstGeom prst="ellipse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7421" name="Groupe 17420"/>
          <p:cNvGrpSpPr/>
          <p:nvPr/>
        </p:nvGrpSpPr>
        <p:grpSpPr>
          <a:xfrm>
            <a:off x="660987" y="-486909"/>
            <a:ext cx="4251508" cy="8818691"/>
            <a:chOff x="660987" y="-486909"/>
            <a:chExt cx="4251508" cy="8818691"/>
          </a:xfrm>
        </p:grpSpPr>
        <p:cxnSp>
          <p:nvCxnSpPr>
            <p:cNvPr id="40" name="Connecteur droit avec flèche 39"/>
            <p:cNvCxnSpPr/>
            <p:nvPr/>
          </p:nvCxnSpPr>
          <p:spPr bwMode="auto">
            <a:xfrm flipV="1">
              <a:off x="4912495" y="-413806"/>
              <a:ext cx="0" cy="87455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Connecteur droit avec flèche 42"/>
            <p:cNvCxnSpPr/>
            <p:nvPr/>
          </p:nvCxnSpPr>
          <p:spPr bwMode="auto">
            <a:xfrm flipV="1">
              <a:off x="3837026" y="-486909"/>
              <a:ext cx="0" cy="87455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Connecteur droit avec flèche 43"/>
            <p:cNvCxnSpPr/>
            <p:nvPr/>
          </p:nvCxnSpPr>
          <p:spPr bwMode="auto">
            <a:xfrm flipV="1">
              <a:off x="3121389" y="416317"/>
              <a:ext cx="0" cy="613252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Connecteur droit avec flèche 44"/>
            <p:cNvCxnSpPr/>
            <p:nvPr/>
          </p:nvCxnSpPr>
          <p:spPr bwMode="auto">
            <a:xfrm flipV="1">
              <a:off x="2220162" y="1254034"/>
              <a:ext cx="0" cy="438041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Connecteur droit avec flèche 45"/>
            <p:cNvCxnSpPr/>
            <p:nvPr/>
          </p:nvCxnSpPr>
          <p:spPr bwMode="auto">
            <a:xfrm flipV="1">
              <a:off x="1678597" y="1769496"/>
              <a:ext cx="0" cy="33076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Connecteur droit avec flèche 46"/>
            <p:cNvCxnSpPr/>
            <p:nvPr/>
          </p:nvCxnSpPr>
          <p:spPr bwMode="auto">
            <a:xfrm flipV="1">
              <a:off x="1321422" y="2277823"/>
              <a:ext cx="0" cy="238997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Connecteur droit avec flèche 47"/>
            <p:cNvCxnSpPr/>
            <p:nvPr/>
          </p:nvCxnSpPr>
          <p:spPr bwMode="auto">
            <a:xfrm flipV="1">
              <a:off x="1064182" y="2471834"/>
              <a:ext cx="0" cy="18824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Connecteur droit avec flèche 48"/>
            <p:cNvCxnSpPr/>
            <p:nvPr/>
          </p:nvCxnSpPr>
          <p:spPr bwMode="auto">
            <a:xfrm flipV="1">
              <a:off x="961301" y="2644828"/>
              <a:ext cx="0" cy="15210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Connecteur droit avec flèche 51"/>
            <p:cNvCxnSpPr/>
            <p:nvPr/>
          </p:nvCxnSpPr>
          <p:spPr bwMode="auto">
            <a:xfrm flipV="1">
              <a:off x="870960" y="2776254"/>
              <a:ext cx="0" cy="131429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Connecteur droit avec flèche 52"/>
            <p:cNvCxnSpPr/>
            <p:nvPr/>
          </p:nvCxnSpPr>
          <p:spPr bwMode="auto">
            <a:xfrm flipV="1">
              <a:off x="721560" y="3011834"/>
              <a:ext cx="0" cy="8740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Connecteur droit avec flèche 54"/>
            <p:cNvCxnSpPr/>
            <p:nvPr/>
          </p:nvCxnSpPr>
          <p:spPr bwMode="auto">
            <a:xfrm flipV="1">
              <a:off x="660987" y="3143260"/>
              <a:ext cx="0" cy="61021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422" name="ZoneTexte 17421"/>
              <p:cNvSpPr txBox="1"/>
              <p:nvPr/>
            </p:nvSpPr>
            <p:spPr>
              <a:xfrm rot="3023367">
                <a:off x="8535880" y="313329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=0.8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7422" name="ZoneTexte 174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8535880" y="313329"/>
                <a:ext cx="723531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ZoneTexte 78"/>
              <p:cNvSpPr txBox="1"/>
              <p:nvPr/>
            </p:nvSpPr>
            <p:spPr>
              <a:xfrm rot="3023367">
                <a:off x="6417504" y="785326"/>
                <a:ext cx="8084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=0.75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9" name="ZoneTexte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6417504" y="785326"/>
                <a:ext cx="808491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ZoneTexte 79"/>
              <p:cNvSpPr txBox="1"/>
              <p:nvPr/>
            </p:nvSpPr>
            <p:spPr>
              <a:xfrm rot="3023367">
                <a:off x="5191958" y="1263991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=0.7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0" name="ZoneTexte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5191958" y="1263991"/>
                <a:ext cx="72353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ZoneTexte 80"/>
              <p:cNvSpPr txBox="1"/>
              <p:nvPr/>
            </p:nvSpPr>
            <p:spPr>
              <a:xfrm rot="3023367">
                <a:off x="3612600" y="1938546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=0.6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1" name="ZoneTexte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3612600" y="1938546"/>
                <a:ext cx="72353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ZoneTexte 81"/>
              <p:cNvSpPr txBox="1"/>
              <p:nvPr/>
            </p:nvSpPr>
            <p:spPr>
              <a:xfrm rot="3023367">
                <a:off x="2592054" y="2253434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=0.5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2" name="ZoneTexte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2592054" y="2253434"/>
                <a:ext cx="723531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ZoneTexte 82"/>
              <p:cNvSpPr txBox="1"/>
              <p:nvPr/>
            </p:nvSpPr>
            <p:spPr>
              <a:xfrm rot="3023367">
                <a:off x="1917356" y="2506329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=0.4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3" name="ZoneTexte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1917356" y="2506329"/>
                <a:ext cx="723531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ZoneTexte 83"/>
              <p:cNvSpPr txBox="1"/>
              <p:nvPr/>
            </p:nvSpPr>
            <p:spPr>
              <a:xfrm rot="3023367">
                <a:off x="1441051" y="2700340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=0.3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4" name="ZoneTexte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1441051" y="2700340"/>
                <a:ext cx="723531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ZoneTexte 84"/>
              <p:cNvSpPr txBox="1"/>
              <p:nvPr/>
            </p:nvSpPr>
            <p:spPr>
              <a:xfrm rot="3023367">
                <a:off x="1186537" y="2809475"/>
                <a:ext cx="8084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=0.25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5" name="ZoneTexte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1186537" y="2809475"/>
                <a:ext cx="808491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ZoneTexte 85"/>
              <p:cNvSpPr txBox="1"/>
              <p:nvPr/>
            </p:nvSpPr>
            <p:spPr>
              <a:xfrm rot="3023367">
                <a:off x="1050310" y="2882653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=0.2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6" name="ZoneTexte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1050310" y="2882653"/>
                <a:ext cx="72353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ZoneTexte 86"/>
              <p:cNvSpPr txBox="1"/>
              <p:nvPr/>
            </p:nvSpPr>
            <p:spPr>
              <a:xfrm rot="3023367">
                <a:off x="740245" y="3004760"/>
                <a:ext cx="723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=0.1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7" name="ZoneTexte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3367">
                <a:off x="740245" y="3004760"/>
                <a:ext cx="723531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ZoneTexte 87"/>
              <p:cNvSpPr txBox="1"/>
              <p:nvPr/>
            </p:nvSpPr>
            <p:spPr>
              <a:xfrm rot="19099331">
                <a:off x="398496" y="3579807"/>
                <a:ext cx="8084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b="0" i="1" u="none" smtClean="0">
                          <a:latin typeface="Cambria Math"/>
                        </a:rPr>
                        <m:t>𝑅</m:t>
                      </m:r>
                      <m:r>
                        <a:rPr lang="fr-FR" sz="1200" b="0" i="1" u="none" smtClean="0">
                          <a:latin typeface="Cambria Math"/>
                        </a:rPr>
                        <m:t>=0.05</m:t>
                      </m:r>
                    </m:oMath>
                  </m:oMathPara>
                </a14:m>
                <a:endParaRPr lang="fr-FR" sz="12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8" name="ZoneTexte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99331">
                <a:off x="398496" y="3579807"/>
                <a:ext cx="808491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0033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>
            <a:grpSpLocks noChangeAspect="1"/>
          </p:cNvGrpSpPr>
          <p:nvPr/>
        </p:nvGrpSpPr>
        <p:grpSpPr>
          <a:xfrm>
            <a:off x="-424979" y="-6297635"/>
            <a:ext cx="19894156" cy="19463806"/>
            <a:chOff x="-202973" y="-1400121"/>
            <a:chExt cx="9947078" cy="9731903"/>
          </a:xfrm>
        </p:grpSpPr>
        <p:grpSp>
          <p:nvGrpSpPr>
            <p:cNvPr id="10" name="Groupe 9"/>
            <p:cNvGrpSpPr/>
            <p:nvPr/>
          </p:nvGrpSpPr>
          <p:grpSpPr>
            <a:xfrm>
              <a:off x="-202973" y="44937"/>
              <a:ext cx="9632678" cy="6653347"/>
              <a:chOff x="-202973" y="43545"/>
              <a:chExt cx="9632678" cy="6653347"/>
            </a:xfrm>
          </p:grpSpPr>
          <p:pic>
            <p:nvPicPr>
              <p:cNvPr id="174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02973" y="45269"/>
                <a:ext cx="6937375" cy="37068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63" b="7834"/>
              <a:stretch/>
            </p:blipFill>
            <p:spPr bwMode="auto">
              <a:xfrm>
                <a:off x="-4354" y="3280504"/>
                <a:ext cx="6738756" cy="3416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5712" b="7834"/>
              <a:stretch/>
            </p:blipFill>
            <p:spPr bwMode="auto">
              <a:xfrm>
                <a:off x="6357257" y="43545"/>
                <a:ext cx="3072448" cy="3416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5712" b="7834"/>
              <a:stretch/>
            </p:blipFill>
            <p:spPr bwMode="auto">
              <a:xfrm>
                <a:off x="6355326" y="3280504"/>
                <a:ext cx="3072448" cy="3416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cxnSp>
          <p:nvCxnSpPr>
            <p:cNvPr id="2" name="Connecteur droit avec flèche 1"/>
            <p:cNvCxnSpPr/>
            <p:nvPr/>
          </p:nvCxnSpPr>
          <p:spPr bwMode="auto">
            <a:xfrm flipV="1">
              <a:off x="60960" y="3"/>
              <a:ext cx="0" cy="83317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" name="Connecteur droit avec flèche 2"/>
            <p:cNvCxnSpPr/>
            <p:nvPr/>
          </p:nvCxnSpPr>
          <p:spPr bwMode="auto">
            <a:xfrm>
              <a:off x="60960" y="3429000"/>
              <a:ext cx="908304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" name="Ellipse 21"/>
            <p:cNvSpPr>
              <a:spLocks noChangeAspect="1"/>
            </p:cNvSpPr>
            <p:nvPr/>
          </p:nvSpPr>
          <p:spPr bwMode="auto">
            <a:xfrm>
              <a:off x="408718" y="3175433"/>
              <a:ext cx="507600" cy="5076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4" name="Ellipse 23"/>
            <p:cNvSpPr>
              <a:spLocks noChangeAspect="1"/>
            </p:cNvSpPr>
            <p:nvPr/>
          </p:nvSpPr>
          <p:spPr bwMode="auto">
            <a:xfrm>
              <a:off x="341760" y="3047788"/>
              <a:ext cx="759600" cy="7596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5" name="Ellipse 24"/>
            <p:cNvSpPr>
              <a:spLocks noChangeAspect="1"/>
            </p:cNvSpPr>
            <p:nvPr/>
          </p:nvSpPr>
          <p:spPr bwMode="auto">
            <a:xfrm>
              <a:off x="267960" y="2825670"/>
              <a:ext cx="1206000" cy="12060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6" name="Ellipse 25"/>
            <p:cNvSpPr>
              <a:spLocks noChangeAspect="1"/>
            </p:cNvSpPr>
            <p:nvPr/>
          </p:nvSpPr>
          <p:spPr bwMode="auto">
            <a:xfrm>
              <a:off x="241301" y="2708684"/>
              <a:ext cx="1440000" cy="14400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7" name="Ellipse 26"/>
            <p:cNvSpPr>
              <a:spLocks noChangeAspect="1"/>
            </p:cNvSpPr>
            <p:nvPr/>
          </p:nvSpPr>
          <p:spPr bwMode="auto">
            <a:xfrm>
              <a:off x="219982" y="2581007"/>
              <a:ext cx="1688400" cy="16884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Ellipse 27"/>
            <p:cNvSpPr>
              <a:spLocks noChangeAspect="1"/>
            </p:cNvSpPr>
            <p:nvPr/>
          </p:nvSpPr>
          <p:spPr bwMode="auto">
            <a:xfrm>
              <a:off x="183394" y="2289996"/>
              <a:ext cx="2275200" cy="22752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" name="Ellipse 30"/>
            <p:cNvSpPr>
              <a:spLocks noChangeAspect="1"/>
            </p:cNvSpPr>
            <p:nvPr/>
          </p:nvSpPr>
          <p:spPr bwMode="auto">
            <a:xfrm>
              <a:off x="147168" y="1898329"/>
              <a:ext cx="3056400" cy="30564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2" name="Ellipse 31"/>
            <p:cNvSpPr>
              <a:spLocks noChangeAspect="1"/>
            </p:cNvSpPr>
            <p:nvPr/>
          </p:nvSpPr>
          <p:spPr bwMode="auto">
            <a:xfrm>
              <a:off x="112370" y="416317"/>
              <a:ext cx="6022800" cy="60228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3" name="Ellipse 32"/>
            <p:cNvSpPr>
              <a:spLocks noChangeAspect="1"/>
            </p:cNvSpPr>
            <p:nvPr/>
          </p:nvSpPr>
          <p:spPr bwMode="auto">
            <a:xfrm>
              <a:off x="128514" y="1335714"/>
              <a:ext cx="4183200" cy="41832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5" name="Ellipse 34"/>
            <p:cNvSpPr>
              <a:spLocks noChangeAspect="1"/>
            </p:cNvSpPr>
            <p:nvPr/>
          </p:nvSpPr>
          <p:spPr bwMode="auto">
            <a:xfrm>
              <a:off x="95685" y="-309349"/>
              <a:ext cx="7480800" cy="74808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8" name="Ellipse 37"/>
            <p:cNvSpPr>
              <a:spLocks noChangeAspect="1"/>
            </p:cNvSpPr>
            <p:nvPr/>
          </p:nvSpPr>
          <p:spPr bwMode="auto">
            <a:xfrm>
              <a:off x="85305" y="-1400121"/>
              <a:ext cx="9658800" cy="9658800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7421" name="Groupe 17420"/>
            <p:cNvGrpSpPr/>
            <p:nvPr/>
          </p:nvGrpSpPr>
          <p:grpSpPr>
            <a:xfrm>
              <a:off x="660987" y="-947458"/>
              <a:ext cx="4251508" cy="9279240"/>
              <a:chOff x="660987" y="-947458"/>
              <a:chExt cx="4251508" cy="9279240"/>
            </a:xfrm>
          </p:grpSpPr>
          <p:cxnSp>
            <p:nvCxnSpPr>
              <p:cNvPr id="40" name="Connecteur droit avec flèche 39"/>
              <p:cNvCxnSpPr/>
              <p:nvPr/>
            </p:nvCxnSpPr>
            <p:spPr bwMode="auto">
              <a:xfrm flipV="1">
                <a:off x="4912495" y="-413806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Connecteur droit avec flèche 42"/>
              <p:cNvCxnSpPr/>
              <p:nvPr/>
            </p:nvCxnSpPr>
            <p:spPr bwMode="auto">
              <a:xfrm flipV="1">
                <a:off x="3837026" y="-486909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4" name="Connecteur droit avec flèche 43"/>
              <p:cNvCxnSpPr/>
              <p:nvPr/>
            </p:nvCxnSpPr>
            <p:spPr bwMode="auto">
              <a:xfrm flipV="1">
                <a:off x="3121389" y="-620712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5" name="Connecteur droit avec flèche 44"/>
              <p:cNvCxnSpPr/>
              <p:nvPr/>
            </p:nvCxnSpPr>
            <p:spPr bwMode="auto">
              <a:xfrm flipV="1">
                <a:off x="2220162" y="-947458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6" name="Connecteur droit avec flèche 45"/>
              <p:cNvCxnSpPr/>
              <p:nvPr/>
            </p:nvCxnSpPr>
            <p:spPr bwMode="auto">
              <a:xfrm flipV="1">
                <a:off x="1678597" y="-795058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" name="Connecteur droit avec flèche 46"/>
              <p:cNvCxnSpPr/>
              <p:nvPr/>
            </p:nvCxnSpPr>
            <p:spPr bwMode="auto">
              <a:xfrm flipV="1">
                <a:off x="1321422" y="-694523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8" name="Connecteur droit avec flèche 47"/>
              <p:cNvCxnSpPr/>
              <p:nvPr/>
            </p:nvCxnSpPr>
            <p:spPr bwMode="auto">
              <a:xfrm flipV="1">
                <a:off x="1064182" y="-761687"/>
                <a:ext cx="0" cy="8745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9" name="Connecteur droit avec flèche 48"/>
              <p:cNvCxnSpPr/>
              <p:nvPr/>
            </p:nvCxnSpPr>
            <p:spPr bwMode="auto">
              <a:xfrm flipV="1">
                <a:off x="961301" y="-150920"/>
                <a:ext cx="0" cy="707353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Connecteur droit avec flèche 51"/>
              <p:cNvCxnSpPr/>
              <p:nvPr/>
            </p:nvCxnSpPr>
            <p:spPr bwMode="auto">
              <a:xfrm flipV="1">
                <a:off x="870960" y="73898"/>
                <a:ext cx="0" cy="7018951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3" name="Connecteur droit avec flèche 52"/>
              <p:cNvCxnSpPr/>
              <p:nvPr/>
            </p:nvCxnSpPr>
            <p:spPr bwMode="auto">
              <a:xfrm flipV="1">
                <a:off x="721560" y="-150920"/>
                <a:ext cx="0" cy="7249025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5" name="Connecteur droit avec flèche 54"/>
              <p:cNvCxnSpPr/>
              <p:nvPr/>
            </p:nvCxnSpPr>
            <p:spPr bwMode="auto">
              <a:xfrm flipV="1">
                <a:off x="660987" y="-150920"/>
                <a:ext cx="0" cy="7322371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22" name="ZoneTexte 17421"/>
                <p:cNvSpPr txBox="1"/>
                <p:nvPr/>
              </p:nvSpPr>
              <p:spPr>
                <a:xfrm rot="3023367">
                  <a:off x="8535880" y="313329"/>
                  <a:ext cx="72353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=0.8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17422" name="ZoneTexte 174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8535880" y="313329"/>
                  <a:ext cx="723531" cy="27699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ZoneTexte 78"/>
                <p:cNvSpPr txBox="1"/>
                <p:nvPr/>
              </p:nvSpPr>
              <p:spPr>
                <a:xfrm rot="3023367">
                  <a:off x="6417504" y="785326"/>
                  <a:ext cx="80849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=0.75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79" name="ZoneTexte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6417504" y="785326"/>
                  <a:ext cx="808491" cy="27699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ZoneTexte 79"/>
                <p:cNvSpPr txBox="1"/>
                <p:nvPr/>
              </p:nvSpPr>
              <p:spPr>
                <a:xfrm rot="3023367">
                  <a:off x="5191958" y="1263991"/>
                  <a:ext cx="72353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=0.7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0" name="ZoneTexte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5191958" y="1263991"/>
                  <a:ext cx="723531" cy="27699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ZoneTexte 80"/>
                <p:cNvSpPr txBox="1"/>
                <p:nvPr/>
              </p:nvSpPr>
              <p:spPr>
                <a:xfrm rot="3023367">
                  <a:off x="3726150" y="2030034"/>
                  <a:ext cx="446971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=0.6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1" name="ZoneTexte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3726150" y="2030034"/>
                  <a:ext cx="446971" cy="1385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ZoneTexte 81"/>
                <p:cNvSpPr txBox="1"/>
                <p:nvPr/>
              </p:nvSpPr>
              <p:spPr>
                <a:xfrm rot="3023367">
                  <a:off x="2702707" y="2345187"/>
                  <a:ext cx="443503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=0.5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2" name="ZoneTexte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2702707" y="2345187"/>
                  <a:ext cx="443503" cy="1385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ZoneTexte 82"/>
                <p:cNvSpPr txBox="1"/>
                <p:nvPr/>
              </p:nvSpPr>
              <p:spPr>
                <a:xfrm rot="3023367">
                  <a:off x="2084810" y="2612335"/>
                  <a:ext cx="421413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=0.4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3" name="ZoneTexte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2084810" y="2612335"/>
                  <a:ext cx="421413" cy="13850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ZoneTexte 83"/>
                <p:cNvSpPr txBox="1"/>
                <p:nvPr/>
              </p:nvSpPr>
              <p:spPr>
                <a:xfrm rot="3023367">
                  <a:off x="1548747" y="2756420"/>
                  <a:ext cx="441883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=0.3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4" name="ZoneTexte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1548747" y="2756420"/>
                  <a:ext cx="441883" cy="13850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ZoneTexte 84"/>
                <p:cNvSpPr txBox="1"/>
                <p:nvPr/>
              </p:nvSpPr>
              <p:spPr>
                <a:xfrm rot="3023367">
                  <a:off x="1260769" y="2825838"/>
                  <a:ext cx="535070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=0.25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5" name="ZoneTexte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1260769" y="2825838"/>
                  <a:ext cx="535070" cy="13850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ZoneTexte 85"/>
                <p:cNvSpPr txBox="1"/>
                <p:nvPr/>
              </p:nvSpPr>
              <p:spPr>
                <a:xfrm rot="3023367">
                  <a:off x="1150168" y="2942436"/>
                  <a:ext cx="441290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=0.2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6" name="ZoneTexte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1150168" y="2942436"/>
                  <a:ext cx="441290" cy="13850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ZoneTexte 86"/>
                <p:cNvSpPr txBox="1"/>
                <p:nvPr/>
              </p:nvSpPr>
              <p:spPr>
                <a:xfrm rot="3023367">
                  <a:off x="790260" y="3061419"/>
                  <a:ext cx="547845" cy="1385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=0.1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7" name="ZoneTexte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023367">
                  <a:off x="790260" y="3061419"/>
                  <a:ext cx="547845" cy="13850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ZoneTexte 87"/>
                <p:cNvSpPr txBox="1"/>
                <p:nvPr/>
              </p:nvSpPr>
              <p:spPr>
                <a:xfrm rot="19099331">
                  <a:off x="633651" y="3552444"/>
                  <a:ext cx="487338" cy="1405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200" b="0" i="1" u="none" smtClean="0">
                            <a:latin typeface="Cambria Math"/>
                          </a:rPr>
                          <m:t>𝑅</m:t>
                        </m:r>
                        <m:r>
                          <a:rPr lang="fr-FR" sz="1200" b="0" i="1" u="none" smtClean="0">
                            <a:latin typeface="Cambria Math"/>
                          </a:rPr>
                          <m:t>=0.05</m:t>
                        </m:r>
                      </m:oMath>
                    </m:oMathPara>
                  </a14:m>
                  <a:endParaRPr lang="fr-FR" sz="12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8" name="ZoneTexte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9099331">
                  <a:off x="633651" y="3552444"/>
                  <a:ext cx="487338" cy="14058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8" name="Connecteur droit avec flèche 7"/>
          <p:cNvCxnSpPr/>
          <p:nvPr/>
        </p:nvCxnSpPr>
        <p:spPr bwMode="auto">
          <a:xfrm>
            <a:off x="100506" y="3356505"/>
            <a:ext cx="5112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Arc 8"/>
          <p:cNvSpPr>
            <a:spLocks noChangeAspect="1"/>
          </p:cNvSpPr>
          <p:nvPr/>
        </p:nvSpPr>
        <p:spPr bwMode="auto">
          <a:xfrm>
            <a:off x="1762619" y="2776481"/>
            <a:ext cx="1170000" cy="1170000"/>
          </a:xfrm>
          <a:prstGeom prst="arc">
            <a:avLst>
              <a:gd name="adj1" fmla="val 10785967"/>
              <a:gd name="adj2" fmla="val 0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/>
        </p:spPr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Arc 49"/>
          <p:cNvSpPr>
            <a:spLocks noChangeAspect="1"/>
          </p:cNvSpPr>
          <p:nvPr/>
        </p:nvSpPr>
        <p:spPr bwMode="auto">
          <a:xfrm flipH="1" flipV="1">
            <a:off x="1009370" y="2396709"/>
            <a:ext cx="1924568" cy="1924568"/>
          </a:xfrm>
          <a:prstGeom prst="arc">
            <a:avLst>
              <a:gd name="adj1" fmla="val 10807479"/>
              <a:gd name="adj2" fmla="val 45883"/>
            </a:avLst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  <a:extLst/>
        </p:spPr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Arc 50"/>
          <p:cNvSpPr>
            <a:spLocks noChangeAspect="1"/>
          </p:cNvSpPr>
          <p:nvPr/>
        </p:nvSpPr>
        <p:spPr bwMode="auto">
          <a:xfrm>
            <a:off x="1008727" y="1251103"/>
            <a:ext cx="4203836" cy="4203836"/>
          </a:xfrm>
          <a:prstGeom prst="arc">
            <a:avLst>
              <a:gd name="adj1" fmla="val 10785967"/>
              <a:gd name="adj2" fmla="val 0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/>
        </p:spPr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Arc 53"/>
          <p:cNvSpPr>
            <a:spLocks noChangeAspect="1"/>
          </p:cNvSpPr>
          <p:nvPr/>
        </p:nvSpPr>
        <p:spPr bwMode="auto">
          <a:xfrm>
            <a:off x="609325" y="1057171"/>
            <a:ext cx="4604400" cy="4604400"/>
          </a:xfrm>
          <a:prstGeom prst="arc">
            <a:avLst>
              <a:gd name="adj1" fmla="val 21590838"/>
              <a:gd name="adj2" fmla="val 10810471"/>
            </a:avLst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  <a:extLst/>
        </p:spPr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Arc 55"/>
          <p:cNvSpPr>
            <a:spLocks noChangeAspect="1"/>
          </p:cNvSpPr>
          <p:nvPr/>
        </p:nvSpPr>
        <p:spPr bwMode="auto">
          <a:xfrm>
            <a:off x="607579" y="-936591"/>
            <a:ext cx="8582400" cy="8582400"/>
          </a:xfrm>
          <a:prstGeom prst="arc">
            <a:avLst>
              <a:gd name="adj1" fmla="val 10785967"/>
              <a:gd name="adj2" fmla="val 0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/>
        </p:spPr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537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0" grpId="0" animBg="1"/>
      <p:bldP spid="51" grpId="0" animBg="1"/>
      <p:bldP spid="54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71888" y="2714625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</a:t>
            </a:r>
            <a:endParaRPr lang="fr-FR" b="1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24" y="959792"/>
            <a:ext cx="9091149" cy="317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</a:t>
            </a:r>
            <a:r>
              <a:rPr lang="fr-FR" dirty="0" err="1" smtClean="0"/>
              <a:t>example</a:t>
            </a:r>
            <a:endParaRPr lang="fr-FR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5126" y="3866470"/>
            <a:ext cx="3293049" cy="299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4796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452" y="137705"/>
            <a:ext cx="2992530" cy="42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2541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de présentation">
  <a:themeElements>
    <a:clrScheme name="modèle d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de pré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solidFill>
          <a:schemeClr val="accent1"/>
        </a:solidFill>
        <a:ln w="28575" cap="flat" cmpd="sng" algn="ctr">
          <a:solidFill>
            <a:srgbClr val="7030A0"/>
          </a:solidFill>
          <a:prstDash val="solid"/>
          <a:round/>
          <a:headEnd type="none" w="med" len="med"/>
          <a:tailEnd type="arrow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>
          <a:defRPr b="0" i="1" u="none" smtClean="0">
            <a:latin typeface="Cambria Math"/>
          </a:defRPr>
        </a:defPPr>
      </a:lstStyle>
    </a:txDef>
  </a:objectDefaults>
  <a:extraClrSchemeLst>
    <a:extraClrScheme>
      <a:clrScheme name="modèle d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d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 de présentation.pot</Template>
  <TotalTime>48589</TotalTime>
  <Words>389</Words>
  <Application>Microsoft Office PowerPoint</Application>
  <PresentationFormat>Affichage à l'écran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modèle de présentation</vt:lpstr>
      <vt:lpstr>Equation</vt:lpstr>
      <vt:lpstr>Équation</vt:lpstr>
      <vt:lpstr>Optical Interference Coatings: What, How and where</vt:lpstr>
      <vt:lpstr>Présentation PowerPoint</vt:lpstr>
      <vt:lpstr>Présentation PowerPoint</vt:lpstr>
      <vt:lpstr>Présentation PowerPoint</vt:lpstr>
      <vt:lpstr>Reflectance loci</vt:lpstr>
      <vt:lpstr>Présentation PowerPoint</vt:lpstr>
      <vt:lpstr>Présentation PowerPoint</vt:lpstr>
      <vt:lpstr>Un example</vt:lpstr>
      <vt:lpstr>Présentation PowerPoint</vt:lpstr>
      <vt:lpstr>Présentation PowerPoint</vt:lpstr>
      <vt:lpstr>Excercises</vt:lpstr>
    </vt:vector>
  </TitlesOfParts>
  <Company>SMA-IPNL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Alban Remiilieux</dc:creator>
  <cp:lastModifiedBy>geppo</cp:lastModifiedBy>
  <cp:revision>280</cp:revision>
  <cp:lastPrinted>2019-09-26T13:41:13Z</cp:lastPrinted>
  <dcterms:created xsi:type="dcterms:W3CDTF">1999-10-18T10:07:42Z</dcterms:created>
  <dcterms:modified xsi:type="dcterms:W3CDTF">2019-10-01T14:56:29Z</dcterms:modified>
</cp:coreProperties>
</file>