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379" r:id="rId2"/>
    <p:sldId id="352" r:id="rId3"/>
    <p:sldId id="385" r:id="rId4"/>
    <p:sldId id="353" r:id="rId5"/>
    <p:sldId id="354" r:id="rId6"/>
    <p:sldId id="355" r:id="rId7"/>
    <p:sldId id="356" r:id="rId8"/>
    <p:sldId id="357" r:id="rId9"/>
    <p:sldId id="381" r:id="rId10"/>
    <p:sldId id="358" r:id="rId11"/>
    <p:sldId id="359" r:id="rId12"/>
    <p:sldId id="360" r:id="rId13"/>
    <p:sldId id="361" r:id="rId14"/>
    <p:sldId id="362" r:id="rId15"/>
    <p:sldId id="363" r:id="rId16"/>
    <p:sldId id="373" r:id="rId17"/>
    <p:sldId id="377" r:id="rId18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FF33"/>
    <a:srgbClr val="FFFF00"/>
    <a:srgbClr val="FF99FF"/>
    <a:srgbClr val="FFCC99"/>
    <a:srgbClr val="99FF99"/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942" y="-84"/>
      </p:cViewPr>
      <p:guideLst>
        <p:guide orient="horz" pos="21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710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867" cy="4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defTabSz="914662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989" y="0"/>
            <a:ext cx="2932866" cy="4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algn="r" defTabSz="914662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62"/>
            <a:ext cx="2932867" cy="4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defTabSz="914662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989" y="9433862"/>
            <a:ext cx="2932866" cy="4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algn="r" defTabSz="914662">
              <a:defRPr sz="1200"/>
            </a:lvl1pPr>
          </a:lstStyle>
          <a:p>
            <a:pPr>
              <a:defRPr/>
            </a:pPr>
            <a:fld id="{1892317E-53BA-4D90-BB80-AC9538FCD5D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636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t" anchorCtr="0" compatLnSpc="1">
            <a:prstTxWarp prst="textNoShape">
              <a:avLst/>
            </a:prstTxWarp>
          </a:bodyPr>
          <a:lstStyle>
            <a:lvl1pPr defTabSz="919258">
              <a:defRPr sz="1200" u="none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54" y="0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t" anchorCtr="0" compatLnSpc="1">
            <a:prstTxWarp prst="textNoShape">
              <a:avLst/>
            </a:prstTxWarp>
          </a:bodyPr>
          <a:lstStyle>
            <a:lvl1pPr algn="r" defTabSz="919258">
              <a:defRPr sz="1200" u="none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63" y="4717701"/>
            <a:ext cx="4986937" cy="446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81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b" anchorCtr="0" compatLnSpc="1">
            <a:prstTxWarp prst="textNoShape">
              <a:avLst/>
            </a:prstTxWarp>
          </a:bodyPr>
          <a:lstStyle>
            <a:lvl1pPr defTabSz="919258">
              <a:defRPr sz="1200" u="none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54" y="9430781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b" anchorCtr="0" compatLnSpc="1">
            <a:prstTxWarp prst="textNoShape">
              <a:avLst/>
            </a:prstTxWarp>
          </a:bodyPr>
          <a:lstStyle>
            <a:lvl1pPr algn="r" defTabSz="919258">
              <a:defRPr sz="1200" u="none"/>
            </a:lvl1pPr>
          </a:lstStyle>
          <a:p>
            <a:pPr>
              <a:defRPr/>
            </a:pPr>
            <a:fld id="{5F5A132F-82DC-4504-BDD6-A68EB56E70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189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Helvetica" panose="020B0604020202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1687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6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68188"/>
            <a:ext cx="8229600" cy="515797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anose="020F0502020204030204" pitchFamily="34" charset="0"/>
              <a:buChar char="●"/>
              <a:defRPr>
                <a:solidFill>
                  <a:srgbClr val="CC00CC"/>
                </a:solidFill>
                <a:latin typeface="Helvetica" panose="020B0604020202030204" pitchFamily="34" charset="0"/>
              </a:defRPr>
            </a:lvl1pPr>
            <a:lvl2pPr marL="742950" indent="-285750">
              <a:buFont typeface="Symbol" panose="05050102010706020507" pitchFamily="18" charset="2"/>
              <a:buChar char=""/>
              <a:defRPr>
                <a:latin typeface="Helvetica" panose="020B0604020202030204" pitchFamily="34" charset="0"/>
              </a:defRPr>
            </a:lvl2pPr>
            <a:lvl3pPr>
              <a:defRPr>
                <a:latin typeface="Helvetica" panose="020B0604020202030204" pitchFamily="34" charset="0"/>
              </a:defRPr>
            </a:lvl3pPr>
            <a:lvl4pPr>
              <a:defRPr>
                <a:latin typeface="Helvetica" panose="020B0604020202030204" pitchFamily="34" charset="0"/>
              </a:defRPr>
            </a:lvl4pPr>
            <a:lvl5pPr>
              <a:defRPr>
                <a:latin typeface="Helvetica" panose="020B0604020202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242047" y="847165"/>
            <a:ext cx="86330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539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68188"/>
            <a:ext cx="4038600" cy="515797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anose="020F0502020204030204" pitchFamily="34" charset="0"/>
              <a:buChar char="●"/>
              <a:defRPr sz="2800">
                <a:solidFill>
                  <a:srgbClr val="CC00CC"/>
                </a:solidFill>
                <a:latin typeface="Helvetica" panose="020B0604020202030204" pitchFamily="34" charset="0"/>
              </a:defRPr>
            </a:lvl1pPr>
            <a:lvl2pPr marL="742950" indent="-285750">
              <a:buFont typeface="Symbol" panose="05050102010706020507" pitchFamily="18" charset="2"/>
              <a:buChar char="¨"/>
              <a:defRPr sz="2400">
                <a:latin typeface="Helvetica" panose="020B0604020202030204" pitchFamily="34" charset="0"/>
              </a:defRPr>
            </a:lvl2pPr>
            <a:lvl3pPr>
              <a:defRPr sz="2000">
                <a:latin typeface="Helvetica" panose="020B0604020202030204" pitchFamily="34" charset="0"/>
              </a:defRPr>
            </a:lvl3pPr>
            <a:lvl4pPr>
              <a:defRPr sz="1800">
                <a:latin typeface="Helvetica" panose="020B0604020202030204" pitchFamily="34" charset="0"/>
              </a:defRPr>
            </a:lvl4pPr>
            <a:lvl5pPr>
              <a:defRPr sz="1800">
                <a:latin typeface="Helvetica" panose="020B0604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6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0"/>
          </p:nvPr>
        </p:nvSpPr>
        <p:spPr>
          <a:xfrm>
            <a:off x="4657165" y="972670"/>
            <a:ext cx="4038600" cy="515797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anose="020F0502020204030204" pitchFamily="34" charset="0"/>
              <a:buChar char="●"/>
              <a:defRPr sz="2800">
                <a:solidFill>
                  <a:srgbClr val="CC00CC"/>
                </a:solidFill>
                <a:latin typeface="Helvetica" panose="020B0604020202030204" pitchFamily="34" charset="0"/>
              </a:defRPr>
            </a:lvl1pPr>
            <a:lvl2pPr marL="742950" indent="-285750">
              <a:buFont typeface="Symbol" panose="05050102010706020507" pitchFamily="18" charset="2"/>
              <a:buChar char="¨"/>
              <a:defRPr sz="2400">
                <a:latin typeface="Helvetica" panose="020B0604020202030204" pitchFamily="34" charset="0"/>
              </a:defRPr>
            </a:lvl2pPr>
            <a:lvl3pPr>
              <a:defRPr sz="2000">
                <a:latin typeface="Helvetica" panose="020B0604020202030204" pitchFamily="34" charset="0"/>
              </a:defRPr>
            </a:lvl3pPr>
            <a:lvl4pPr>
              <a:defRPr sz="1800">
                <a:latin typeface="Helvetica" panose="020B0604020202030204" pitchFamily="34" charset="0"/>
              </a:defRPr>
            </a:lvl4pPr>
            <a:lvl5pPr>
              <a:defRPr sz="1800">
                <a:latin typeface="Helvetica" panose="020B0604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242047" y="847165"/>
            <a:ext cx="86330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1898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6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cxnSp>
        <p:nvCxnSpPr>
          <p:cNvPr id="4" name="Connecteur droit 3"/>
          <p:cNvCxnSpPr/>
          <p:nvPr userDrawn="1"/>
        </p:nvCxnSpPr>
        <p:spPr bwMode="auto">
          <a:xfrm>
            <a:off x="242047" y="847165"/>
            <a:ext cx="86330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12962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83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454088" y="6583362"/>
            <a:ext cx="42358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altLang="fr-FR" sz="1200" u="none" dirty="0" smtClean="0">
                <a:solidFill>
                  <a:schemeClr val="tx1"/>
                </a:solidFill>
                <a:latin typeface="Helvetica" panose="020B0604020202030204" pitchFamily="34" charset="0"/>
              </a:rPr>
              <a:t>MASTER CDIM Couches Minces -  G. </a:t>
            </a:r>
            <a:r>
              <a:rPr lang="fr-FR" altLang="fr-FR" sz="1200" u="none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Cagnoli</a:t>
            </a:r>
            <a:endParaRPr lang="fr-FR" altLang="fr-FR" sz="1200" u="none" dirty="0" smtClean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8565776" y="6574397"/>
            <a:ext cx="57822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fr-FR" altLang="fr-FR" sz="1200" u="none" dirty="0" smtClean="0">
                <a:solidFill>
                  <a:schemeClr val="tx1"/>
                </a:solidFill>
                <a:latin typeface="Helvetica" panose="020B0604020202030204" pitchFamily="34" charset="0"/>
              </a:rPr>
              <a:t>. </a:t>
            </a:r>
            <a:fld id="{930901BF-680A-4576-BA95-543DE0563C5A}" type="slidenum">
              <a:rPr lang="fr-FR" altLang="fr-FR" sz="1200" u="none" smtClean="0">
                <a:solidFill>
                  <a:schemeClr val="tx1"/>
                </a:solidFill>
                <a:latin typeface="Helvetica" panose="020B0604020202030204" pitchFamily="34" charset="0"/>
              </a:rPr>
              <a:pPr algn="r">
                <a:defRPr/>
              </a:pPr>
              <a:t>‹N°›</a:t>
            </a:fld>
            <a:r>
              <a:rPr lang="fr-FR" altLang="fr-FR" sz="1200" u="none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" y="6337583"/>
            <a:ext cx="1525115" cy="473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1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1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117.png"/><Relationship Id="rId5" Type="http://schemas.openxmlformats.org/officeDocument/2006/relationships/image" Target="../media/image1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2570"/>
            <a:ext cx="8229600" cy="806824"/>
          </a:xfrm>
        </p:spPr>
        <p:txBody>
          <a:bodyPr/>
          <a:lstStyle/>
          <a:p>
            <a:r>
              <a:rPr lang="en-US" sz="2800" dirty="0"/>
              <a:t>Optical Interference Coatings:</a:t>
            </a:r>
            <a:br>
              <a:rPr lang="en-US" sz="2800" dirty="0"/>
            </a:br>
            <a:r>
              <a:rPr lang="en-US" sz="2800" dirty="0"/>
              <a:t>What, How and </a:t>
            </a:r>
            <a:r>
              <a:rPr lang="en-US" sz="2800" dirty="0" smtClean="0"/>
              <a:t>where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fr-FR" dirty="0" smtClean="0"/>
              <a:t>Les couches </a:t>
            </a:r>
            <a:r>
              <a:rPr lang="fr-FR" dirty="0"/>
              <a:t>minces </a:t>
            </a:r>
            <a:r>
              <a:rPr lang="fr-FR" dirty="0" smtClean="0"/>
              <a:t>optiques (</a:t>
            </a:r>
            <a:r>
              <a:rPr lang="fr-FR" dirty="0" err="1" smtClean="0"/>
              <a:t>cmo</a:t>
            </a:r>
            <a:r>
              <a:rPr lang="fr-FR" dirty="0" smtClean="0"/>
              <a:t>)</a:t>
            </a:r>
            <a:endParaRPr lang="fr-FR" dirty="0"/>
          </a:p>
          <a:p>
            <a:pPr lvl="1">
              <a:lnSpc>
                <a:spcPts val="3300"/>
              </a:lnSpc>
            </a:pPr>
            <a:r>
              <a:rPr lang="fr-FR" dirty="0" smtClean="0"/>
              <a:t>L’incidence sur une surface de séparation plane</a:t>
            </a:r>
          </a:p>
          <a:p>
            <a:pPr lvl="1">
              <a:lnSpc>
                <a:spcPts val="3300"/>
              </a:lnSpc>
            </a:pPr>
            <a:r>
              <a:rPr lang="fr-FR" dirty="0" smtClean="0"/>
              <a:t>La réflexion par une </a:t>
            </a:r>
            <a:r>
              <a:rPr lang="fr-FR" dirty="0" err="1" smtClean="0"/>
              <a:t>cmo</a:t>
            </a:r>
            <a:endParaRPr lang="fr-FR" dirty="0" smtClean="0"/>
          </a:p>
          <a:p>
            <a:pPr lvl="1">
              <a:lnSpc>
                <a:spcPts val="3300"/>
              </a:lnSpc>
            </a:pPr>
            <a:r>
              <a:rPr lang="fr-FR" dirty="0" smtClean="0"/>
              <a:t>La matrice caractéristique d’une </a:t>
            </a:r>
            <a:r>
              <a:rPr lang="fr-FR" dirty="0" err="1" smtClean="0"/>
              <a:t>cmo</a:t>
            </a:r>
            <a:endParaRPr lang="fr-FR" dirty="0" smtClean="0"/>
          </a:p>
          <a:p>
            <a:pPr lvl="1">
              <a:lnSpc>
                <a:spcPts val="3300"/>
              </a:lnSpc>
            </a:pPr>
            <a:r>
              <a:rPr lang="fr-FR" dirty="0" smtClean="0"/>
              <a:t>La matrice caractéristique d’une multicouche</a:t>
            </a:r>
          </a:p>
          <a:p>
            <a:pPr lvl="1">
              <a:lnSpc>
                <a:spcPts val="3300"/>
              </a:lnSpc>
            </a:pPr>
            <a:r>
              <a:rPr lang="fr-FR" dirty="0" smtClean="0"/>
              <a:t>Les cas d’une multicouche quart d’onde en </a:t>
            </a:r>
            <a:r>
              <a:rPr lang="fr-FR" smtClean="0"/>
              <a:t>incidence normale</a:t>
            </a:r>
            <a:endParaRPr lang="fr-FR" dirty="0" smtClean="0"/>
          </a:p>
          <a:p>
            <a:pPr lvl="1">
              <a:lnSpc>
                <a:spcPts val="3300"/>
              </a:lnSpc>
            </a:pPr>
            <a:endParaRPr lang="fr-FR" dirty="0" smtClean="0"/>
          </a:p>
          <a:p>
            <a:pPr lvl="1">
              <a:lnSpc>
                <a:spcPts val="33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748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92" y="193086"/>
            <a:ext cx="527626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9437"/>
            <a:ext cx="4957198" cy="34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104" y="1715964"/>
            <a:ext cx="7011674" cy="2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062" y="2013513"/>
            <a:ext cx="2396888" cy="11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449" y="3486805"/>
            <a:ext cx="2342412" cy="5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449" y="4366371"/>
            <a:ext cx="2498054" cy="5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163" y="5155400"/>
            <a:ext cx="3229572" cy="5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163" y="6008744"/>
            <a:ext cx="3361868" cy="5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60963" y="974069"/>
            <a:ext cx="9000031" cy="510366"/>
            <a:chOff x="401411" y="976948"/>
            <a:chExt cx="5207000" cy="295274"/>
          </a:xfrm>
        </p:grpSpPr>
        <p:pic>
          <p:nvPicPr>
            <p:cNvPr id="39946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11" y="976948"/>
              <a:ext cx="3027363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774" y="976948"/>
              <a:ext cx="2179637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11" y="1124585"/>
              <a:ext cx="3186113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524" y="1124585"/>
              <a:ext cx="365125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789700" y="5756867"/>
                <a:ext cx="3805647" cy="763799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Objective:</a:t>
                </a:r>
                <a:b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relate the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fields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fr-FR" sz="1600" b="0" i="1" u="none" dirty="0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</m:oMath>
                </a14:m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to the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fields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fr-FR" sz="1600" b="0" i="1" u="none" dirty="0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𝑏</m:t>
                    </m:r>
                  </m:oMath>
                </a14:m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b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regardless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the direction + or -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700" y="5756867"/>
                <a:ext cx="3805647" cy="763799"/>
              </a:xfrm>
              <a:prstGeom prst="rect">
                <a:avLst/>
              </a:prstGeom>
              <a:blipFill rotWithShape="1">
                <a:blip r:embed="rId14"/>
                <a:stretch>
                  <a:fillRect l="-159" b="-3817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 flipH="1" flipV="1">
            <a:off x="4869501" y="2673119"/>
            <a:ext cx="1935757" cy="3856256"/>
          </a:xfrm>
          <a:prstGeom prst="arc">
            <a:avLst>
              <a:gd name="adj1" fmla="val 17704527"/>
              <a:gd name="adj2" fmla="val 5097810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48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92" y="193086"/>
            <a:ext cx="527626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0" y="987522"/>
            <a:ext cx="9153312" cy="148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83" y="5820533"/>
            <a:ext cx="3891050" cy="59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83" y="4881896"/>
            <a:ext cx="3891050" cy="60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479" y="4881896"/>
            <a:ext cx="3891050" cy="60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095" y="5820533"/>
            <a:ext cx="3891050" cy="60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0" y="3579966"/>
            <a:ext cx="9153312" cy="1301930"/>
            <a:chOff x="-9312" y="5347063"/>
            <a:chExt cx="9153312" cy="13019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6107"/>
            <a:stretch/>
          </p:blipFill>
          <p:spPr bwMode="auto">
            <a:xfrm>
              <a:off x="-9312" y="5347063"/>
              <a:ext cx="9153312" cy="13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5687866" y="5879940"/>
              <a:ext cx="2514437" cy="23617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15884" y="2117959"/>
                <a:ext cx="3084666" cy="523220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Attention! It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not normal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that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u="none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cos</m:t>
                    </m:r>
                    <m:r>
                      <a:rPr lang="fr-FR" sz="1400" b="0" i="1" u="none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u="none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fr-FR" sz="1400" b="0" i="1" u="none" smtClean="0">
                            <a:latin typeface="Cambria Math"/>
                            <a:ea typeface="Cambria Math"/>
                            <a:cs typeface="Verdana" panose="020B0604030504040204" pitchFamily="34" charset="0"/>
                          </a:rPr>
                          <m:t>𝜗</m:t>
                        </m:r>
                      </m:e>
                      <m:sub>
                        <m:r>
                          <a:rPr lang="fr-FR" sz="1400" b="0" i="1" u="none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at the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numerator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4" y="2117959"/>
                <a:ext cx="3084666" cy="523220"/>
              </a:xfrm>
              <a:prstGeom prst="rect">
                <a:avLst/>
              </a:prstGeom>
              <a:blipFill rotWithShape="1">
                <a:blip r:embed="rId8"/>
                <a:stretch>
                  <a:fillRect b="-6593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e 22"/>
          <p:cNvGrpSpPr/>
          <p:nvPr/>
        </p:nvGrpSpPr>
        <p:grpSpPr>
          <a:xfrm>
            <a:off x="5921829" y="2046514"/>
            <a:ext cx="2983918" cy="1382486"/>
            <a:chOff x="5921829" y="2046514"/>
            <a:chExt cx="2983918" cy="1382486"/>
          </a:xfrm>
        </p:grpSpPr>
        <p:sp>
          <p:nvSpPr>
            <p:cNvPr id="3" name="Rectangle 2"/>
            <p:cNvSpPr/>
            <p:nvPr/>
          </p:nvSpPr>
          <p:spPr bwMode="auto">
            <a:xfrm>
              <a:off x="5921829" y="2379569"/>
              <a:ext cx="2664822" cy="7816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Connecteur droit 4"/>
            <p:cNvCxnSpPr/>
            <p:nvPr/>
          </p:nvCxnSpPr>
          <p:spPr bwMode="auto">
            <a:xfrm>
              <a:off x="5921829" y="2379569"/>
              <a:ext cx="266482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14"/>
            <p:cNvCxnSpPr/>
            <p:nvPr/>
          </p:nvCxnSpPr>
          <p:spPr bwMode="auto">
            <a:xfrm>
              <a:off x="5921829" y="3150277"/>
              <a:ext cx="266482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Connecteur droit 6"/>
            <p:cNvCxnSpPr/>
            <p:nvPr/>
          </p:nvCxnSpPr>
          <p:spPr bwMode="auto">
            <a:xfrm>
              <a:off x="7254240" y="2046514"/>
              <a:ext cx="0" cy="13824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cteur droit avec flèche 9"/>
            <p:cNvCxnSpPr/>
            <p:nvPr/>
          </p:nvCxnSpPr>
          <p:spPr bwMode="auto">
            <a:xfrm>
              <a:off x="7254240" y="2379569"/>
              <a:ext cx="435429" cy="10494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V="1">
              <a:off x="6522717" y="2065705"/>
              <a:ext cx="1471749" cy="6197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1"/>
            <p:cNvCxnSpPr/>
            <p:nvPr/>
          </p:nvCxnSpPr>
          <p:spPr bwMode="auto">
            <a:xfrm flipV="1">
              <a:off x="6805745" y="2709001"/>
              <a:ext cx="1471749" cy="6197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ZoneTexte 20"/>
            <p:cNvSpPr txBox="1"/>
            <p:nvPr/>
          </p:nvSpPr>
          <p:spPr>
            <a:xfrm>
              <a:off x="8586651" y="3007322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0" i="1" u="none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8608871" y="2216971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0" i="1" u="none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193453" y="2046514"/>
            <a:ext cx="3374294" cy="1602377"/>
            <a:chOff x="4193453" y="2046514"/>
            <a:chExt cx="3374294" cy="1602377"/>
          </a:xfrm>
        </p:grpSpPr>
        <p:sp>
          <p:nvSpPr>
            <p:cNvPr id="16" name="Rectangle à coins arrondis 15"/>
            <p:cNvSpPr/>
            <p:nvPr/>
          </p:nvSpPr>
          <p:spPr bwMode="auto">
            <a:xfrm>
              <a:off x="4482725" y="2065705"/>
              <a:ext cx="693465" cy="404901"/>
            </a:xfrm>
            <a:prstGeom prst="round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Connecteur droit 17"/>
            <p:cNvCxnSpPr>
              <a:stCxn id="3" idx="0"/>
            </p:cNvCxnSpPr>
            <p:nvPr/>
          </p:nvCxnSpPr>
          <p:spPr bwMode="auto">
            <a:xfrm>
              <a:off x="7254240" y="2379569"/>
              <a:ext cx="266565" cy="6393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Arc 18"/>
            <p:cNvSpPr/>
            <p:nvPr/>
          </p:nvSpPr>
          <p:spPr bwMode="auto">
            <a:xfrm>
              <a:off x="4193453" y="2046514"/>
              <a:ext cx="3374294" cy="1602377"/>
            </a:xfrm>
            <a:prstGeom prst="arc">
              <a:avLst>
                <a:gd name="adj1" fmla="val 13530543"/>
                <a:gd name="adj2" fmla="val 20237618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6733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783"/>
            <a:ext cx="8241246" cy="59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92" y="193086"/>
            <a:ext cx="527626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6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92" y="193086"/>
            <a:ext cx="527626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8239"/>
            <a:ext cx="9144000" cy="60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1774609"/>
            <a:ext cx="2006221" cy="28208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76606" y="3561057"/>
            <a:ext cx="1467394" cy="28208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" y="3806836"/>
            <a:ext cx="583474" cy="28208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5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4786"/>
            <a:ext cx="9165581" cy="54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92" y="193086"/>
            <a:ext cx="527626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78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59" y="28849"/>
            <a:ext cx="8159532" cy="64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9483"/>
            <a:ext cx="4770428" cy="25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747" y="865669"/>
            <a:ext cx="4863814" cy="8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565" y="1982245"/>
            <a:ext cx="1992218" cy="6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830" y="3036530"/>
            <a:ext cx="4280156" cy="2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802" y="3573059"/>
            <a:ext cx="4529184" cy="29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802" y="4387894"/>
            <a:ext cx="4529184" cy="29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776" y="4911708"/>
            <a:ext cx="4778210" cy="29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89" y="4631552"/>
            <a:ext cx="1214008" cy="2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89" y="5229109"/>
            <a:ext cx="3571984" cy="40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47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11" y="76699"/>
            <a:ext cx="7116745" cy="4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3" y="882740"/>
            <a:ext cx="9036343" cy="22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3" y="3365361"/>
            <a:ext cx="9042802" cy="12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502" y="4834029"/>
            <a:ext cx="5612996" cy="27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840" y="5257709"/>
            <a:ext cx="1214320" cy="69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72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404" y="4011614"/>
            <a:ext cx="4005192" cy="9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55575"/>
            <a:ext cx="1897373" cy="61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994" y="1243012"/>
            <a:ext cx="3584011" cy="89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653969" y="3165316"/>
            <a:ext cx="5847564" cy="286140"/>
            <a:chOff x="1653969" y="3165316"/>
            <a:chExt cx="5847564" cy="286140"/>
          </a:xfrm>
        </p:grpSpPr>
        <p:grpSp>
          <p:nvGrpSpPr>
            <p:cNvPr id="2" name="Groupe 1"/>
            <p:cNvGrpSpPr/>
            <p:nvPr/>
          </p:nvGrpSpPr>
          <p:grpSpPr>
            <a:xfrm>
              <a:off x="1653969" y="3165316"/>
              <a:ext cx="5836061" cy="286084"/>
              <a:chOff x="2040248" y="3303430"/>
              <a:chExt cx="5836061" cy="286084"/>
            </a:xfrm>
          </p:grpSpPr>
          <p:pic>
            <p:nvPicPr>
              <p:cNvPr id="5529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248" y="3308358"/>
                <a:ext cx="2725755" cy="27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0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1160" y="3303430"/>
                <a:ext cx="3115149" cy="286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6034139" y="3169372"/>
              <a:ext cx="1467394" cy="28208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5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16" y="406354"/>
            <a:ext cx="75758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4" y="1351053"/>
            <a:ext cx="4575876" cy="45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509" y="1150431"/>
            <a:ext cx="1330740" cy="3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509" y="1678395"/>
            <a:ext cx="1377432" cy="2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509" y="2003696"/>
            <a:ext cx="2739300" cy="40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023" y="2604303"/>
            <a:ext cx="2490272" cy="70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181" y="3429000"/>
            <a:ext cx="2428016" cy="68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404" y="4363906"/>
            <a:ext cx="1299610" cy="59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023" y="5159684"/>
            <a:ext cx="1307394" cy="60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645" y="4437725"/>
            <a:ext cx="1237354" cy="3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081" y="5311435"/>
            <a:ext cx="1237354" cy="3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011" y="4437725"/>
            <a:ext cx="1136186" cy="31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597" y="5311435"/>
            <a:ext cx="1478600" cy="31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4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fr-FR" sz="3200" dirty="0" smtClean="0"/>
              <a:t>The </a:t>
            </a:r>
            <a:r>
              <a:rPr lang="fr-FR" sz="3200" dirty="0" err="1" smtClean="0"/>
              <a:t>reflection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able to change </a:t>
            </a:r>
            <a:br>
              <a:rPr lang="fr-FR" sz="3200" dirty="0" smtClean="0"/>
            </a:br>
            <a:r>
              <a:rPr lang="fr-FR" sz="3200" dirty="0" smtClean="0"/>
              <a:t>the local admittance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483452" y="1365959"/>
                <a:ext cx="2003241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(</m:t>
                          </m:r>
                          <m:r>
                            <a:rPr lang="el-GR" sz="2000" b="0" i="1" u="none" smtClean="0">
                              <a:latin typeface="Cambria Math"/>
                            </a:rPr>
                            <m:t>𝜔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𝑘𝑧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52" y="1365959"/>
                <a:ext cx="2003241" cy="412934"/>
              </a:xfrm>
              <a:prstGeom prst="rect">
                <a:avLst/>
              </a:prstGeom>
              <a:blipFill rotWithShape="1"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486693" y="1379506"/>
                <a:ext cx="2069669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(</m:t>
                          </m:r>
                          <m:r>
                            <a:rPr lang="el-GR" sz="2000" b="0" i="1" u="none" smtClean="0">
                              <a:latin typeface="Cambria Math"/>
                            </a:rPr>
                            <m:t>𝜔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+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𝑘𝑧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693" y="1379506"/>
                <a:ext cx="2069669" cy="4129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/>
          <p:cNvGrpSpPr/>
          <p:nvPr/>
        </p:nvGrpSpPr>
        <p:grpSpPr>
          <a:xfrm>
            <a:off x="-5659" y="1271451"/>
            <a:ext cx="2489111" cy="1597238"/>
            <a:chOff x="-5659" y="1271451"/>
            <a:chExt cx="2489111" cy="1597238"/>
          </a:xfrm>
        </p:grpSpPr>
        <p:grpSp>
          <p:nvGrpSpPr>
            <p:cNvPr id="13" name="Groupe 12"/>
            <p:cNvGrpSpPr/>
            <p:nvPr/>
          </p:nvGrpSpPr>
          <p:grpSpPr>
            <a:xfrm>
              <a:off x="322216" y="1306287"/>
              <a:ext cx="1785258" cy="1271451"/>
              <a:chOff x="235131" y="1837509"/>
              <a:chExt cx="1785258" cy="1271451"/>
            </a:xfrm>
          </p:grpSpPr>
          <p:cxnSp>
            <p:nvCxnSpPr>
              <p:cNvPr id="4" name="Connecteur droit 3"/>
              <p:cNvCxnSpPr/>
              <p:nvPr/>
            </p:nvCxnSpPr>
            <p:spPr bwMode="auto">
              <a:xfrm>
                <a:off x="1288869" y="1837509"/>
                <a:ext cx="0" cy="12714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Connecteur droit avec flèche 5"/>
              <p:cNvCxnSpPr/>
              <p:nvPr/>
            </p:nvCxnSpPr>
            <p:spPr bwMode="auto">
              <a:xfrm>
                <a:off x="235131" y="2690949"/>
                <a:ext cx="1053738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Connecteur droit avec flèche 7"/>
              <p:cNvCxnSpPr/>
              <p:nvPr/>
            </p:nvCxnSpPr>
            <p:spPr bwMode="auto">
              <a:xfrm>
                <a:off x="1288869" y="2490651"/>
                <a:ext cx="73152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Connecteur droit avec flèche 9"/>
              <p:cNvCxnSpPr/>
              <p:nvPr/>
            </p:nvCxnSpPr>
            <p:spPr bwMode="auto">
              <a:xfrm flipH="1">
                <a:off x="435429" y="2185851"/>
                <a:ext cx="85344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6556" y="1776546"/>
                  <a:ext cx="4700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" y="1776546"/>
                  <a:ext cx="47006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-5659" y="2116665"/>
                  <a:ext cx="4944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659" y="2116665"/>
                  <a:ext cx="49449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641235" y="1271451"/>
                  <a:ext cx="5032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235" y="1271451"/>
                  <a:ext cx="50327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629020" y="161157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20" y="1611570"/>
                  <a:ext cx="527709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avec flèche 20"/>
            <p:cNvCxnSpPr/>
            <p:nvPr/>
          </p:nvCxnSpPr>
          <p:spPr bwMode="auto">
            <a:xfrm>
              <a:off x="641235" y="2447109"/>
              <a:ext cx="156486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124892" y="2242403"/>
                  <a:ext cx="3585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800" i="1" u="none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fr-FR" sz="18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892" y="2242403"/>
                  <a:ext cx="35856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229649" y="2499357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800" b="0" i="1" u="none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fr-FR" sz="18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649" y="2499357"/>
                  <a:ext cx="37061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483452" y="1976601"/>
                <a:ext cx="2100640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(</m:t>
                          </m:r>
                          <m:r>
                            <a:rPr lang="el-GR" sz="2000" b="0" i="1" u="none" smtClean="0">
                              <a:latin typeface="Cambria Math"/>
                            </a:rPr>
                            <m:t>𝜔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𝑘𝑧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52" y="1976601"/>
                <a:ext cx="2100640" cy="412934"/>
              </a:xfrm>
              <a:prstGeom prst="rect">
                <a:avLst/>
              </a:prstGeom>
              <a:blipFill rotWithShape="1"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486693" y="1976601"/>
                <a:ext cx="2359428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(</m:t>
                          </m:r>
                          <m:r>
                            <a:rPr lang="el-GR" sz="2000" b="0" i="1" u="none" smtClean="0">
                              <a:latin typeface="Cambria Math"/>
                            </a:rPr>
                            <m:t>𝜔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𝑡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+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𝑘𝑧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693" y="1976601"/>
                <a:ext cx="2359428" cy="41293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119257" y="1385918"/>
                <a:ext cx="1391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257" y="1385918"/>
                <a:ext cx="1391663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046288" y="1959672"/>
                <a:ext cx="15376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88" y="1959672"/>
                <a:ext cx="153760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13335" y="2963679"/>
                <a:ext cx="5653150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i="1" u="non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 u="none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i="1" u="non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 u="none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2</m:t>
                          </m:r>
                          <m:r>
                            <a:rPr lang="fr-FR" sz="2000" i="1" u="none">
                              <a:latin typeface="Cambria Math"/>
                              <a:ea typeface="Cambria Math"/>
                            </a:rPr>
                            <m:t>𝜌</m:t>
                          </m:r>
                          <m:func>
                            <m:funcPr>
                              <m:ctrlPr>
                                <a:rPr lang="fr-FR" sz="2000" i="1" u="none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i="0" u="none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𝑘𝑧</m:t>
                              </m:r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fr-FR" sz="2000" b="0" i="1" u="none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u="none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 u="none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b="0" i="1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i="1" u="none">
                                  <a:latin typeface="Cambria Math"/>
                                </a:rPr>
                                <m:t>𝑖𝑘𝑧</m:t>
                              </m:r>
                            </m:sup>
                          </m:sSup>
                        </m:e>
                      </m:d>
                      <m:r>
                        <a:rPr lang="fr-FR" sz="2000" b="0" i="1" u="none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el-GR" sz="2000" i="1" u="none">
                              <a:latin typeface="Cambria Math"/>
                            </a:rPr>
                            <m:t>𝜔</m:t>
                          </m:r>
                          <m:r>
                            <a:rPr lang="fr-FR" sz="2000" i="1" u="none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5" y="2963679"/>
                <a:ext cx="5653150" cy="439736"/>
              </a:xfrm>
              <a:prstGeom prst="rect">
                <a:avLst/>
              </a:prstGeom>
              <a:blipFill rotWithShape="1">
                <a:blip r:embed="rId1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413335" y="3564148"/>
                <a:ext cx="5965415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i="1" u="non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i="1" u="non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−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2</m:t>
                          </m:r>
                          <m:r>
                            <a:rPr lang="fr-FR" sz="2000" i="1" u="none">
                              <a:latin typeface="Cambria Math"/>
                              <a:ea typeface="Cambria Math"/>
                            </a:rPr>
                            <m:t>𝜌</m:t>
                          </m:r>
                          <m:func>
                            <m:funcPr>
                              <m:ctrlPr>
                                <a:rPr lang="fr-FR" sz="2000" i="1" u="none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fr-FR" sz="2000" i="1" u="none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000" i="0" u="none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  <m:t>𝑘𝑧</m:t>
                                  </m:r>
                                </m:e>
                              </m:func>
                            </m:fName>
                            <m:e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fr-FR" sz="2000" b="0" i="1" u="none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u="none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 u="none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b="0" i="1" u="none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i="1" u="none">
                                  <a:latin typeface="Cambria Math"/>
                                </a:rPr>
                                <m:t>𝑖𝑘𝑧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fr-FR" sz="2000" i="1" u="non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 </m:t>
                          </m:r>
                          <m:r>
                            <a:rPr lang="fr-FR" sz="2000" i="1" u="none"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  <m:sub>
                          <m:r>
                            <a:rPr lang="fr-FR" sz="2000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u="none" smtClean="0">
                              <a:latin typeface="Cambria Math"/>
                            </a:rPr>
                            <m:t>𝑖</m:t>
                          </m:r>
                          <m:r>
                            <a:rPr lang="el-GR" sz="2000" i="1" u="none">
                              <a:latin typeface="Cambria Math"/>
                            </a:rPr>
                            <m:t>𝜔</m:t>
                          </m:r>
                          <m:r>
                            <a:rPr lang="fr-FR" sz="2000" i="1" u="none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5" y="3564148"/>
                <a:ext cx="5965415" cy="439736"/>
              </a:xfrm>
              <a:prstGeom prst="rect">
                <a:avLst/>
              </a:prstGeom>
              <a:blipFill rotWithShape="1">
                <a:blip r:embed="rId1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41588" y="4662586"/>
                <a:ext cx="5667129" cy="741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u="none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fr-FR" sz="2000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  <m:func>
                            <m:funcPr>
                              <m:ctrlP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u="none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𝑘𝑧</m:t>
                              </m:r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fr-FR" sz="2000" b="0" i="1" u="none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u="none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𝑘𝑧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  <m:func>
                            <m:funcPr>
                              <m:ctrlP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u="none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𝑘𝑧</m:t>
                              </m:r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fr-FR" sz="2000" b="0" i="1" u="none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000" i="1" u="none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u="none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𝑘𝑧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8" y="4662586"/>
                <a:ext cx="5667129" cy="7417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666407" y="5642664"/>
                <a:ext cx="3078279" cy="722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b="0" i="1" u="none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u="none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lang="fr-FR" sz="2000" i="1" u="none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i="1" u="none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fr-FR" sz="2000" b="0" i="1" u="none" smtClean="0">
                              <a:latin typeface="Cambria Math"/>
                            </a:rPr>
                            <m:t>=</m:t>
                          </m:r>
                        </m:e>
                      </m:func>
                      <m:r>
                        <a:rPr lang="fr-FR" sz="2000" b="0" i="1" u="none" smtClean="0">
                          <a:latin typeface="Cambria Math"/>
                        </a:rPr>
                        <m:t>−</m:t>
                      </m:r>
                      <m:r>
                        <a:rPr lang="fr-FR" sz="2000" b="0" i="1" u="none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fr-FR" sz="2000" i="1" u="none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fr-FR" sz="2000" i="1" u="none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fr-FR" sz="2000" i="1" u="none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i="0" u="none" smtClean="0">
                              <a:latin typeface="Cambria Math"/>
                              <a:ea typeface="Cambria Math"/>
                            </a:rPr>
                            <m:t>tan</m:t>
                          </m:r>
                        </m:fName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𝑘𝑧</m:t>
                          </m:r>
                        </m:e>
                      </m:func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07" y="5642664"/>
                <a:ext cx="3078279" cy="722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9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70" y="933359"/>
            <a:ext cx="8108950" cy="36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70" y="1299117"/>
            <a:ext cx="4093386" cy="2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754" y="3429000"/>
            <a:ext cx="5961090" cy="6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073" y="4819830"/>
            <a:ext cx="4412452" cy="14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984451" y="1741941"/>
            <a:ext cx="5175098" cy="1175098"/>
            <a:chOff x="1984451" y="1741941"/>
            <a:chExt cx="5175098" cy="1175098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451" y="1741941"/>
              <a:ext cx="5175098" cy="117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05" t="72978" r="34908" b="13511"/>
            <a:stretch/>
          </p:blipFill>
          <p:spPr bwMode="auto">
            <a:xfrm>
              <a:off x="4700587" y="2594950"/>
              <a:ext cx="97631" cy="15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41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77" y="421227"/>
            <a:ext cx="7622568" cy="6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20638" y="1403350"/>
            <a:ext cx="8902724" cy="4443580"/>
            <a:chOff x="120638" y="1403350"/>
            <a:chExt cx="8902724" cy="4443580"/>
          </a:xfrm>
        </p:grpSpPr>
        <p:grpSp>
          <p:nvGrpSpPr>
            <p:cNvPr id="2" name="Groupe 1"/>
            <p:cNvGrpSpPr/>
            <p:nvPr/>
          </p:nvGrpSpPr>
          <p:grpSpPr>
            <a:xfrm>
              <a:off x="120638" y="1403350"/>
              <a:ext cx="8902724" cy="4443580"/>
              <a:chOff x="120638" y="1403350"/>
              <a:chExt cx="8902724" cy="4443580"/>
            </a:xfrm>
          </p:grpSpPr>
          <p:pic>
            <p:nvPicPr>
              <p:cNvPr id="358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38" y="1403350"/>
                <a:ext cx="8902724" cy="4443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832" y="5408839"/>
                <a:ext cx="2700390" cy="264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2691" y="5408839"/>
                <a:ext cx="2536966" cy="264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Arc 2"/>
            <p:cNvSpPr/>
            <p:nvPr/>
          </p:nvSpPr>
          <p:spPr bwMode="auto">
            <a:xfrm>
              <a:off x="1262743" y="2555966"/>
              <a:ext cx="1367246" cy="1367246"/>
            </a:xfrm>
            <a:prstGeom prst="arc">
              <a:avLst>
                <a:gd name="adj1" fmla="val 13615007"/>
                <a:gd name="adj2" fmla="val 16287383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/>
                <p:cNvSpPr txBox="1"/>
                <p:nvPr/>
              </p:nvSpPr>
              <p:spPr>
                <a:xfrm>
                  <a:off x="1567514" y="2562860"/>
                  <a:ext cx="5020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  <a:ea typeface="Cambria Math"/>
                              </a:rPr>
                              <m:t>𝜗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" name="ZoneText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514" y="2562860"/>
                  <a:ext cx="50206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1850182" y="3442581"/>
                  <a:ext cx="5020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  <a:ea typeface="Cambria Math"/>
                              </a:rPr>
                              <m:t>𝜗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182" y="3442581"/>
                  <a:ext cx="50206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 9"/>
            <p:cNvSpPr/>
            <p:nvPr/>
          </p:nvSpPr>
          <p:spPr bwMode="auto">
            <a:xfrm flipV="1">
              <a:off x="1288870" y="2538800"/>
              <a:ext cx="1367246" cy="1367246"/>
            </a:xfrm>
            <a:prstGeom prst="arc">
              <a:avLst>
                <a:gd name="adj1" fmla="val 16104430"/>
                <a:gd name="adj2" fmla="val 17822600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39203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109" y="1007261"/>
            <a:ext cx="2007782" cy="3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40" y="186095"/>
            <a:ext cx="7622568" cy="6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37" y="1590918"/>
            <a:ext cx="2778210" cy="14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0" b="55005"/>
          <a:stretch/>
        </p:blipFill>
        <p:spPr bwMode="auto">
          <a:xfrm>
            <a:off x="3446551" y="1425034"/>
            <a:ext cx="5233851" cy="86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673" y="3659298"/>
            <a:ext cx="1992218" cy="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38"/>
          <a:stretch/>
        </p:blipFill>
        <p:spPr bwMode="auto">
          <a:xfrm>
            <a:off x="1726845" y="4346554"/>
            <a:ext cx="5549631" cy="13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" t="56677" r="6036"/>
          <a:stretch/>
        </p:blipFill>
        <p:spPr bwMode="auto">
          <a:xfrm>
            <a:off x="3437842" y="2224010"/>
            <a:ext cx="4763588" cy="82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72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125" y="1354944"/>
            <a:ext cx="5859922" cy="35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04"/>
          <a:stretch/>
        </p:blipFill>
        <p:spPr bwMode="auto">
          <a:xfrm>
            <a:off x="1665385" y="860747"/>
            <a:ext cx="5836576" cy="28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214" y="4402273"/>
            <a:ext cx="3937744" cy="17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40" y="186095"/>
            <a:ext cx="7622568" cy="6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 bwMode="auto">
          <a:xfrm>
            <a:off x="4519079" y="1354944"/>
            <a:ext cx="279345" cy="357976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10022" y="1937218"/>
            <a:ext cx="1379518" cy="1393798"/>
            <a:chOff x="373301" y="2629606"/>
            <a:chExt cx="1379518" cy="1393798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40" y="2634117"/>
              <a:ext cx="838200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5" y="3766229"/>
              <a:ext cx="11049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Arc 13"/>
            <p:cNvSpPr/>
            <p:nvPr/>
          </p:nvSpPr>
          <p:spPr bwMode="auto">
            <a:xfrm rot="5400000">
              <a:off x="373301" y="2629606"/>
              <a:ext cx="1367246" cy="1367246"/>
            </a:xfrm>
            <a:prstGeom prst="arc">
              <a:avLst>
                <a:gd name="adj1" fmla="val 13408525"/>
                <a:gd name="adj2" fmla="val 16287383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1250758" y="2957937"/>
                  <a:ext cx="5020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  <a:ea typeface="Cambria Math"/>
                              </a:rPr>
                              <m:t>𝜗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758" y="2957937"/>
                  <a:ext cx="50206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e 5"/>
          <p:cNvGrpSpPr/>
          <p:nvPr/>
        </p:nvGrpSpPr>
        <p:grpSpPr>
          <a:xfrm>
            <a:off x="3270507" y="2646878"/>
            <a:ext cx="1248572" cy="1315171"/>
            <a:chOff x="6253389" y="2592302"/>
            <a:chExt cx="1248572" cy="1315171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811" y="2824617"/>
              <a:ext cx="819150" cy="85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161" y="3688398"/>
              <a:ext cx="10668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6"/>
            <p:cNvSpPr/>
            <p:nvPr/>
          </p:nvSpPr>
          <p:spPr bwMode="auto">
            <a:xfrm rot="5400000">
              <a:off x="6253389" y="2592302"/>
              <a:ext cx="1103326" cy="1103326"/>
            </a:xfrm>
            <a:prstGeom prst="arc">
              <a:avLst>
                <a:gd name="adj1" fmla="val 15965063"/>
                <a:gd name="adj2" fmla="val 18774352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6916941" y="2998712"/>
                  <a:ext cx="5020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u="none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u="none" smtClean="0">
                                <a:latin typeface="Cambria Math"/>
                                <a:ea typeface="Cambria Math"/>
                              </a:rPr>
                              <m:t>𝜗</m:t>
                            </m:r>
                          </m:e>
                          <m:sub>
                            <m:r>
                              <a:rPr lang="fr-FR" sz="2000" b="0" i="1" u="none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sz="2000" b="0" i="1" u="none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6941" y="2998712"/>
                  <a:ext cx="50206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589540" y="1803720"/>
                <a:ext cx="3456395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0" i="1" u="none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u="none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 u="none" smtClean="0">
                                  <a:latin typeface="Cambria Math"/>
                                </a:rPr>
                                <m:t>hor</m:t>
                              </m:r>
                            </m:sub>
                          </m:sSub>
                        </m:den>
                      </m:f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fr-FR" sz="2000" b="0" i="1" u="none" smtClean="0">
                              <a:latin typeface="Cambria Math"/>
                            </a:rPr>
                            <m:t>𝐸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latin typeface="Cambria Math"/>
                            </a:rPr>
                            <m:t>cos</m:t>
                          </m:r>
                          <m:sSub>
                            <m:sSubPr>
                              <m:ctrlPr>
                                <a:rPr lang="fr-FR" sz="2000" b="0" i="1" u="none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fr-FR" sz="2000" b="0" i="1" u="none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u="none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 i="0" u="none">
                              <a:latin typeface="Cambria Math"/>
                            </a:rPr>
                            <m:t>cos</m:t>
                          </m:r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40" y="1803720"/>
                <a:ext cx="3456395" cy="720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583673" y="2838153"/>
                <a:ext cx="3682995" cy="671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fr-FR" sz="2000" b="0" i="1" u="none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u="none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u="none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 u="none" smtClean="0">
                                  <a:latin typeface="Cambria Math"/>
                                </a:rPr>
                                <m:t>hor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u="none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u="none" smtClean="0">
                              <a:latin typeface="Cambria Math"/>
                            </a:rPr>
                            <m:t>𝐻</m:t>
                          </m:r>
                          <m:r>
                            <a:rPr lang="fr-FR" sz="2000" b="0" i="0" u="none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000" u="none">
                              <a:latin typeface="Cambria Math"/>
                            </a:rPr>
                            <m:t>cos</m:t>
                          </m:r>
                          <m:sSub>
                            <m:sSubPr>
                              <m:ctrlPr>
                                <a:rPr lang="fr-FR" sz="2000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u="none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fr-FR" sz="2000" i="1" u="none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u="none" smtClean="0">
                              <a:latin typeface="Cambria Math"/>
                            </a:rPr>
                            <m:t>𝐸</m:t>
                          </m:r>
                          <m:r>
                            <a:rPr lang="fr-FR" sz="2000" b="0" i="1" u="none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r>
                        <a:rPr lang="fr-FR" sz="2000" b="0" i="1" u="none" smtClean="0">
                          <a:latin typeface="Cambria Math"/>
                        </a:rPr>
                        <m:t>𝑦</m:t>
                      </m:r>
                      <m:r>
                        <a:rPr lang="fr-FR" sz="2000" b="0" i="1" u="none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 u="none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fr-FR" sz="2000" i="1" u="non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 u="none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fr-FR" sz="2000" i="1" u="none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673" y="2838153"/>
                <a:ext cx="3682995" cy="67101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90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486" y="122101"/>
            <a:ext cx="6079378" cy="642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2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0"/>
          <p:cNvSpPr>
            <a:spLocks noChangeArrowheads="1"/>
          </p:cNvSpPr>
          <p:nvPr/>
        </p:nvSpPr>
        <p:spPr bwMode="auto">
          <a:xfrm>
            <a:off x="2522538" y="2538413"/>
            <a:ext cx="4414837" cy="225901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fr-FR" u="none" baseline="-25000"/>
          </a:p>
        </p:txBody>
      </p:sp>
      <p:sp>
        <p:nvSpPr>
          <p:cNvPr id="22532" name="Rectangle 61"/>
          <p:cNvSpPr>
            <a:spLocks noChangeArrowheads="1"/>
          </p:cNvSpPr>
          <p:nvPr/>
        </p:nvSpPr>
        <p:spPr bwMode="auto">
          <a:xfrm>
            <a:off x="2528888" y="4791075"/>
            <a:ext cx="4406900" cy="128111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fr-FR" u="none"/>
          </a:p>
        </p:txBody>
      </p:sp>
      <p:sp>
        <p:nvSpPr>
          <p:cNvPr id="22533" name="Rectangle 62"/>
          <p:cNvSpPr>
            <a:spLocks noChangeArrowheads="1"/>
          </p:cNvSpPr>
          <p:nvPr/>
        </p:nvSpPr>
        <p:spPr bwMode="auto">
          <a:xfrm>
            <a:off x="6115050" y="32893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/>
              <a:t>N</a:t>
            </a:r>
            <a:r>
              <a:rPr lang="fr-FR" altLang="fr-FR" u="none" baseline="-25000"/>
              <a:t>1</a:t>
            </a:r>
          </a:p>
        </p:txBody>
      </p:sp>
      <p:sp>
        <p:nvSpPr>
          <p:cNvPr id="22534" name="Rectangle 63"/>
          <p:cNvSpPr>
            <a:spLocks noChangeArrowheads="1"/>
          </p:cNvSpPr>
          <p:nvPr/>
        </p:nvSpPr>
        <p:spPr bwMode="auto">
          <a:xfrm>
            <a:off x="6115050" y="5257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/>
              <a:t>N</a:t>
            </a:r>
            <a:r>
              <a:rPr lang="fr-FR" altLang="fr-FR" u="none" baseline="-25000"/>
              <a:t>2</a:t>
            </a:r>
          </a:p>
        </p:txBody>
      </p:sp>
      <p:sp>
        <p:nvSpPr>
          <p:cNvPr id="22535" name="Line 89"/>
          <p:cNvSpPr>
            <a:spLocks noChangeShapeType="1"/>
          </p:cNvSpPr>
          <p:nvPr/>
        </p:nvSpPr>
        <p:spPr bwMode="auto">
          <a:xfrm flipH="1">
            <a:off x="4371159" y="1661564"/>
            <a:ext cx="0" cy="48487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6" name="Rectangle 90"/>
          <p:cNvSpPr>
            <a:spLocks noChangeArrowheads="1"/>
          </p:cNvSpPr>
          <p:nvPr/>
        </p:nvSpPr>
        <p:spPr bwMode="auto">
          <a:xfrm>
            <a:off x="4010025" y="6135688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/>
              <a:t>z</a:t>
            </a:r>
          </a:p>
        </p:txBody>
      </p:sp>
      <p:sp>
        <p:nvSpPr>
          <p:cNvPr id="22537" name="Rectangle 110"/>
          <p:cNvSpPr>
            <a:spLocks noChangeArrowheads="1"/>
          </p:cNvSpPr>
          <p:nvPr/>
        </p:nvSpPr>
        <p:spPr bwMode="auto">
          <a:xfrm>
            <a:off x="6115050" y="1476375"/>
            <a:ext cx="62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/>
              <a:t>N</a:t>
            </a:r>
            <a:r>
              <a:rPr lang="fr-FR" altLang="fr-FR" u="none" baseline="-25000"/>
              <a:t>air</a:t>
            </a:r>
          </a:p>
        </p:txBody>
      </p:sp>
      <p:sp>
        <p:nvSpPr>
          <p:cNvPr id="22538" name="Text Box 111"/>
          <p:cNvSpPr txBox="1">
            <a:spLocks noChangeArrowheads="1"/>
          </p:cNvSpPr>
          <p:nvPr/>
        </p:nvSpPr>
        <p:spPr bwMode="auto">
          <a:xfrm>
            <a:off x="6975475" y="2255838"/>
            <a:ext cx="37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u="none"/>
              <a:t>a</a:t>
            </a:r>
          </a:p>
        </p:txBody>
      </p:sp>
      <p:sp>
        <p:nvSpPr>
          <p:cNvPr id="22539" name="Text Box 112"/>
          <p:cNvSpPr txBox="1">
            <a:spLocks noChangeArrowheads="1"/>
          </p:cNvSpPr>
          <p:nvPr/>
        </p:nvSpPr>
        <p:spPr bwMode="auto">
          <a:xfrm>
            <a:off x="6981825" y="4514850"/>
            <a:ext cx="37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u="none"/>
              <a:t>b</a:t>
            </a:r>
          </a:p>
        </p:txBody>
      </p:sp>
      <p:sp>
        <p:nvSpPr>
          <p:cNvPr id="22540" name="Text Box 113"/>
          <p:cNvSpPr txBox="1">
            <a:spLocks noChangeArrowheads="1"/>
          </p:cNvSpPr>
          <p:nvPr/>
        </p:nvSpPr>
        <p:spPr bwMode="auto">
          <a:xfrm>
            <a:off x="7240588" y="3484563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600" u="none"/>
              <a:t>Couche mince</a:t>
            </a:r>
          </a:p>
        </p:txBody>
      </p:sp>
      <p:sp>
        <p:nvSpPr>
          <p:cNvPr id="22541" name="Text Box 114"/>
          <p:cNvSpPr txBox="1">
            <a:spLocks noChangeArrowheads="1"/>
          </p:cNvSpPr>
          <p:nvPr/>
        </p:nvSpPr>
        <p:spPr bwMode="auto">
          <a:xfrm>
            <a:off x="7240588" y="5208588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600" u="none"/>
              <a:t>Substrat</a:t>
            </a:r>
          </a:p>
        </p:txBody>
      </p:sp>
      <p:sp>
        <p:nvSpPr>
          <p:cNvPr id="22542" name="Text Box 115"/>
          <p:cNvSpPr txBox="1">
            <a:spLocks noChangeArrowheads="1"/>
          </p:cNvSpPr>
          <p:nvPr/>
        </p:nvSpPr>
        <p:spPr bwMode="auto">
          <a:xfrm>
            <a:off x="7240588" y="1568450"/>
            <a:ext cx="541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600" u="none"/>
              <a:t>Air</a:t>
            </a:r>
          </a:p>
        </p:txBody>
      </p:sp>
      <p:sp>
        <p:nvSpPr>
          <p:cNvPr id="22543" name="Text Box 135"/>
          <p:cNvSpPr txBox="1">
            <a:spLocks noChangeArrowheads="1"/>
          </p:cNvSpPr>
          <p:nvPr/>
        </p:nvSpPr>
        <p:spPr bwMode="auto">
          <a:xfrm>
            <a:off x="1317625" y="1373188"/>
            <a:ext cx="2035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fr-FR" sz="1600" u="none"/>
              <a:t>Onde plane incidente </a:t>
            </a:r>
          </a:p>
        </p:txBody>
      </p:sp>
      <p:grpSp>
        <p:nvGrpSpPr>
          <p:cNvPr id="33820" name="Group 148"/>
          <p:cNvGrpSpPr>
            <a:grpSpLocks/>
          </p:cNvGrpSpPr>
          <p:nvPr/>
        </p:nvGrpSpPr>
        <p:grpSpPr bwMode="auto">
          <a:xfrm rot="1576558">
            <a:off x="3975100" y="693738"/>
            <a:ext cx="808038" cy="560387"/>
            <a:chOff x="1770" y="609"/>
            <a:chExt cx="509" cy="353"/>
          </a:xfrm>
        </p:grpSpPr>
        <p:sp>
          <p:nvSpPr>
            <p:cNvPr id="22584" name="Line 134"/>
            <p:cNvSpPr>
              <a:spLocks noChangeShapeType="1"/>
            </p:cNvSpPr>
            <p:nvPr/>
          </p:nvSpPr>
          <p:spPr bwMode="auto">
            <a:xfrm flipH="1">
              <a:off x="1770" y="648"/>
              <a:ext cx="509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5" name="Line 136"/>
            <p:cNvSpPr>
              <a:spLocks noChangeShapeType="1"/>
            </p:cNvSpPr>
            <p:nvPr/>
          </p:nvSpPr>
          <p:spPr bwMode="auto">
            <a:xfrm>
              <a:off x="1784" y="81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6" name="Line 137"/>
            <p:cNvSpPr>
              <a:spLocks noChangeShapeType="1"/>
            </p:cNvSpPr>
            <p:nvPr/>
          </p:nvSpPr>
          <p:spPr bwMode="auto">
            <a:xfrm>
              <a:off x="1830" y="79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7" name="Line 138"/>
            <p:cNvSpPr>
              <a:spLocks noChangeShapeType="1"/>
            </p:cNvSpPr>
            <p:nvPr/>
          </p:nvSpPr>
          <p:spPr bwMode="auto">
            <a:xfrm>
              <a:off x="1870" y="77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8" name="Line 139"/>
            <p:cNvSpPr>
              <a:spLocks noChangeShapeType="1"/>
            </p:cNvSpPr>
            <p:nvPr/>
          </p:nvSpPr>
          <p:spPr bwMode="auto">
            <a:xfrm>
              <a:off x="1910" y="75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9" name="Line 141"/>
            <p:cNvSpPr>
              <a:spLocks noChangeShapeType="1"/>
            </p:cNvSpPr>
            <p:nvPr/>
          </p:nvSpPr>
          <p:spPr bwMode="auto">
            <a:xfrm>
              <a:off x="1944" y="73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0" name="Line 142"/>
            <p:cNvSpPr>
              <a:spLocks noChangeShapeType="1"/>
            </p:cNvSpPr>
            <p:nvPr/>
          </p:nvSpPr>
          <p:spPr bwMode="auto">
            <a:xfrm>
              <a:off x="1990" y="71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1" name="Line 143"/>
            <p:cNvSpPr>
              <a:spLocks noChangeShapeType="1"/>
            </p:cNvSpPr>
            <p:nvPr/>
          </p:nvSpPr>
          <p:spPr bwMode="auto">
            <a:xfrm>
              <a:off x="2030" y="69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2" name="Line 144"/>
            <p:cNvSpPr>
              <a:spLocks noChangeShapeType="1"/>
            </p:cNvSpPr>
            <p:nvPr/>
          </p:nvSpPr>
          <p:spPr bwMode="auto">
            <a:xfrm>
              <a:off x="2070" y="671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3" name="Line 145"/>
            <p:cNvSpPr>
              <a:spLocks noChangeShapeType="1"/>
            </p:cNvSpPr>
            <p:nvPr/>
          </p:nvSpPr>
          <p:spPr bwMode="auto">
            <a:xfrm>
              <a:off x="2108" y="649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4" name="Line 146"/>
            <p:cNvSpPr>
              <a:spLocks noChangeShapeType="1"/>
            </p:cNvSpPr>
            <p:nvPr/>
          </p:nvSpPr>
          <p:spPr bwMode="auto">
            <a:xfrm>
              <a:off x="2148" y="629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5" name="Line 147"/>
            <p:cNvSpPr>
              <a:spLocks noChangeShapeType="1"/>
            </p:cNvSpPr>
            <p:nvPr/>
          </p:nvSpPr>
          <p:spPr bwMode="auto">
            <a:xfrm>
              <a:off x="2188" y="609"/>
              <a:ext cx="7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45" name="Line 153"/>
          <p:cNvSpPr>
            <a:spLocks noChangeShapeType="1"/>
          </p:cNvSpPr>
          <p:nvPr/>
        </p:nvSpPr>
        <p:spPr bwMode="auto">
          <a:xfrm>
            <a:off x="2312988" y="2536825"/>
            <a:ext cx="15875" cy="2257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6" name="Text Box 155"/>
          <p:cNvSpPr txBox="1">
            <a:spLocks noChangeArrowheads="1"/>
          </p:cNvSpPr>
          <p:nvPr/>
        </p:nvSpPr>
        <p:spPr bwMode="auto">
          <a:xfrm>
            <a:off x="323850" y="3592513"/>
            <a:ext cx="188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600" u="none"/>
              <a:t>épaisseur physique d</a:t>
            </a: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3946525" y="2627313"/>
            <a:ext cx="1284288" cy="804862"/>
            <a:chOff x="3946944" y="2627824"/>
            <a:chExt cx="1283187" cy="804862"/>
          </a:xfrm>
        </p:grpSpPr>
        <p:sp>
          <p:nvSpPr>
            <p:cNvPr id="22580" name="Line 149"/>
            <p:cNvSpPr>
              <a:spLocks noChangeShapeType="1"/>
            </p:cNvSpPr>
            <p:nvPr/>
          </p:nvSpPr>
          <p:spPr bwMode="auto">
            <a:xfrm>
              <a:off x="3951707" y="2670686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1" name="Text Box 151"/>
            <p:cNvSpPr txBox="1">
              <a:spLocks noChangeArrowheads="1"/>
            </p:cNvSpPr>
            <p:nvPr/>
          </p:nvSpPr>
          <p:spPr bwMode="auto">
            <a:xfrm>
              <a:off x="3946944" y="2837374"/>
              <a:ext cx="371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b="1" u="none"/>
                <a:t>+</a:t>
              </a:r>
            </a:p>
          </p:txBody>
        </p:sp>
        <p:sp>
          <p:nvSpPr>
            <p:cNvPr id="22582" name="Text Box 152"/>
            <p:cNvSpPr txBox="1">
              <a:spLocks noChangeArrowheads="1"/>
            </p:cNvSpPr>
            <p:nvPr/>
          </p:nvSpPr>
          <p:spPr bwMode="auto">
            <a:xfrm>
              <a:off x="4858656" y="2662749"/>
              <a:ext cx="371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b="1" u="none"/>
                <a:t>_</a:t>
              </a:r>
            </a:p>
          </p:txBody>
        </p:sp>
        <p:sp>
          <p:nvSpPr>
            <p:cNvPr id="22583" name="Line 156"/>
            <p:cNvSpPr>
              <a:spLocks noChangeShapeType="1"/>
            </p:cNvSpPr>
            <p:nvPr/>
          </p:nvSpPr>
          <p:spPr bwMode="auto">
            <a:xfrm flipV="1">
              <a:off x="4820556" y="2627824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6" name="Connecteur droit avec flèche 55"/>
          <p:cNvCxnSpPr>
            <a:cxnSpLocks noChangeShapeType="1"/>
          </p:cNvCxnSpPr>
          <p:nvPr/>
        </p:nvCxnSpPr>
        <p:spPr bwMode="auto">
          <a:xfrm>
            <a:off x="4368800" y="1266825"/>
            <a:ext cx="7938" cy="1289050"/>
          </a:xfrm>
          <a:prstGeom prst="straightConnector1">
            <a:avLst/>
          </a:prstGeom>
          <a:noFill/>
          <a:ln w="57150" algn="ctr">
            <a:solidFill>
              <a:srgbClr val="66FF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avec flèche 56"/>
          <p:cNvCxnSpPr>
            <a:cxnSpLocks noChangeShapeType="1"/>
          </p:cNvCxnSpPr>
          <p:nvPr/>
        </p:nvCxnSpPr>
        <p:spPr bwMode="auto">
          <a:xfrm flipV="1">
            <a:off x="4646613" y="1533525"/>
            <a:ext cx="0" cy="1022350"/>
          </a:xfrm>
          <a:prstGeom prst="straightConnector1">
            <a:avLst/>
          </a:prstGeom>
          <a:noFill/>
          <a:ln w="57150" algn="ctr">
            <a:solidFill>
              <a:srgbClr val="66FF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necteur droit avec flèche 57"/>
          <p:cNvCxnSpPr>
            <a:cxnSpLocks noChangeShapeType="1"/>
          </p:cNvCxnSpPr>
          <p:nvPr/>
        </p:nvCxnSpPr>
        <p:spPr bwMode="auto">
          <a:xfrm>
            <a:off x="4371975" y="4799013"/>
            <a:ext cx="0" cy="1022350"/>
          </a:xfrm>
          <a:prstGeom prst="straightConnector1">
            <a:avLst/>
          </a:prstGeom>
          <a:noFill/>
          <a:ln w="57150" algn="ctr">
            <a:solidFill>
              <a:srgbClr val="66FF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cteur droit avec flèche 61"/>
          <p:cNvCxnSpPr>
            <a:cxnSpLocks noChangeShapeType="1"/>
          </p:cNvCxnSpPr>
          <p:nvPr/>
        </p:nvCxnSpPr>
        <p:spPr bwMode="auto">
          <a:xfrm>
            <a:off x="4371975" y="2532063"/>
            <a:ext cx="0" cy="2266950"/>
          </a:xfrm>
          <a:prstGeom prst="straightConnector1">
            <a:avLst/>
          </a:prstGeom>
          <a:noFill/>
          <a:ln w="57150" algn="ctr">
            <a:solidFill>
              <a:srgbClr val="66FF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onnecteur droit avec flèche 63"/>
          <p:cNvCxnSpPr>
            <a:cxnSpLocks noChangeShapeType="1"/>
          </p:cNvCxnSpPr>
          <p:nvPr/>
        </p:nvCxnSpPr>
        <p:spPr bwMode="auto">
          <a:xfrm flipV="1">
            <a:off x="4646613" y="2524125"/>
            <a:ext cx="0" cy="2266950"/>
          </a:xfrm>
          <a:prstGeom prst="straightConnector1">
            <a:avLst/>
          </a:prstGeom>
          <a:noFill/>
          <a:ln w="57150" algn="ctr">
            <a:solidFill>
              <a:srgbClr val="66FF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2792413" y="1497013"/>
            <a:ext cx="1346200" cy="1095375"/>
            <a:chOff x="2791677" y="3367721"/>
            <a:chExt cx="1346200" cy="1095375"/>
          </a:xfrm>
        </p:grpSpPr>
        <p:sp>
          <p:nvSpPr>
            <p:cNvPr id="22573" name="Line 10"/>
            <p:cNvSpPr>
              <a:spLocks noChangeShapeType="1"/>
            </p:cNvSpPr>
            <p:nvPr/>
          </p:nvSpPr>
          <p:spPr bwMode="auto">
            <a:xfrm rot="7795452" flipH="1">
              <a:off x="3028214" y="3863021"/>
              <a:ext cx="484188" cy="4048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74" name="Text Box 11"/>
            <p:cNvSpPr txBox="1">
              <a:spLocks noChangeArrowheads="1"/>
            </p:cNvSpPr>
            <p:nvPr/>
          </p:nvSpPr>
          <p:spPr bwMode="auto">
            <a:xfrm>
              <a:off x="3710839" y="3367721"/>
              <a:ext cx="427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E</a:t>
              </a:r>
              <a:r>
                <a:rPr lang="fr-FR" altLang="fr-FR" u="none" baseline="-25000"/>
                <a:t>i</a:t>
              </a:r>
              <a:endParaRPr lang="fr-FR" altLang="fr-FR" u="none"/>
            </a:p>
          </p:txBody>
        </p:sp>
        <p:sp>
          <p:nvSpPr>
            <p:cNvPr id="22575" name="Text Box 12"/>
            <p:cNvSpPr txBox="1">
              <a:spLocks noChangeArrowheads="1"/>
            </p:cNvSpPr>
            <p:nvPr/>
          </p:nvSpPr>
          <p:spPr bwMode="auto">
            <a:xfrm>
              <a:off x="2791677" y="3401058"/>
              <a:ext cx="46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H</a:t>
              </a:r>
              <a:r>
                <a:rPr lang="fr-FR" altLang="fr-FR" u="none" baseline="-25000"/>
                <a:t>i</a:t>
              </a:r>
              <a:endParaRPr lang="fr-FR" altLang="fr-FR" u="none"/>
            </a:p>
          </p:txBody>
        </p:sp>
        <p:sp>
          <p:nvSpPr>
            <p:cNvPr id="22576" name="Oval 13"/>
            <p:cNvSpPr>
              <a:spLocks noChangeArrowheads="1"/>
            </p:cNvSpPr>
            <p:nvPr/>
          </p:nvSpPr>
          <p:spPr bwMode="auto">
            <a:xfrm rot="-2999601">
              <a:off x="3205221" y="3689189"/>
              <a:ext cx="138112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577" name="Line 14"/>
            <p:cNvSpPr>
              <a:spLocks noChangeShapeType="1"/>
            </p:cNvSpPr>
            <p:nvPr/>
          </p:nvSpPr>
          <p:spPr bwMode="auto">
            <a:xfrm rot="-2959248" flipH="1" flipV="1">
              <a:off x="3362383" y="3557427"/>
              <a:ext cx="338138" cy="393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78" name="Text Box 15"/>
            <p:cNvSpPr txBox="1">
              <a:spLocks noChangeArrowheads="1"/>
            </p:cNvSpPr>
            <p:nvPr/>
          </p:nvSpPr>
          <p:spPr bwMode="auto">
            <a:xfrm>
              <a:off x="3320314" y="4005896"/>
              <a:ext cx="268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i</a:t>
              </a:r>
            </a:p>
          </p:txBody>
        </p:sp>
        <p:sp>
          <p:nvSpPr>
            <p:cNvPr id="22579" name="Oval 33"/>
            <p:cNvSpPr>
              <a:spLocks noChangeArrowheads="1"/>
            </p:cNvSpPr>
            <p:nvPr/>
          </p:nvSpPr>
          <p:spPr bwMode="auto">
            <a:xfrm rot="-3021349">
              <a:off x="3236176" y="3721734"/>
              <a:ext cx="74613" cy="746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2697163" y="4897438"/>
            <a:ext cx="1608137" cy="1162050"/>
            <a:chOff x="2696427" y="4897325"/>
            <a:chExt cx="1608137" cy="1162050"/>
          </a:xfrm>
        </p:grpSpPr>
        <p:sp>
          <p:nvSpPr>
            <p:cNvPr id="22565" name="Text Box 19"/>
            <p:cNvSpPr txBox="1">
              <a:spLocks noChangeArrowheads="1"/>
            </p:cNvSpPr>
            <p:nvPr/>
          </p:nvSpPr>
          <p:spPr bwMode="auto">
            <a:xfrm>
              <a:off x="3877527" y="4902088"/>
              <a:ext cx="4270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E</a:t>
              </a:r>
              <a:r>
                <a:rPr lang="fr-FR" altLang="fr-FR" u="none" baseline="-25000"/>
                <a:t>t</a:t>
              </a:r>
              <a:endParaRPr lang="fr-FR" altLang="fr-FR" u="none"/>
            </a:p>
          </p:txBody>
        </p:sp>
        <p:sp>
          <p:nvSpPr>
            <p:cNvPr id="22566" name="Text Box 20"/>
            <p:cNvSpPr txBox="1">
              <a:spLocks noChangeArrowheads="1"/>
            </p:cNvSpPr>
            <p:nvPr/>
          </p:nvSpPr>
          <p:spPr bwMode="auto">
            <a:xfrm>
              <a:off x="2696427" y="4897325"/>
              <a:ext cx="46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H</a:t>
              </a:r>
              <a:r>
                <a:rPr lang="fr-FR" altLang="fr-FR" u="none" baseline="-25000"/>
                <a:t>t</a:t>
              </a:r>
              <a:endParaRPr lang="fr-FR" altLang="fr-FR" u="none"/>
            </a:p>
          </p:txBody>
        </p:sp>
        <p:sp>
          <p:nvSpPr>
            <p:cNvPr id="22567" name="Text Box 21"/>
            <p:cNvSpPr txBox="1">
              <a:spLocks noChangeArrowheads="1"/>
            </p:cNvSpPr>
            <p:nvPr/>
          </p:nvSpPr>
          <p:spPr bwMode="auto">
            <a:xfrm>
              <a:off x="3325077" y="5602175"/>
              <a:ext cx="2682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t</a:t>
              </a:r>
            </a:p>
          </p:txBody>
        </p:sp>
        <p:sp>
          <p:nvSpPr>
            <p:cNvPr id="22568" name="Line 36"/>
            <p:cNvSpPr>
              <a:spLocks noChangeShapeType="1"/>
            </p:cNvSpPr>
            <p:nvPr/>
          </p:nvSpPr>
          <p:spPr bwMode="auto">
            <a:xfrm rot="7795452" flipH="1">
              <a:off x="3036151" y="5271976"/>
              <a:ext cx="468313" cy="39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2569" name="Group 37"/>
            <p:cNvGrpSpPr>
              <a:grpSpLocks/>
            </p:cNvGrpSpPr>
            <p:nvPr/>
          </p:nvGrpSpPr>
          <p:grpSpPr bwMode="auto">
            <a:xfrm>
              <a:off x="3196489" y="5076713"/>
              <a:ext cx="142875" cy="138112"/>
              <a:chOff x="1859" y="1807"/>
              <a:chExt cx="90" cy="87"/>
            </a:xfrm>
          </p:grpSpPr>
          <p:sp>
            <p:nvSpPr>
              <p:cNvPr id="22571" name="Oval 38"/>
              <p:cNvSpPr>
                <a:spLocks noChangeArrowheads="1"/>
              </p:cNvSpPr>
              <p:nvPr/>
            </p:nvSpPr>
            <p:spPr bwMode="auto">
              <a:xfrm rot="-2999601">
                <a:off x="1860" y="1806"/>
                <a:ext cx="87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2572" name="Oval 39"/>
              <p:cNvSpPr>
                <a:spLocks noChangeArrowheads="1"/>
              </p:cNvSpPr>
              <p:nvPr/>
            </p:nvSpPr>
            <p:spPr bwMode="auto">
              <a:xfrm rot="-3021349">
                <a:off x="1882" y="1827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22570" name="Line 40"/>
            <p:cNvSpPr>
              <a:spLocks noChangeShapeType="1"/>
            </p:cNvSpPr>
            <p:nvPr/>
          </p:nvSpPr>
          <p:spPr bwMode="auto">
            <a:xfrm rot="-2959248" flipH="1" flipV="1">
              <a:off x="3374290" y="4954475"/>
              <a:ext cx="330200" cy="384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5087938" y="1401763"/>
            <a:ext cx="1652587" cy="1063625"/>
            <a:chOff x="5088510" y="3396447"/>
            <a:chExt cx="1652587" cy="1063625"/>
          </a:xfrm>
        </p:grpSpPr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5336160" y="3396447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r</a:t>
              </a:r>
            </a:p>
          </p:txBody>
        </p:sp>
        <p:sp>
          <p:nvSpPr>
            <p:cNvPr id="22558" name="Text Box 17"/>
            <p:cNvSpPr txBox="1">
              <a:spLocks noChangeArrowheads="1"/>
            </p:cNvSpPr>
            <p:nvPr/>
          </p:nvSpPr>
          <p:spPr bwMode="auto">
            <a:xfrm>
              <a:off x="5088510" y="4002872"/>
              <a:ext cx="473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H</a:t>
              </a:r>
              <a:r>
                <a:rPr lang="fr-FR" altLang="fr-FR" u="none" baseline="-25000"/>
                <a:t>r</a:t>
              </a:r>
              <a:endParaRPr lang="fr-FR" altLang="fr-FR" u="none"/>
            </a:p>
          </p:txBody>
        </p:sp>
        <p:sp>
          <p:nvSpPr>
            <p:cNvPr id="22559" name="Text Box 18"/>
            <p:cNvSpPr txBox="1">
              <a:spLocks noChangeArrowheads="1"/>
            </p:cNvSpPr>
            <p:nvPr/>
          </p:nvSpPr>
          <p:spPr bwMode="auto">
            <a:xfrm>
              <a:off x="6194997" y="3977472"/>
              <a:ext cx="546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/>
                <a:t>E</a:t>
              </a:r>
              <a:r>
                <a:rPr lang="fr-FR" altLang="fr-FR" u="none" baseline="-25000"/>
                <a:t>r</a:t>
              </a:r>
              <a:endParaRPr lang="fr-FR" altLang="fr-FR" u="none"/>
            </a:p>
          </p:txBody>
        </p:sp>
        <p:sp>
          <p:nvSpPr>
            <p:cNvPr id="22560" name="Line 31"/>
            <p:cNvSpPr>
              <a:spLocks noChangeShapeType="1"/>
            </p:cNvSpPr>
            <p:nvPr/>
          </p:nvSpPr>
          <p:spPr bwMode="auto">
            <a:xfrm rot="18578075" flipH="1">
              <a:off x="5414741" y="3768715"/>
              <a:ext cx="479425" cy="398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61" name="Oval 32"/>
            <p:cNvSpPr>
              <a:spLocks noChangeArrowheads="1"/>
            </p:cNvSpPr>
            <p:nvPr/>
          </p:nvSpPr>
          <p:spPr bwMode="auto">
            <a:xfrm rot="-2999601">
              <a:off x="5583017" y="4216390"/>
              <a:ext cx="138112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 rot="-2959248" flipH="1" flipV="1">
              <a:off x="5745735" y="4080659"/>
              <a:ext cx="349250" cy="396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63" name="Line 41"/>
            <p:cNvSpPr>
              <a:spLocks noChangeShapeType="1"/>
            </p:cNvSpPr>
            <p:nvPr/>
          </p:nvSpPr>
          <p:spPr bwMode="auto">
            <a:xfrm>
              <a:off x="5596510" y="4242584"/>
              <a:ext cx="1143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64" name="Line 42"/>
            <p:cNvSpPr>
              <a:spLocks noChangeShapeType="1"/>
            </p:cNvSpPr>
            <p:nvPr/>
          </p:nvSpPr>
          <p:spPr bwMode="auto">
            <a:xfrm flipH="1">
              <a:off x="5609210" y="4242584"/>
              <a:ext cx="85725" cy="10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24"/>
          </a:xfrm>
        </p:spPr>
        <p:txBody>
          <a:bodyPr anchor="ctr"/>
          <a:lstStyle/>
          <a:p>
            <a:pPr>
              <a:lnSpc>
                <a:spcPts val="3000"/>
              </a:lnSpc>
            </a:pPr>
            <a:r>
              <a:rPr lang="fr-FR" sz="3200" dirty="0" smtClean="0"/>
              <a:t>A single </a:t>
            </a:r>
            <a:r>
              <a:rPr lang="fr-FR" sz="3200" dirty="0" err="1" smtClean="0"/>
              <a:t>thin</a:t>
            </a:r>
            <a:r>
              <a:rPr lang="fr-FR" sz="3200" dirty="0" smtClean="0"/>
              <a:t> film case</a:t>
            </a:r>
            <a:endParaRPr lang="fr-FR" sz="3200" dirty="0"/>
          </a:p>
        </p:txBody>
      </p:sp>
      <p:sp>
        <p:nvSpPr>
          <p:cNvPr id="68" name="Titre 1"/>
          <p:cNvSpPr txBox="1">
            <a:spLocks/>
          </p:cNvSpPr>
          <p:nvPr/>
        </p:nvSpPr>
        <p:spPr>
          <a:xfrm>
            <a:off x="5288411" y="6162582"/>
            <a:ext cx="3374127" cy="4034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anose="020B0604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fr-FR" sz="1600" b="1" u="none" kern="0" smtClean="0">
                <a:solidFill>
                  <a:srgbClr val="7030A0"/>
                </a:solidFill>
              </a:rPr>
              <a:t>The reflection is able to change </a:t>
            </a:r>
            <a:br>
              <a:rPr lang="fr-FR" sz="1600" b="1" u="none" kern="0" smtClean="0">
                <a:solidFill>
                  <a:srgbClr val="7030A0"/>
                </a:solidFill>
              </a:rPr>
            </a:br>
            <a:r>
              <a:rPr lang="fr-FR" sz="1600" b="1" u="none" kern="0" smtClean="0">
                <a:solidFill>
                  <a:srgbClr val="7030A0"/>
                </a:solidFill>
              </a:rPr>
              <a:t>the local admittance</a:t>
            </a:r>
            <a:endParaRPr lang="fr-FR" sz="1600" b="1" u="none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4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theme/theme1.xml><?xml version="1.0" encoding="utf-8"?>
<a:theme xmlns:a="http://schemas.openxmlformats.org/drawingml/2006/main" name="modèle de présentation">
  <a:themeElements>
    <a:clrScheme name="modèle d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d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i="1" u="none" smtClean="0">
            <a:latin typeface="Cambria Math"/>
          </a:defRPr>
        </a:defPPr>
      </a:lstStyle>
    </a:txDef>
  </a:objectDefaults>
  <a:extraClrSchemeLst>
    <a:extraClrScheme>
      <a:clrScheme name="modèle d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 de présentation.pot</Template>
  <TotalTime>48561</TotalTime>
  <Words>456</Words>
  <Application>Microsoft Office PowerPoint</Application>
  <PresentationFormat>Affichage à l'écran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modèle de présentation</vt:lpstr>
      <vt:lpstr>Optical Interference Coatings: What, How and where</vt:lpstr>
      <vt:lpstr>Présentation PowerPoint</vt:lpstr>
      <vt:lpstr>The reflection is able to change  the local admittance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single thin film case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SMA-IPNL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Alban Remiilieux</dc:creator>
  <cp:lastModifiedBy>geppo</cp:lastModifiedBy>
  <cp:revision>277</cp:revision>
  <cp:lastPrinted>2019-09-26T13:41:13Z</cp:lastPrinted>
  <dcterms:created xsi:type="dcterms:W3CDTF">1999-10-18T10:07:42Z</dcterms:created>
  <dcterms:modified xsi:type="dcterms:W3CDTF">2019-10-01T14:28:18Z</dcterms:modified>
</cp:coreProperties>
</file>