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379" r:id="rId2"/>
    <p:sldId id="372" r:id="rId3"/>
    <p:sldId id="324" r:id="rId4"/>
    <p:sldId id="364" r:id="rId5"/>
    <p:sldId id="367" r:id="rId6"/>
    <p:sldId id="366" r:id="rId7"/>
    <p:sldId id="365" r:id="rId8"/>
    <p:sldId id="325" r:id="rId9"/>
    <p:sldId id="326" r:id="rId10"/>
    <p:sldId id="328" r:id="rId11"/>
    <p:sldId id="329" r:id="rId12"/>
    <p:sldId id="327" r:id="rId13"/>
    <p:sldId id="330" r:id="rId14"/>
    <p:sldId id="331" r:id="rId15"/>
    <p:sldId id="335" r:id="rId16"/>
    <p:sldId id="349" r:id="rId17"/>
    <p:sldId id="380" r:id="rId18"/>
    <p:sldId id="350" r:id="rId19"/>
    <p:sldId id="351" r:id="rId20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FF33"/>
    <a:srgbClr val="FFFF00"/>
    <a:srgbClr val="FF99FF"/>
    <a:srgbClr val="FFCC99"/>
    <a:srgbClr val="99FF99"/>
    <a:srgbClr val="FF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942" y="-84"/>
      </p:cViewPr>
      <p:guideLst>
        <p:guide orient="horz" pos="212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710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867" cy="4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defTabSz="914662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989" y="0"/>
            <a:ext cx="2932866" cy="4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algn="r" defTabSz="914662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62"/>
            <a:ext cx="2932867" cy="4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defTabSz="914662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989" y="9433862"/>
            <a:ext cx="2932866" cy="4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r" defTabSz="914662">
              <a:defRPr sz="1200"/>
            </a:lvl1pPr>
          </a:lstStyle>
          <a:p>
            <a:pPr>
              <a:defRPr/>
            </a:pPr>
            <a:fld id="{1892317E-53BA-4D90-BB80-AC9538FCD5D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636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t" anchorCtr="0" compatLnSpc="1">
            <a:prstTxWarp prst="textNoShape">
              <a:avLst/>
            </a:prstTxWarp>
          </a:bodyPr>
          <a:lstStyle>
            <a:lvl1pPr defTabSz="919258">
              <a:defRPr sz="1200" u="none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54" y="0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t" anchorCtr="0" compatLnSpc="1">
            <a:prstTxWarp prst="textNoShape">
              <a:avLst/>
            </a:prstTxWarp>
          </a:bodyPr>
          <a:lstStyle>
            <a:lvl1pPr algn="r" defTabSz="919258">
              <a:defRPr sz="1200" u="none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63" y="4717701"/>
            <a:ext cx="4986937" cy="446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81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b" anchorCtr="0" compatLnSpc="1">
            <a:prstTxWarp prst="textNoShape">
              <a:avLst/>
            </a:prstTxWarp>
          </a:bodyPr>
          <a:lstStyle>
            <a:lvl1pPr defTabSz="919258">
              <a:defRPr sz="1200" u="none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54" y="9430781"/>
            <a:ext cx="2943509" cy="4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4" tIns="46065" rIns="92134" bIns="46065" numCol="1" anchor="b" anchorCtr="0" compatLnSpc="1">
            <a:prstTxWarp prst="textNoShape">
              <a:avLst/>
            </a:prstTxWarp>
          </a:bodyPr>
          <a:lstStyle>
            <a:lvl1pPr algn="r" defTabSz="919258">
              <a:defRPr sz="1200" u="none"/>
            </a:lvl1pPr>
          </a:lstStyle>
          <a:p>
            <a:pPr>
              <a:defRPr/>
            </a:pPr>
            <a:fld id="{5F5A132F-82DC-4504-BDD6-A68EB56E70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189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Helvetica" panose="020B0604020202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1687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68188"/>
            <a:ext cx="8229600" cy="515797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●"/>
              <a:defRPr>
                <a:solidFill>
                  <a:srgbClr val="CC00CC"/>
                </a:solidFill>
                <a:latin typeface="Helvetica" panose="020B0604020202030204" pitchFamily="34" charset="0"/>
              </a:defRPr>
            </a:lvl1pPr>
            <a:lvl2pPr marL="742950" indent="-285750">
              <a:buFont typeface="Symbol" panose="05050102010706020507" pitchFamily="18" charset="2"/>
              <a:buChar char=""/>
              <a:defRPr>
                <a:latin typeface="Helvetica" panose="020B0604020202030204" pitchFamily="34" charset="0"/>
              </a:defRPr>
            </a:lvl2pPr>
            <a:lvl3pPr>
              <a:defRPr>
                <a:latin typeface="Helvetica" panose="020B0604020202030204" pitchFamily="34" charset="0"/>
              </a:defRPr>
            </a:lvl3pPr>
            <a:lvl4pPr>
              <a:defRPr>
                <a:latin typeface="Helvetica" panose="020B0604020202030204" pitchFamily="34" charset="0"/>
              </a:defRPr>
            </a:lvl4pPr>
            <a:lvl5pPr>
              <a:defRPr>
                <a:latin typeface="Helvetica" panose="020B0604020202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242047" y="847165"/>
            <a:ext cx="86330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539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68188"/>
            <a:ext cx="4038600" cy="515797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●"/>
              <a:defRPr sz="2800">
                <a:solidFill>
                  <a:srgbClr val="CC00CC"/>
                </a:solidFill>
                <a:latin typeface="Helvetica" panose="020B0604020202030204" pitchFamily="34" charset="0"/>
              </a:defRPr>
            </a:lvl1pPr>
            <a:lvl2pPr marL="742950" indent="-285750">
              <a:buFont typeface="Symbol" panose="05050102010706020507" pitchFamily="18" charset="2"/>
              <a:buChar char="¨"/>
              <a:defRPr sz="2400">
                <a:latin typeface="Helvetica" panose="020B0604020202030204" pitchFamily="34" charset="0"/>
              </a:defRPr>
            </a:lvl2pPr>
            <a:lvl3pPr>
              <a:defRPr sz="2000">
                <a:latin typeface="Helvetica" panose="020B0604020202030204" pitchFamily="34" charset="0"/>
              </a:defRPr>
            </a:lvl3pPr>
            <a:lvl4pPr>
              <a:defRPr sz="1800">
                <a:latin typeface="Helvetica" panose="020B0604020202030204" pitchFamily="34" charset="0"/>
              </a:defRPr>
            </a:lvl4pPr>
            <a:lvl5pPr>
              <a:defRPr sz="1800">
                <a:latin typeface="Helvetica" panose="020B0604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0"/>
          </p:nvPr>
        </p:nvSpPr>
        <p:spPr>
          <a:xfrm>
            <a:off x="4657165" y="972670"/>
            <a:ext cx="4038600" cy="515797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anose="020F0502020204030204" pitchFamily="34" charset="0"/>
              <a:buChar char="●"/>
              <a:defRPr sz="2800">
                <a:solidFill>
                  <a:srgbClr val="CC00CC"/>
                </a:solidFill>
                <a:latin typeface="Helvetica" panose="020B0604020202030204" pitchFamily="34" charset="0"/>
              </a:defRPr>
            </a:lvl1pPr>
            <a:lvl2pPr marL="742950" indent="-285750">
              <a:buFont typeface="Symbol" panose="05050102010706020507" pitchFamily="18" charset="2"/>
              <a:buChar char="¨"/>
              <a:defRPr sz="2400">
                <a:latin typeface="Helvetica" panose="020B0604020202030204" pitchFamily="34" charset="0"/>
              </a:defRPr>
            </a:lvl2pPr>
            <a:lvl3pPr>
              <a:defRPr sz="2000">
                <a:latin typeface="Helvetica" panose="020B0604020202030204" pitchFamily="34" charset="0"/>
              </a:defRPr>
            </a:lvl3pPr>
            <a:lvl4pPr>
              <a:defRPr sz="1800">
                <a:latin typeface="Helvetica" panose="020B0604020202030204" pitchFamily="34" charset="0"/>
              </a:defRPr>
            </a:lvl4pPr>
            <a:lvl5pPr>
              <a:defRPr sz="1800">
                <a:latin typeface="Helvetica" panose="020B0604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242047" y="847165"/>
            <a:ext cx="86330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1898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6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anose="020B0604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cxnSp>
        <p:nvCxnSpPr>
          <p:cNvPr id="4" name="Connecteur droit 3"/>
          <p:cNvCxnSpPr/>
          <p:nvPr userDrawn="1"/>
        </p:nvCxnSpPr>
        <p:spPr bwMode="auto">
          <a:xfrm>
            <a:off x="242047" y="847165"/>
            <a:ext cx="86330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12962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83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454088" y="6583362"/>
            <a:ext cx="4235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altLang="fr-FR" sz="1200" u="none" dirty="0" smtClean="0">
                <a:solidFill>
                  <a:schemeClr val="tx1"/>
                </a:solidFill>
                <a:latin typeface="Helvetica" panose="020B0604020202030204" pitchFamily="34" charset="0"/>
              </a:rPr>
              <a:t>MASTER CDIM Couches Minces -  G. </a:t>
            </a:r>
            <a:r>
              <a:rPr lang="fr-FR" altLang="fr-FR" sz="1200" u="none" dirty="0" err="1" smtClean="0">
                <a:solidFill>
                  <a:schemeClr val="tx1"/>
                </a:solidFill>
                <a:latin typeface="Helvetica" panose="020B0604020202030204" pitchFamily="34" charset="0"/>
              </a:rPr>
              <a:t>Cagnoli</a:t>
            </a:r>
            <a:endParaRPr lang="fr-FR" altLang="fr-FR" sz="1200" u="none" dirty="0" smtClean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8565776" y="6574397"/>
            <a:ext cx="578224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fr-FR" altLang="fr-FR" sz="1200" u="none" dirty="0" smtClean="0">
                <a:solidFill>
                  <a:schemeClr val="tx1"/>
                </a:solidFill>
                <a:latin typeface="Helvetica" panose="020B0604020202030204" pitchFamily="34" charset="0"/>
              </a:rPr>
              <a:t>. </a:t>
            </a:r>
            <a:fld id="{930901BF-680A-4576-BA95-543DE0563C5A}" type="slidenum">
              <a:rPr lang="fr-FR" altLang="fr-FR" sz="1200" u="none" smtClean="0">
                <a:solidFill>
                  <a:schemeClr val="tx1"/>
                </a:solidFill>
                <a:latin typeface="Helvetica" panose="020B0604020202030204" pitchFamily="34" charset="0"/>
              </a:rPr>
              <a:pPr algn="r">
                <a:defRPr/>
              </a:pPr>
              <a:t>‹N°›</a:t>
            </a:fld>
            <a:r>
              <a:rPr lang="fr-FR" altLang="fr-FR" sz="1200" u="none" dirty="0" smtClean="0">
                <a:solidFill>
                  <a:schemeClr val="tx1"/>
                </a:solidFill>
                <a:latin typeface="Helvetica" panose="020B0604020202030204" pitchFamily="34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3" y="6337583"/>
            <a:ext cx="1525115" cy="473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380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2570"/>
            <a:ext cx="8229600" cy="806824"/>
          </a:xfrm>
        </p:spPr>
        <p:txBody>
          <a:bodyPr/>
          <a:lstStyle/>
          <a:p>
            <a:r>
              <a:rPr lang="en-US" sz="2800" dirty="0"/>
              <a:t>Optical Interference Coatings:</a:t>
            </a:r>
            <a:br>
              <a:rPr lang="en-US" sz="2800" dirty="0"/>
            </a:br>
            <a:r>
              <a:rPr lang="en-US" sz="2800" dirty="0"/>
              <a:t>What, How and </a:t>
            </a:r>
            <a:r>
              <a:rPr lang="en-US" sz="2800" dirty="0" smtClean="0"/>
              <a:t>where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fr-FR" dirty="0" smtClean="0"/>
              <a:t>Les couches </a:t>
            </a:r>
            <a:r>
              <a:rPr lang="fr-FR" dirty="0"/>
              <a:t>minces </a:t>
            </a:r>
            <a:r>
              <a:rPr lang="fr-FR" dirty="0" smtClean="0"/>
              <a:t>optiques (</a:t>
            </a:r>
            <a:r>
              <a:rPr lang="fr-FR" dirty="0" err="1" smtClean="0"/>
              <a:t>cmo</a:t>
            </a:r>
            <a:r>
              <a:rPr lang="fr-FR" dirty="0" smtClean="0"/>
              <a:t>)</a:t>
            </a:r>
            <a:endParaRPr lang="fr-FR" dirty="0"/>
          </a:p>
          <a:p>
            <a:pPr lvl="1">
              <a:lnSpc>
                <a:spcPts val="3300"/>
              </a:lnSpc>
            </a:pPr>
            <a:r>
              <a:rPr lang="fr-FR" dirty="0" smtClean="0"/>
              <a:t>La raison technologique d’avoir les </a:t>
            </a:r>
            <a:r>
              <a:rPr lang="fr-FR" dirty="0" err="1" smtClean="0"/>
              <a:t>cmo</a:t>
            </a:r>
            <a:endParaRPr lang="fr-FR" dirty="0" smtClean="0"/>
          </a:p>
          <a:p>
            <a:pPr lvl="1">
              <a:lnSpc>
                <a:spcPts val="3300"/>
              </a:lnSpc>
            </a:pPr>
            <a:r>
              <a:rPr lang="fr-FR" dirty="0" smtClean="0"/>
              <a:t>Les différentes types des </a:t>
            </a:r>
            <a:r>
              <a:rPr lang="fr-FR" dirty="0" err="1" smtClean="0"/>
              <a:t>cmo</a:t>
            </a:r>
            <a:endParaRPr lang="fr-FR" dirty="0" smtClean="0"/>
          </a:p>
          <a:p>
            <a:pPr lvl="1">
              <a:lnSpc>
                <a:spcPts val="3300"/>
              </a:lnSpc>
            </a:pPr>
            <a:r>
              <a:rPr lang="fr-FR" dirty="0" smtClean="0"/>
              <a:t>L’admittance optique et l’indice de réfraction</a:t>
            </a:r>
          </a:p>
          <a:p>
            <a:pPr lvl="1">
              <a:lnSpc>
                <a:spcPts val="3300"/>
              </a:lnSpc>
            </a:pPr>
            <a:r>
              <a:rPr lang="fr-FR" dirty="0" smtClean="0"/>
              <a:t>L’intensité, l’extinction et l’absorption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748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322388" y="385763"/>
            <a:ext cx="584993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Monocouche diélectrique réfléchissante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35300" y="3503613"/>
            <a:ext cx="4040188" cy="906462"/>
          </a:xfrm>
          <a:prstGeom prst="rect">
            <a:avLst/>
          </a:prstGeom>
          <a:solidFill>
            <a:srgbClr val="3399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35300" y="4387850"/>
            <a:ext cx="4040188" cy="1287463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4419600" y="2222500"/>
            <a:ext cx="1393825" cy="4194175"/>
          </a:xfrm>
          <a:custGeom>
            <a:avLst/>
            <a:gdLst>
              <a:gd name="T0" fmla="*/ 0 w 728"/>
              <a:gd name="T1" fmla="*/ 2147483647 h 2201"/>
              <a:gd name="T2" fmla="*/ 2147483647 w 728"/>
              <a:gd name="T3" fmla="*/ 2147483647 h 2201"/>
              <a:gd name="T4" fmla="*/ 2147483647 w 728"/>
              <a:gd name="T5" fmla="*/ 2147483647 h 2201"/>
              <a:gd name="T6" fmla="*/ 2147483647 w 728"/>
              <a:gd name="T7" fmla="*/ 0 h 2201"/>
              <a:gd name="T8" fmla="*/ 0 w 728"/>
              <a:gd name="T9" fmla="*/ 2147483647 h 2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8" h="2201">
                <a:moveTo>
                  <a:pt x="0" y="2"/>
                </a:moveTo>
                <a:lnTo>
                  <a:pt x="720" y="2201"/>
                </a:lnTo>
                <a:lnTo>
                  <a:pt x="728" y="2199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5759450" y="6343650"/>
            <a:ext cx="50800" cy="93663"/>
          </a:xfrm>
          <a:custGeom>
            <a:avLst/>
            <a:gdLst>
              <a:gd name="T0" fmla="*/ 2147483647 w 32"/>
              <a:gd name="T1" fmla="*/ 2147483647 h 59"/>
              <a:gd name="T2" fmla="*/ 2147483647 w 32"/>
              <a:gd name="T3" fmla="*/ 2147483647 h 59"/>
              <a:gd name="T4" fmla="*/ 2147483647 w 32"/>
              <a:gd name="T5" fmla="*/ 2147483647 h 59"/>
              <a:gd name="T6" fmla="*/ 2147483647 w 32"/>
              <a:gd name="T7" fmla="*/ 2147483647 h 59"/>
              <a:gd name="T8" fmla="*/ 2147483647 w 32"/>
              <a:gd name="T9" fmla="*/ 2147483647 h 59"/>
              <a:gd name="T10" fmla="*/ 2147483647 w 32"/>
              <a:gd name="T11" fmla="*/ 2147483647 h 59"/>
              <a:gd name="T12" fmla="*/ 2147483647 w 32"/>
              <a:gd name="T13" fmla="*/ 2147483647 h 59"/>
              <a:gd name="T14" fmla="*/ 2147483647 w 32"/>
              <a:gd name="T15" fmla="*/ 0 h 59"/>
              <a:gd name="T16" fmla="*/ 0 w 32"/>
              <a:gd name="T17" fmla="*/ 2147483647 h 59"/>
              <a:gd name="T18" fmla="*/ 2147483647 w 32"/>
              <a:gd name="T19" fmla="*/ 2147483647 h 59"/>
              <a:gd name="T20" fmla="*/ 2147483647 w 32"/>
              <a:gd name="T21" fmla="*/ 0 h 59"/>
              <a:gd name="T22" fmla="*/ 2147483647 w 32"/>
              <a:gd name="T23" fmla="*/ 2147483647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59">
                <a:moveTo>
                  <a:pt x="25" y="10"/>
                </a:moveTo>
                <a:lnTo>
                  <a:pt x="20" y="5"/>
                </a:lnTo>
                <a:lnTo>
                  <a:pt x="22" y="42"/>
                </a:lnTo>
                <a:lnTo>
                  <a:pt x="29" y="40"/>
                </a:lnTo>
                <a:lnTo>
                  <a:pt x="10" y="8"/>
                </a:lnTo>
                <a:lnTo>
                  <a:pt x="8" y="15"/>
                </a:lnTo>
                <a:lnTo>
                  <a:pt x="25" y="10"/>
                </a:lnTo>
                <a:lnTo>
                  <a:pt x="27" y="0"/>
                </a:lnTo>
                <a:lnTo>
                  <a:pt x="0" y="8"/>
                </a:lnTo>
                <a:lnTo>
                  <a:pt x="32" y="59"/>
                </a:lnTo>
                <a:lnTo>
                  <a:pt x="27" y="0"/>
                </a:lnTo>
                <a:lnTo>
                  <a:pt x="25" y="1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4849813" y="2247900"/>
            <a:ext cx="446087" cy="1273175"/>
          </a:xfrm>
          <a:custGeom>
            <a:avLst/>
            <a:gdLst>
              <a:gd name="T0" fmla="*/ 2147483647 w 281"/>
              <a:gd name="T1" fmla="*/ 2147483647 h 802"/>
              <a:gd name="T2" fmla="*/ 2147483647 w 281"/>
              <a:gd name="T3" fmla="*/ 2147483647 h 802"/>
              <a:gd name="T4" fmla="*/ 2147483647 w 281"/>
              <a:gd name="T5" fmla="*/ 0 h 802"/>
              <a:gd name="T6" fmla="*/ 0 w 281"/>
              <a:gd name="T7" fmla="*/ 2147483647 h 802"/>
              <a:gd name="T8" fmla="*/ 2147483647 w 281"/>
              <a:gd name="T9" fmla="*/ 2147483647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1" h="802">
                <a:moveTo>
                  <a:pt x="9" y="802"/>
                </a:moveTo>
                <a:lnTo>
                  <a:pt x="281" y="2"/>
                </a:lnTo>
                <a:lnTo>
                  <a:pt x="272" y="0"/>
                </a:lnTo>
                <a:lnTo>
                  <a:pt x="0" y="799"/>
                </a:lnTo>
                <a:lnTo>
                  <a:pt x="9" y="80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5257800" y="2249488"/>
            <a:ext cx="30163" cy="58737"/>
          </a:xfrm>
          <a:custGeom>
            <a:avLst/>
            <a:gdLst>
              <a:gd name="T0" fmla="*/ 0 w 19"/>
              <a:gd name="T1" fmla="*/ 2147483647 h 37"/>
              <a:gd name="T2" fmla="*/ 2147483647 w 19"/>
              <a:gd name="T3" fmla="*/ 0 h 37"/>
              <a:gd name="T4" fmla="*/ 2147483647 w 19"/>
              <a:gd name="T5" fmla="*/ 2147483647 h 37"/>
              <a:gd name="T6" fmla="*/ 0 w 19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37">
                <a:moveTo>
                  <a:pt x="0" y="32"/>
                </a:moveTo>
                <a:lnTo>
                  <a:pt x="19" y="0"/>
                </a:lnTo>
                <a:lnTo>
                  <a:pt x="17" y="37"/>
                </a:lnTo>
                <a:lnTo>
                  <a:pt x="0" y="32"/>
                </a:lnTo>
                <a:close/>
              </a:path>
            </a:pathLst>
          </a:custGeom>
          <a:solidFill>
            <a:srgbClr val="E20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5246688" y="2224088"/>
            <a:ext cx="50800" cy="93662"/>
          </a:xfrm>
          <a:custGeom>
            <a:avLst/>
            <a:gdLst>
              <a:gd name="T0" fmla="*/ 2147483647 w 32"/>
              <a:gd name="T1" fmla="*/ 2147483647 h 59"/>
              <a:gd name="T2" fmla="*/ 2147483647 w 32"/>
              <a:gd name="T3" fmla="*/ 2147483647 h 59"/>
              <a:gd name="T4" fmla="*/ 2147483647 w 32"/>
              <a:gd name="T5" fmla="*/ 2147483647 h 59"/>
              <a:gd name="T6" fmla="*/ 2147483647 w 32"/>
              <a:gd name="T7" fmla="*/ 2147483647 h 59"/>
              <a:gd name="T8" fmla="*/ 2147483647 w 32"/>
              <a:gd name="T9" fmla="*/ 2147483647 h 59"/>
              <a:gd name="T10" fmla="*/ 2147483647 w 32"/>
              <a:gd name="T11" fmla="*/ 2147483647 h 59"/>
              <a:gd name="T12" fmla="*/ 2147483647 w 32"/>
              <a:gd name="T13" fmla="*/ 2147483647 h 59"/>
              <a:gd name="T14" fmla="*/ 0 w 32"/>
              <a:gd name="T15" fmla="*/ 2147483647 h 59"/>
              <a:gd name="T16" fmla="*/ 2147483647 w 32"/>
              <a:gd name="T17" fmla="*/ 2147483647 h 59"/>
              <a:gd name="T18" fmla="*/ 2147483647 w 32"/>
              <a:gd name="T19" fmla="*/ 0 h 59"/>
              <a:gd name="T20" fmla="*/ 0 w 32"/>
              <a:gd name="T21" fmla="*/ 2147483647 h 59"/>
              <a:gd name="T22" fmla="*/ 2147483647 w 32"/>
              <a:gd name="T23" fmla="*/ 2147483647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59">
                <a:moveTo>
                  <a:pt x="8" y="43"/>
                </a:moveTo>
                <a:lnTo>
                  <a:pt x="10" y="50"/>
                </a:lnTo>
                <a:lnTo>
                  <a:pt x="30" y="18"/>
                </a:lnTo>
                <a:lnTo>
                  <a:pt x="22" y="16"/>
                </a:lnTo>
                <a:lnTo>
                  <a:pt x="20" y="53"/>
                </a:lnTo>
                <a:lnTo>
                  <a:pt x="25" y="49"/>
                </a:lnTo>
                <a:lnTo>
                  <a:pt x="8" y="43"/>
                </a:lnTo>
                <a:lnTo>
                  <a:pt x="0" y="50"/>
                </a:lnTo>
                <a:lnTo>
                  <a:pt x="27" y="59"/>
                </a:lnTo>
                <a:lnTo>
                  <a:pt x="32" y="0"/>
                </a:lnTo>
                <a:lnTo>
                  <a:pt x="0" y="50"/>
                </a:lnTo>
                <a:lnTo>
                  <a:pt x="8" y="4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5149850" y="2220913"/>
            <a:ext cx="757238" cy="2154237"/>
          </a:xfrm>
          <a:custGeom>
            <a:avLst/>
            <a:gdLst>
              <a:gd name="T0" fmla="*/ 2147483647 w 393"/>
              <a:gd name="T1" fmla="*/ 2147483647 h 1114"/>
              <a:gd name="T2" fmla="*/ 2147483647 w 393"/>
              <a:gd name="T3" fmla="*/ 2147483647 h 1114"/>
              <a:gd name="T4" fmla="*/ 2147483647 w 393"/>
              <a:gd name="T5" fmla="*/ 0 h 1114"/>
              <a:gd name="T6" fmla="*/ 0 w 393"/>
              <a:gd name="T7" fmla="*/ 2147483647 h 1114"/>
              <a:gd name="T8" fmla="*/ 2147483647 w 393"/>
              <a:gd name="T9" fmla="*/ 2147483647 h 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" h="1114">
                <a:moveTo>
                  <a:pt x="9" y="1114"/>
                </a:moveTo>
                <a:lnTo>
                  <a:pt x="393" y="3"/>
                </a:lnTo>
                <a:lnTo>
                  <a:pt x="384" y="0"/>
                </a:lnTo>
                <a:lnTo>
                  <a:pt x="0" y="1112"/>
                </a:lnTo>
                <a:lnTo>
                  <a:pt x="9" y="1114"/>
                </a:lnTo>
                <a:close/>
              </a:path>
            </a:pathLst>
          </a:custGeom>
          <a:solidFill>
            <a:srgbClr val="E2008D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5848350" y="2219325"/>
            <a:ext cx="50800" cy="95250"/>
          </a:xfrm>
          <a:custGeom>
            <a:avLst/>
            <a:gdLst>
              <a:gd name="T0" fmla="*/ 2147483647 w 32"/>
              <a:gd name="T1" fmla="*/ 2147483647 h 60"/>
              <a:gd name="T2" fmla="*/ 2147483647 w 32"/>
              <a:gd name="T3" fmla="*/ 2147483647 h 60"/>
              <a:gd name="T4" fmla="*/ 2147483647 w 32"/>
              <a:gd name="T5" fmla="*/ 2147483647 h 60"/>
              <a:gd name="T6" fmla="*/ 2147483647 w 32"/>
              <a:gd name="T7" fmla="*/ 2147483647 h 60"/>
              <a:gd name="T8" fmla="*/ 2147483647 w 32"/>
              <a:gd name="T9" fmla="*/ 2147483647 h 60"/>
              <a:gd name="T10" fmla="*/ 2147483647 w 32"/>
              <a:gd name="T11" fmla="*/ 2147483647 h 60"/>
              <a:gd name="T12" fmla="*/ 2147483647 w 32"/>
              <a:gd name="T13" fmla="*/ 2147483647 h 60"/>
              <a:gd name="T14" fmla="*/ 0 w 32"/>
              <a:gd name="T15" fmla="*/ 2147483647 h 60"/>
              <a:gd name="T16" fmla="*/ 2147483647 w 32"/>
              <a:gd name="T17" fmla="*/ 2147483647 h 60"/>
              <a:gd name="T18" fmla="*/ 2147483647 w 32"/>
              <a:gd name="T19" fmla="*/ 0 h 60"/>
              <a:gd name="T20" fmla="*/ 0 w 32"/>
              <a:gd name="T21" fmla="*/ 2147483647 h 60"/>
              <a:gd name="T22" fmla="*/ 2147483647 w 32"/>
              <a:gd name="T23" fmla="*/ 2147483647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60">
                <a:moveTo>
                  <a:pt x="8" y="45"/>
                </a:moveTo>
                <a:lnTo>
                  <a:pt x="10" y="51"/>
                </a:lnTo>
                <a:lnTo>
                  <a:pt x="30" y="20"/>
                </a:lnTo>
                <a:lnTo>
                  <a:pt x="22" y="17"/>
                </a:lnTo>
                <a:lnTo>
                  <a:pt x="19" y="55"/>
                </a:lnTo>
                <a:lnTo>
                  <a:pt x="24" y="50"/>
                </a:lnTo>
                <a:lnTo>
                  <a:pt x="8" y="45"/>
                </a:lnTo>
                <a:lnTo>
                  <a:pt x="0" y="51"/>
                </a:lnTo>
                <a:lnTo>
                  <a:pt x="26" y="60"/>
                </a:lnTo>
                <a:lnTo>
                  <a:pt x="32" y="0"/>
                </a:lnTo>
                <a:lnTo>
                  <a:pt x="0" y="51"/>
                </a:lnTo>
                <a:lnTo>
                  <a:pt x="8" y="45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192963" y="3748088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8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F8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solidFill>
                  <a:srgbClr val="3399FF"/>
                </a:solidFill>
                <a:latin typeface="Symbol" pitchFamily="18" charset="2"/>
              </a:rPr>
              <a:t>l</a:t>
            </a:r>
            <a:r>
              <a:rPr lang="en-US" altLang="fr-FR" u="none">
                <a:solidFill>
                  <a:srgbClr val="3399FF"/>
                </a:solidFill>
                <a:latin typeface="Comic Sans MS" pitchFamily="66" charset="0"/>
              </a:rPr>
              <a:t>/4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87700" y="2825750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Comic Sans MS" pitchFamily="66" charset="0"/>
              </a:rPr>
              <a:t>n</a:t>
            </a:r>
            <a:r>
              <a:rPr lang="en-US" altLang="fr-FR" b="1" u="none" baseline="-25000">
                <a:latin typeface="Comic Sans MS" pitchFamily="66" charset="0"/>
              </a:rPr>
              <a:t>o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187700" y="3700463"/>
            <a:ext cx="80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Comic Sans MS" pitchFamily="66" charset="0"/>
              </a:rPr>
              <a:t>n</a:t>
            </a:r>
            <a:r>
              <a:rPr lang="fr-FR" altLang="fr-FR" b="1" u="none" baseline="-25000">
                <a:latin typeface="Comic Sans MS" pitchFamily="66" charset="0"/>
              </a:rPr>
              <a:t>1</a:t>
            </a:r>
            <a:r>
              <a:rPr lang="en-US" altLang="fr-FR" sz="1600" u="none">
                <a:latin typeface="Comic Sans MS" pitchFamily="66" charset="0"/>
              </a:rPr>
              <a:t> </a:t>
            </a:r>
            <a:r>
              <a:rPr lang="en-US" altLang="fr-FR" sz="1400" u="none">
                <a:latin typeface="Comic Sans MS" pitchFamily="66" charset="0"/>
              </a:rPr>
              <a:t>&gt; n</a:t>
            </a:r>
            <a:r>
              <a:rPr lang="en-US" altLang="fr-FR" sz="1400" b="1" u="none" baseline="-25000">
                <a:latin typeface="Comic Sans MS" pitchFamily="66" charset="0"/>
              </a:rPr>
              <a:t>o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187700" y="4676775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Comic Sans MS" pitchFamily="66" charset="0"/>
              </a:rPr>
              <a:t>n</a:t>
            </a:r>
            <a:r>
              <a:rPr lang="fr-FR" altLang="fr-FR" b="1" u="none" baseline="-25000">
                <a:latin typeface="Comic Sans MS" pitchFamily="66" charset="0"/>
              </a:rPr>
              <a:t>2</a:t>
            </a:r>
            <a:r>
              <a:rPr lang="en-US" altLang="fr-FR" sz="1600" u="none">
                <a:latin typeface="Comic Sans MS" pitchFamily="66" charset="0"/>
              </a:rPr>
              <a:t> </a:t>
            </a:r>
            <a:r>
              <a:rPr lang="en-US" altLang="fr-FR" sz="1400" u="none">
                <a:latin typeface="Comic Sans MS" pitchFamily="66" charset="0"/>
              </a:rPr>
              <a:t>&lt; n</a:t>
            </a:r>
            <a:r>
              <a:rPr lang="fr-FR" altLang="fr-FR" sz="1400" b="1" u="none" baseline="-25000">
                <a:latin typeface="Comic Sans MS" pitchFamily="66" charset="0"/>
              </a:rPr>
              <a:t>1</a:t>
            </a:r>
            <a:endParaRPr lang="en-US" altLang="fr-FR" sz="1400" b="1" u="none" baseline="-25000">
              <a:latin typeface="Comic Sans MS" pitchFamily="66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889625" y="2838450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u="none">
                <a:latin typeface="Comic Sans MS" pitchFamily="66" charset="0"/>
              </a:rPr>
              <a:t>air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99088" y="3700463"/>
            <a:ext cx="134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>
                <a:latin typeface="Comic Sans MS" pitchFamily="66" charset="0"/>
              </a:rPr>
              <a:t>  couche</a:t>
            </a:r>
            <a:endParaRPr lang="en-US" altLang="fr-FR" u="none">
              <a:latin typeface="Comic Sans MS" pitchFamily="66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364163" y="4689475"/>
            <a:ext cx="1497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>
                <a:latin typeface="Comic Sans MS" pitchFamily="66" charset="0"/>
              </a:rPr>
              <a:t> substrat</a:t>
            </a:r>
            <a:endParaRPr lang="en-US" altLang="fr-FR" u="none">
              <a:latin typeface="Comic Sans MS" pitchFamily="66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664075" y="1803400"/>
            <a:ext cx="265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Symbol" pitchFamily="18" charset="2"/>
              </a:rPr>
              <a:t>d</a:t>
            </a:r>
            <a:r>
              <a:rPr lang="en-US" altLang="fr-FR" b="1" u="none">
                <a:latin typeface="Comic Sans MS" pitchFamily="66" charset="0"/>
              </a:rPr>
              <a:t>:</a:t>
            </a:r>
            <a:r>
              <a:rPr lang="en-US" altLang="fr-FR" u="none">
                <a:latin typeface="Comic Sans MS" pitchFamily="66" charset="0"/>
              </a:rPr>
              <a:t> </a:t>
            </a:r>
            <a:r>
              <a:rPr lang="fr-FR" altLang="fr-FR" u="none">
                <a:latin typeface="Comic Sans MS" pitchFamily="66" charset="0"/>
              </a:rPr>
              <a:t> </a:t>
            </a:r>
            <a:r>
              <a:rPr lang="en-US" altLang="fr-FR" sz="1600" b="1" u="none">
                <a:solidFill>
                  <a:srgbClr val="3399FF"/>
                </a:solidFill>
                <a:latin typeface="Symbol" pitchFamily="18" charset="2"/>
              </a:rPr>
              <a:t>l</a:t>
            </a:r>
            <a:r>
              <a:rPr lang="en-US" altLang="fr-FR" sz="1600" b="1" u="none">
                <a:solidFill>
                  <a:srgbClr val="3399FF"/>
                </a:solidFill>
                <a:latin typeface="Comic Sans MS" pitchFamily="66" charset="0"/>
              </a:rPr>
              <a:t>/2</a:t>
            </a:r>
            <a:r>
              <a:rPr lang="en-US" altLang="fr-FR" sz="1600" b="1" u="none">
                <a:latin typeface="Comic Sans MS" pitchFamily="66" charset="0"/>
              </a:rPr>
              <a:t>  </a:t>
            </a:r>
            <a:r>
              <a:rPr lang="fr-FR" altLang="fr-FR" sz="1600" b="1" u="none">
                <a:latin typeface="Comic Sans MS" pitchFamily="66" charset="0"/>
              </a:rPr>
              <a:t> </a:t>
            </a:r>
            <a:r>
              <a:rPr lang="en-US" altLang="fr-FR" sz="1600" b="1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600" b="1" u="none">
                <a:solidFill>
                  <a:srgbClr val="FF0000"/>
                </a:solidFill>
                <a:latin typeface="Comic Sans MS" pitchFamily="66" charset="0"/>
              </a:rPr>
              <a:t>/2</a:t>
            </a:r>
            <a:r>
              <a:rPr lang="fr-FR" altLang="fr-FR" sz="1800" b="1" u="none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altLang="fr-FR" sz="1400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/4+</a:t>
            </a:r>
            <a:r>
              <a:rPr lang="fr-FR" altLang="fr-FR" sz="1400" u="none">
                <a:solidFill>
                  <a:srgbClr val="FF0000"/>
                </a:solidFill>
                <a:latin typeface="Comic Sans MS" pitchFamily="66" charset="0"/>
              </a:rPr>
              <a:t>0+</a:t>
            </a:r>
            <a:r>
              <a:rPr lang="en-US" altLang="fr-FR" sz="1400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/4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251325" y="3170238"/>
            <a:ext cx="48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400" b="1" u="none">
                <a:solidFill>
                  <a:srgbClr val="3399FF"/>
                </a:solidFill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3399FF"/>
                </a:solidFill>
                <a:latin typeface="Comic Sans MS" pitchFamily="66" charset="0"/>
              </a:rPr>
              <a:t>/2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4935538" y="4219575"/>
            <a:ext cx="176212" cy="1539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08525" y="4013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400" b="1" u="none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676775" y="3390900"/>
            <a:ext cx="142875" cy="106363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579938" y="1338263"/>
            <a:ext cx="2908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 b="1" u="none">
                <a:latin typeface="Comic Sans MS" pitchFamily="66" charset="0"/>
              </a:rPr>
              <a:t>Lumière réfléchie:</a:t>
            </a:r>
          </a:p>
          <a:p>
            <a:pPr algn="ctr"/>
            <a:r>
              <a:rPr lang="fr-FR" altLang="fr-FR" sz="1400" b="1" u="none">
                <a:latin typeface="Comic Sans MS" pitchFamily="66" charset="0"/>
              </a:rPr>
              <a:t>Interférences </a:t>
            </a:r>
            <a:r>
              <a:rPr lang="fr-FR" altLang="fr-FR" sz="1400" b="1">
                <a:latin typeface="Comic Sans MS" pitchFamily="66" charset="0"/>
              </a:rPr>
              <a:t>constructives</a:t>
            </a:r>
            <a:endParaRPr lang="en-US" altLang="fr-FR" sz="1400" b="1">
              <a:latin typeface="Comic Sans MS" pitchFamily="66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50888" y="2435225"/>
            <a:ext cx="1871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 b="1" u="none">
                <a:latin typeface="Comic Sans MS" pitchFamily="66" charset="0"/>
              </a:rPr>
              <a:t>Amplitude réflexion</a:t>
            </a:r>
          </a:p>
          <a:p>
            <a:pPr algn="ctr"/>
            <a:r>
              <a:rPr lang="fr-FR" altLang="fr-FR" sz="1400" b="1" u="none">
                <a:latin typeface="Comic Sans MS" pitchFamily="66" charset="0"/>
              </a:rPr>
              <a:t>de Fresnel </a:t>
            </a:r>
            <a:r>
              <a:rPr lang="fr-FR" altLang="fr-FR" sz="1400" b="1" u="none">
                <a:latin typeface="Symbol" pitchFamily="18" charset="2"/>
              </a:rPr>
              <a:t>r </a:t>
            </a:r>
            <a:r>
              <a:rPr lang="fr-FR" altLang="fr-FR" sz="1400" b="1" u="none">
                <a:latin typeface="Comic Sans MS" pitchFamily="66" charset="0"/>
              </a:rPr>
              <a:t>:</a:t>
            </a:r>
            <a:endParaRPr lang="en-US" altLang="fr-FR" sz="1400" b="1" u="none" baseline="-25000">
              <a:latin typeface="Comic Sans MS" pitchFamily="66" charset="0"/>
            </a:endParaRPr>
          </a:p>
        </p:txBody>
      </p:sp>
      <p:grpSp>
        <p:nvGrpSpPr>
          <p:cNvPr id="6170" name="Group 26"/>
          <p:cNvGrpSpPr>
            <a:grpSpLocks/>
          </p:cNvGrpSpPr>
          <p:nvPr/>
        </p:nvGrpSpPr>
        <p:grpSpPr bwMode="auto">
          <a:xfrm>
            <a:off x="1155700" y="3262313"/>
            <a:ext cx="1368425" cy="549275"/>
            <a:chOff x="1032" y="1956"/>
            <a:chExt cx="862" cy="346"/>
          </a:xfrm>
        </p:grpSpPr>
        <p:sp>
          <p:nvSpPr>
            <p:cNvPr id="6181" name="Text Box 27"/>
            <p:cNvSpPr txBox="1">
              <a:spLocks noChangeArrowheads="1"/>
            </p:cNvSpPr>
            <p:nvPr/>
          </p:nvSpPr>
          <p:spPr bwMode="auto">
            <a:xfrm>
              <a:off x="1571" y="1994"/>
              <a:ext cx="3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u="none">
                  <a:solidFill>
                    <a:srgbClr val="3399FF"/>
                  </a:solidFill>
                  <a:latin typeface="Comic Sans MS" pitchFamily="66" charset="0"/>
                </a:rPr>
                <a:t>&lt; 0</a:t>
              </a:r>
              <a:endParaRPr lang="en-US" altLang="fr-FR" sz="2000" u="none">
                <a:solidFill>
                  <a:srgbClr val="3399FF"/>
                </a:solidFill>
                <a:latin typeface="Comic Sans MS" pitchFamily="66" charset="0"/>
              </a:endParaRPr>
            </a:p>
          </p:txBody>
        </p:sp>
        <p:sp>
          <p:nvSpPr>
            <p:cNvPr id="6182" name="Rectangle 28"/>
            <p:cNvSpPr>
              <a:spLocks noChangeArrowheads="1"/>
            </p:cNvSpPr>
            <p:nvPr/>
          </p:nvSpPr>
          <p:spPr bwMode="auto">
            <a:xfrm>
              <a:off x="1066" y="1956"/>
              <a:ext cx="59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0</a:t>
              </a:r>
              <a:r>
                <a:rPr lang="fr-FR" altLang="fr-FR" sz="2000" u="none">
                  <a:latin typeface="Comic Sans MS" pitchFamily="66" charset="0"/>
                </a:rPr>
                <a:t>-n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0</a:t>
              </a:r>
              <a:r>
                <a:rPr lang="fr-FR" altLang="fr-FR" sz="2000" u="none">
                  <a:latin typeface="Comic Sans MS" pitchFamily="66" charset="0"/>
                </a:rPr>
                <a:t>+n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  <a:endParaRPr lang="en-US" altLang="fr-FR" sz="2000" u="none" baseline="-25000">
                <a:latin typeface="Comic Sans MS" pitchFamily="66" charset="0"/>
              </a:endParaRPr>
            </a:p>
          </p:txBody>
        </p:sp>
        <p:sp>
          <p:nvSpPr>
            <p:cNvPr id="6183" name="Line 29"/>
            <p:cNvSpPr>
              <a:spLocks noChangeShapeType="1"/>
            </p:cNvSpPr>
            <p:nvPr/>
          </p:nvSpPr>
          <p:spPr bwMode="auto">
            <a:xfrm>
              <a:off x="1032" y="2117"/>
              <a:ext cx="4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71" name="Group 30"/>
          <p:cNvGrpSpPr>
            <a:grpSpLocks/>
          </p:cNvGrpSpPr>
          <p:nvPr/>
        </p:nvGrpSpPr>
        <p:grpSpPr bwMode="auto">
          <a:xfrm>
            <a:off x="1155700" y="4162425"/>
            <a:ext cx="1358900" cy="549275"/>
            <a:chOff x="1166" y="2305"/>
            <a:chExt cx="856" cy="346"/>
          </a:xfrm>
        </p:grpSpPr>
        <p:sp>
          <p:nvSpPr>
            <p:cNvPr id="6178" name="Text Box 31"/>
            <p:cNvSpPr txBox="1">
              <a:spLocks noChangeArrowheads="1"/>
            </p:cNvSpPr>
            <p:nvPr/>
          </p:nvSpPr>
          <p:spPr bwMode="auto">
            <a:xfrm>
              <a:off x="1699" y="2347"/>
              <a:ext cx="3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u="none">
                  <a:solidFill>
                    <a:srgbClr val="FF0000"/>
                  </a:solidFill>
                  <a:latin typeface="Comic Sans MS" pitchFamily="66" charset="0"/>
                </a:rPr>
                <a:t>&gt; 0</a:t>
              </a:r>
              <a:endParaRPr lang="en-US" altLang="fr-FR" sz="2000" u="none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179" name="Rectangle 32"/>
            <p:cNvSpPr>
              <a:spLocks noChangeArrowheads="1"/>
            </p:cNvSpPr>
            <p:nvPr/>
          </p:nvSpPr>
          <p:spPr bwMode="auto">
            <a:xfrm>
              <a:off x="1192" y="2305"/>
              <a:ext cx="59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  <a:r>
                <a:rPr lang="fr-FR" altLang="fr-FR" sz="2000" u="none">
                  <a:latin typeface="Comic Sans MS" pitchFamily="66" charset="0"/>
                </a:rPr>
                <a:t>-n</a:t>
              </a:r>
              <a:r>
                <a:rPr lang="fr-FR" altLang="fr-FR" sz="2000" u="none" baseline="-25000">
                  <a:latin typeface="Comic Sans MS" pitchFamily="66" charset="0"/>
                </a:rPr>
                <a:t>2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  <a:r>
                <a:rPr lang="fr-FR" altLang="fr-FR" sz="2000" u="none">
                  <a:latin typeface="Comic Sans MS" pitchFamily="66" charset="0"/>
                </a:rPr>
                <a:t>+n</a:t>
              </a:r>
              <a:r>
                <a:rPr lang="fr-FR" altLang="fr-FR" sz="2000" u="none" baseline="-25000">
                  <a:latin typeface="Comic Sans MS" pitchFamily="66" charset="0"/>
                </a:rPr>
                <a:t>2</a:t>
              </a:r>
              <a:endParaRPr lang="en-US" altLang="fr-FR" sz="2000" u="none" baseline="-25000">
                <a:latin typeface="Comic Sans MS" pitchFamily="66" charset="0"/>
              </a:endParaRPr>
            </a:p>
          </p:txBody>
        </p:sp>
        <p:sp>
          <p:nvSpPr>
            <p:cNvPr id="6180" name="Line 33"/>
            <p:cNvSpPr>
              <a:spLocks noChangeShapeType="1"/>
            </p:cNvSpPr>
            <p:nvPr/>
          </p:nvSpPr>
          <p:spPr bwMode="auto">
            <a:xfrm>
              <a:off x="1166" y="2461"/>
              <a:ext cx="4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4178" name="Group 34"/>
          <p:cNvGrpSpPr>
            <a:grpSpLocks/>
          </p:cNvGrpSpPr>
          <p:nvPr/>
        </p:nvGrpSpPr>
        <p:grpSpPr bwMode="auto">
          <a:xfrm>
            <a:off x="7096125" y="2254250"/>
            <a:ext cx="1514475" cy="1069975"/>
            <a:chOff x="4470" y="1420"/>
            <a:chExt cx="954" cy="674"/>
          </a:xfrm>
        </p:grpSpPr>
        <p:sp>
          <p:nvSpPr>
            <p:cNvPr id="6175" name="Line 35"/>
            <p:cNvSpPr>
              <a:spLocks noChangeShapeType="1"/>
            </p:cNvSpPr>
            <p:nvPr/>
          </p:nvSpPr>
          <p:spPr bwMode="auto">
            <a:xfrm flipH="1">
              <a:off x="4470" y="1420"/>
              <a:ext cx="1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6" name="Line 36"/>
            <p:cNvSpPr>
              <a:spLocks noChangeShapeType="1"/>
            </p:cNvSpPr>
            <p:nvPr/>
          </p:nvSpPr>
          <p:spPr bwMode="auto">
            <a:xfrm flipV="1">
              <a:off x="4475" y="1758"/>
              <a:ext cx="94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7" name="Freeform 37"/>
            <p:cNvSpPr>
              <a:spLocks/>
            </p:cNvSpPr>
            <p:nvPr/>
          </p:nvSpPr>
          <p:spPr bwMode="auto">
            <a:xfrm>
              <a:off x="4471" y="1480"/>
              <a:ext cx="849" cy="557"/>
            </a:xfrm>
            <a:custGeom>
              <a:avLst/>
              <a:gdLst>
                <a:gd name="T0" fmla="*/ 0 w 849"/>
                <a:gd name="T1" fmla="*/ 278 h 557"/>
                <a:gd name="T2" fmla="*/ 141 w 849"/>
                <a:gd name="T3" fmla="*/ 0 h 557"/>
                <a:gd name="T4" fmla="*/ 282 w 849"/>
                <a:gd name="T5" fmla="*/ 278 h 557"/>
                <a:gd name="T6" fmla="*/ 423 w 849"/>
                <a:gd name="T7" fmla="*/ 557 h 557"/>
                <a:gd name="T8" fmla="*/ 573 w 849"/>
                <a:gd name="T9" fmla="*/ 278 h 557"/>
                <a:gd name="T10" fmla="*/ 717 w 849"/>
                <a:gd name="T11" fmla="*/ 3 h 557"/>
                <a:gd name="T12" fmla="*/ 849 w 849"/>
                <a:gd name="T13" fmla="*/ 278 h 5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9" h="557">
                  <a:moveTo>
                    <a:pt x="0" y="278"/>
                  </a:moveTo>
                  <a:cubicBezTo>
                    <a:pt x="47" y="139"/>
                    <a:pt x="94" y="0"/>
                    <a:pt x="141" y="0"/>
                  </a:cubicBezTo>
                  <a:cubicBezTo>
                    <a:pt x="188" y="0"/>
                    <a:pt x="235" y="185"/>
                    <a:pt x="282" y="278"/>
                  </a:cubicBezTo>
                  <a:cubicBezTo>
                    <a:pt x="329" y="371"/>
                    <a:pt x="375" y="557"/>
                    <a:pt x="423" y="557"/>
                  </a:cubicBezTo>
                  <a:cubicBezTo>
                    <a:pt x="471" y="557"/>
                    <a:pt x="524" y="370"/>
                    <a:pt x="573" y="278"/>
                  </a:cubicBezTo>
                  <a:cubicBezTo>
                    <a:pt x="622" y="186"/>
                    <a:pt x="671" y="3"/>
                    <a:pt x="717" y="3"/>
                  </a:cubicBezTo>
                  <a:cubicBezTo>
                    <a:pt x="763" y="3"/>
                    <a:pt x="827" y="232"/>
                    <a:pt x="849" y="278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4182" name="Freeform 38"/>
          <p:cNvSpPr>
            <a:spLocks/>
          </p:cNvSpPr>
          <p:nvPr/>
        </p:nvSpPr>
        <p:spPr bwMode="auto">
          <a:xfrm flipV="1">
            <a:off x="7097713" y="2571750"/>
            <a:ext cx="1344612" cy="439738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183" name="Freeform 39"/>
          <p:cNvSpPr>
            <a:spLocks/>
          </p:cNvSpPr>
          <p:nvPr/>
        </p:nvSpPr>
        <p:spPr bwMode="auto">
          <a:xfrm flipV="1">
            <a:off x="7096125" y="2633663"/>
            <a:ext cx="1344613" cy="339725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2" grpId="0" animBg="1"/>
      <p:bldP spid="134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2182813" y="411163"/>
            <a:ext cx="49371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Miroir multicouches diélectriques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22375" y="2860675"/>
            <a:ext cx="6262688" cy="514350"/>
          </a:xfrm>
          <a:prstGeom prst="rect">
            <a:avLst/>
          </a:prstGeom>
          <a:solidFill>
            <a:srgbClr val="3399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25550" y="5435600"/>
            <a:ext cx="6262688" cy="958850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23963" y="3889375"/>
            <a:ext cx="6262687" cy="514350"/>
          </a:xfrm>
          <a:prstGeom prst="rect">
            <a:avLst/>
          </a:prstGeom>
          <a:solidFill>
            <a:srgbClr val="3399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225550" y="4921250"/>
            <a:ext cx="6262688" cy="514350"/>
          </a:xfrm>
          <a:prstGeom prst="rect">
            <a:avLst/>
          </a:prstGeom>
          <a:solidFill>
            <a:srgbClr val="3399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223963" y="3375025"/>
            <a:ext cx="6262687" cy="514350"/>
          </a:xfrm>
          <a:prstGeom prst="rect">
            <a:avLst/>
          </a:prstGeom>
          <a:solidFill>
            <a:srgbClr val="006699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223963" y="4406900"/>
            <a:ext cx="6262687" cy="514350"/>
          </a:xfrm>
          <a:prstGeom prst="rect">
            <a:avLst/>
          </a:prstGeom>
          <a:solidFill>
            <a:srgbClr val="006699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3325" y="1238250"/>
            <a:ext cx="290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 b="1" u="none">
                <a:latin typeface="Comic Sans MS" pitchFamily="66" charset="0"/>
              </a:rPr>
              <a:t>Interférences </a:t>
            </a:r>
            <a:r>
              <a:rPr lang="fr-FR" altLang="fr-FR" sz="1400" b="1">
                <a:latin typeface="Comic Sans MS" pitchFamily="66" charset="0"/>
              </a:rPr>
              <a:t>constructives</a:t>
            </a:r>
            <a:endParaRPr lang="en-US" altLang="fr-FR" sz="1400" b="1">
              <a:latin typeface="Comic Sans MS" pitchFamily="66" charset="0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593013" y="2876550"/>
            <a:ext cx="692150" cy="2495550"/>
            <a:chOff x="5277" y="1782"/>
            <a:chExt cx="436" cy="1572"/>
          </a:xfrm>
        </p:grpSpPr>
        <p:sp>
          <p:nvSpPr>
            <p:cNvPr id="135179" name="Text Box 11"/>
            <p:cNvSpPr txBox="1">
              <a:spLocks noChangeArrowheads="1"/>
            </p:cNvSpPr>
            <p:nvPr/>
          </p:nvSpPr>
          <p:spPr bwMode="auto">
            <a:xfrm>
              <a:off x="5277" y="1782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b="1" u="none">
                  <a:solidFill>
                    <a:srgbClr val="1F8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fr-FR" u="none">
                  <a:solidFill>
                    <a:srgbClr val="1F8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/4</a:t>
              </a:r>
            </a:p>
          </p:txBody>
        </p:sp>
        <p:sp>
          <p:nvSpPr>
            <p:cNvPr id="135180" name="Text Box 12"/>
            <p:cNvSpPr txBox="1">
              <a:spLocks noChangeArrowheads="1"/>
            </p:cNvSpPr>
            <p:nvPr/>
          </p:nvSpPr>
          <p:spPr bwMode="auto">
            <a:xfrm>
              <a:off x="5277" y="2424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b="1" u="none">
                  <a:solidFill>
                    <a:srgbClr val="1F8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fr-FR" u="none">
                  <a:solidFill>
                    <a:srgbClr val="1F8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/4</a:t>
              </a:r>
            </a:p>
          </p:txBody>
        </p:sp>
        <p:sp>
          <p:nvSpPr>
            <p:cNvPr id="135181" name="Text Box 13"/>
            <p:cNvSpPr txBox="1">
              <a:spLocks noChangeArrowheads="1"/>
            </p:cNvSpPr>
            <p:nvPr/>
          </p:nvSpPr>
          <p:spPr bwMode="auto">
            <a:xfrm>
              <a:off x="5277" y="2103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b="1" u="none">
                  <a:solidFill>
                    <a:srgbClr val="005C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fr-FR" u="none">
                  <a:solidFill>
                    <a:srgbClr val="005C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/4</a:t>
              </a:r>
            </a:p>
          </p:txBody>
        </p:sp>
        <p:sp>
          <p:nvSpPr>
            <p:cNvPr id="135182" name="Text Box 14"/>
            <p:cNvSpPr txBox="1">
              <a:spLocks noChangeArrowheads="1"/>
            </p:cNvSpPr>
            <p:nvPr/>
          </p:nvSpPr>
          <p:spPr bwMode="auto">
            <a:xfrm>
              <a:off x="5277" y="2745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b="1" u="none">
                  <a:solidFill>
                    <a:srgbClr val="005C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fr-FR" u="none">
                  <a:solidFill>
                    <a:srgbClr val="005C8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/4</a:t>
              </a:r>
            </a:p>
          </p:txBody>
        </p:sp>
        <p:sp>
          <p:nvSpPr>
            <p:cNvPr id="135183" name="Text Box 15"/>
            <p:cNvSpPr txBox="1">
              <a:spLocks noChangeArrowheads="1"/>
            </p:cNvSpPr>
            <p:nvPr/>
          </p:nvSpPr>
          <p:spPr bwMode="auto">
            <a:xfrm>
              <a:off x="5277" y="3066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fr-FR" b="1" u="none">
                  <a:solidFill>
                    <a:srgbClr val="1F8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fr-FR" u="none">
                  <a:solidFill>
                    <a:srgbClr val="1F8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/4</a:t>
              </a:r>
            </a:p>
          </p:txBody>
        </p:sp>
      </p:grpSp>
      <p:sp>
        <p:nvSpPr>
          <p:cNvPr id="7179" name="Line 16"/>
          <p:cNvSpPr>
            <a:spLocks noChangeShapeType="1"/>
          </p:cNvSpPr>
          <p:nvPr/>
        </p:nvSpPr>
        <p:spPr bwMode="auto">
          <a:xfrm flipV="1">
            <a:off x="3467100" y="1898650"/>
            <a:ext cx="427038" cy="962025"/>
          </a:xfrm>
          <a:prstGeom prst="line">
            <a:avLst/>
          </a:prstGeom>
          <a:noFill/>
          <a:ln w="9525">
            <a:solidFill>
              <a:srgbClr val="1F8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 flipV="1">
            <a:off x="3940175" y="1903413"/>
            <a:ext cx="877888" cy="1989137"/>
          </a:xfrm>
          <a:prstGeom prst="line">
            <a:avLst/>
          </a:prstGeom>
          <a:noFill/>
          <a:ln w="9525">
            <a:solidFill>
              <a:srgbClr val="1F8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 flipV="1">
            <a:off x="4413250" y="1893888"/>
            <a:ext cx="1335088" cy="3005137"/>
          </a:xfrm>
          <a:prstGeom prst="line">
            <a:avLst/>
          </a:prstGeom>
          <a:noFill/>
          <a:ln w="9525">
            <a:solidFill>
              <a:srgbClr val="1F8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2" name="Line 19"/>
          <p:cNvSpPr>
            <a:spLocks noChangeShapeType="1"/>
          </p:cNvSpPr>
          <p:nvPr/>
        </p:nvSpPr>
        <p:spPr bwMode="auto">
          <a:xfrm flipV="1">
            <a:off x="3714750" y="1895475"/>
            <a:ext cx="650875" cy="1462088"/>
          </a:xfrm>
          <a:prstGeom prst="line">
            <a:avLst/>
          </a:prstGeom>
          <a:noFill/>
          <a:ln w="9525">
            <a:solidFill>
              <a:srgbClr val="005C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3" name="Line 20"/>
          <p:cNvSpPr>
            <a:spLocks noChangeShapeType="1"/>
          </p:cNvSpPr>
          <p:nvPr/>
        </p:nvSpPr>
        <p:spPr bwMode="auto">
          <a:xfrm flipV="1">
            <a:off x="4176713" y="1887538"/>
            <a:ext cx="1120775" cy="2501900"/>
          </a:xfrm>
          <a:prstGeom prst="line">
            <a:avLst/>
          </a:prstGeom>
          <a:noFill/>
          <a:ln w="9525">
            <a:solidFill>
              <a:srgbClr val="005C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auto">
          <a:xfrm flipV="1">
            <a:off x="4637088" y="1898650"/>
            <a:ext cx="1558925" cy="3532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3233738" y="1489075"/>
            <a:ext cx="340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b="1" u="none">
                <a:latin typeface="Symbol" pitchFamily="18" charset="2"/>
              </a:rPr>
              <a:t>d</a:t>
            </a:r>
            <a:r>
              <a:rPr lang="en-US" altLang="fr-FR" b="1" u="none">
                <a:latin typeface="Comic Sans MS" pitchFamily="66" charset="0"/>
              </a:rPr>
              <a:t>:</a:t>
            </a:r>
            <a:r>
              <a:rPr lang="en-US" altLang="fr-FR" u="none">
                <a:latin typeface="Comic Sans MS" pitchFamily="66" charset="0"/>
              </a:rPr>
              <a:t> </a:t>
            </a:r>
            <a:r>
              <a:rPr lang="fr-FR" altLang="fr-FR" u="none">
                <a:latin typeface="Comic Sans MS" pitchFamily="66" charset="0"/>
              </a:rPr>
              <a:t> 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  <a:r>
              <a:rPr lang="en-US" altLang="fr-FR" sz="1400" b="1" u="none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altLang="fr-FR" sz="1400" b="1" u="none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  <a:r>
              <a:rPr lang="fr-FR" altLang="fr-FR" sz="1400" b="1" u="non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FR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  <a:r>
              <a:rPr lang="fr-FR" altLang="fr-FR" sz="1400" b="1" u="non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FR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  <a:r>
              <a:rPr lang="fr-FR" altLang="fr-FR" sz="1400" b="1" u="non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FR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  <a:r>
              <a:rPr lang="fr-FR" altLang="fr-FR" sz="1400" b="1" u="non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FR" altLang="fr-FR" sz="1400" b="1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</a:t>
            </a:r>
            <a:r>
              <a:rPr lang="en-US" altLang="fr-FR" sz="1400" b="1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>
            <a:off x="2778125" y="1304925"/>
            <a:ext cx="2422525" cy="539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2832100" y="2427288"/>
            <a:ext cx="49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6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3294063" y="3470275"/>
            <a:ext cx="493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6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3752850" y="4494213"/>
            <a:ext cx="493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6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1F8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/2</a:t>
            </a:r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4189413" y="506095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400" b="1" u="non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3717925" y="4011613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3268663" y="298767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1400" b="1" u="none">
                <a:solidFill>
                  <a:srgbClr val="005C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</a:p>
        </p:txBody>
      </p:sp>
      <p:sp>
        <p:nvSpPr>
          <p:cNvPr id="7193" name="Line 30"/>
          <p:cNvSpPr>
            <a:spLocks noChangeShapeType="1"/>
          </p:cNvSpPr>
          <p:nvPr/>
        </p:nvSpPr>
        <p:spPr bwMode="auto">
          <a:xfrm>
            <a:off x="4413250" y="5265738"/>
            <a:ext cx="176213" cy="153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4" name="Line 31"/>
          <p:cNvSpPr>
            <a:spLocks noChangeShapeType="1"/>
          </p:cNvSpPr>
          <p:nvPr/>
        </p:nvSpPr>
        <p:spPr bwMode="auto">
          <a:xfrm>
            <a:off x="3257550" y="2678113"/>
            <a:ext cx="176213" cy="153987"/>
          </a:xfrm>
          <a:prstGeom prst="line">
            <a:avLst/>
          </a:prstGeom>
          <a:noFill/>
          <a:ln w="9525">
            <a:solidFill>
              <a:srgbClr val="1F8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5" name="Line 32"/>
          <p:cNvSpPr>
            <a:spLocks noChangeShapeType="1"/>
          </p:cNvSpPr>
          <p:nvPr/>
        </p:nvSpPr>
        <p:spPr bwMode="auto">
          <a:xfrm>
            <a:off x="3725863" y="3721100"/>
            <a:ext cx="176212" cy="153988"/>
          </a:xfrm>
          <a:prstGeom prst="line">
            <a:avLst/>
          </a:prstGeom>
          <a:noFill/>
          <a:ln w="9525">
            <a:solidFill>
              <a:srgbClr val="1F8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6" name="Line 33"/>
          <p:cNvSpPr>
            <a:spLocks noChangeShapeType="1"/>
          </p:cNvSpPr>
          <p:nvPr/>
        </p:nvSpPr>
        <p:spPr bwMode="auto">
          <a:xfrm>
            <a:off x="3487738" y="3195638"/>
            <a:ext cx="176212" cy="153987"/>
          </a:xfrm>
          <a:prstGeom prst="line">
            <a:avLst/>
          </a:prstGeom>
          <a:noFill/>
          <a:ln w="9525">
            <a:solidFill>
              <a:srgbClr val="005C8A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7" name="Line 34"/>
          <p:cNvSpPr>
            <a:spLocks noChangeShapeType="1"/>
          </p:cNvSpPr>
          <p:nvPr/>
        </p:nvSpPr>
        <p:spPr bwMode="auto">
          <a:xfrm>
            <a:off x="4175125" y="4749800"/>
            <a:ext cx="176213" cy="153988"/>
          </a:xfrm>
          <a:prstGeom prst="line">
            <a:avLst/>
          </a:prstGeom>
          <a:noFill/>
          <a:ln w="9525">
            <a:solidFill>
              <a:srgbClr val="1F8FFF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8" name="Line 35"/>
          <p:cNvSpPr>
            <a:spLocks noChangeShapeType="1"/>
          </p:cNvSpPr>
          <p:nvPr/>
        </p:nvSpPr>
        <p:spPr bwMode="auto">
          <a:xfrm>
            <a:off x="3943350" y="4225925"/>
            <a:ext cx="176213" cy="153988"/>
          </a:xfrm>
          <a:prstGeom prst="line">
            <a:avLst/>
          </a:prstGeom>
          <a:noFill/>
          <a:ln w="9525">
            <a:solidFill>
              <a:srgbClr val="005C8A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9" name="Text Box 36"/>
          <p:cNvSpPr txBox="1">
            <a:spLocks noChangeArrowheads="1"/>
          </p:cNvSpPr>
          <p:nvPr/>
        </p:nvSpPr>
        <p:spPr bwMode="auto">
          <a:xfrm>
            <a:off x="6270625" y="2322513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u="none">
                <a:latin typeface="Comic Sans MS" pitchFamily="66" charset="0"/>
              </a:rPr>
              <a:t>air</a:t>
            </a:r>
          </a:p>
        </p:txBody>
      </p:sp>
      <p:grpSp>
        <p:nvGrpSpPr>
          <p:cNvPr id="7200" name="Group 37"/>
          <p:cNvGrpSpPr>
            <a:grpSpLocks/>
          </p:cNvGrpSpPr>
          <p:nvPr/>
        </p:nvGrpSpPr>
        <p:grpSpPr bwMode="auto">
          <a:xfrm>
            <a:off x="1612900" y="2298700"/>
            <a:ext cx="847725" cy="3656013"/>
            <a:chOff x="1435" y="1448"/>
            <a:chExt cx="534" cy="2303"/>
          </a:xfrm>
        </p:grpSpPr>
        <p:sp>
          <p:nvSpPr>
            <p:cNvPr id="7218" name="Text Box 38"/>
            <p:cNvSpPr txBox="1">
              <a:spLocks noChangeArrowheads="1"/>
            </p:cNvSpPr>
            <p:nvPr/>
          </p:nvSpPr>
          <p:spPr bwMode="auto">
            <a:xfrm>
              <a:off x="1435" y="1448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en-US" altLang="fr-FR" b="1" u="none" baseline="-25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7219" name="Rectangle 39"/>
            <p:cNvSpPr>
              <a:spLocks noChangeArrowheads="1"/>
            </p:cNvSpPr>
            <p:nvPr/>
          </p:nvSpPr>
          <p:spPr bwMode="auto">
            <a:xfrm>
              <a:off x="1435" y="1783"/>
              <a:ext cx="5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fr-FR" altLang="fr-FR" b="1" u="none" baseline="-25000">
                  <a:latin typeface="Comic Sans MS" pitchFamily="66" charset="0"/>
                </a:rPr>
                <a:t>H</a:t>
              </a:r>
              <a:r>
                <a:rPr lang="en-US" altLang="fr-FR" sz="1600" u="none">
                  <a:latin typeface="Comic Sans MS" pitchFamily="66" charset="0"/>
                </a:rPr>
                <a:t> </a:t>
              </a:r>
              <a:r>
                <a:rPr lang="en-US" altLang="fr-FR" sz="1400" u="none">
                  <a:latin typeface="Comic Sans MS" pitchFamily="66" charset="0"/>
                </a:rPr>
                <a:t>&gt; n</a:t>
              </a:r>
              <a:r>
                <a:rPr lang="en-US" altLang="fr-FR" sz="1400" b="1" u="none" baseline="-25000">
                  <a:latin typeface="Comic Sans MS" pitchFamily="66" charset="0"/>
                </a:rPr>
                <a:t>o</a:t>
              </a:r>
            </a:p>
          </p:txBody>
        </p:sp>
        <p:sp>
          <p:nvSpPr>
            <p:cNvPr id="7220" name="Rectangle 40"/>
            <p:cNvSpPr>
              <a:spLocks noChangeArrowheads="1"/>
            </p:cNvSpPr>
            <p:nvPr/>
          </p:nvSpPr>
          <p:spPr bwMode="auto">
            <a:xfrm>
              <a:off x="1435" y="2119"/>
              <a:ext cx="5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fr-FR" altLang="fr-FR" b="1" u="none" baseline="-25000">
                  <a:latin typeface="Comic Sans MS" pitchFamily="66" charset="0"/>
                </a:rPr>
                <a:t>B</a:t>
              </a:r>
              <a:r>
                <a:rPr lang="en-US" altLang="fr-FR" sz="1600" u="none">
                  <a:latin typeface="Comic Sans MS" pitchFamily="66" charset="0"/>
                </a:rPr>
                <a:t> </a:t>
              </a:r>
              <a:r>
                <a:rPr lang="fr-FR" altLang="fr-FR" sz="1400" u="none">
                  <a:latin typeface="Comic Sans MS" pitchFamily="66" charset="0"/>
                </a:rPr>
                <a:t>&lt;</a:t>
              </a:r>
              <a:r>
                <a:rPr lang="en-US" altLang="fr-FR" sz="1400" u="none">
                  <a:latin typeface="Comic Sans MS" pitchFamily="66" charset="0"/>
                </a:rPr>
                <a:t> n</a:t>
              </a:r>
              <a:r>
                <a:rPr lang="fr-FR" altLang="fr-FR" sz="1400" b="1" u="none" baseline="-25000">
                  <a:latin typeface="Comic Sans MS" pitchFamily="66" charset="0"/>
                </a:rPr>
                <a:t>H</a:t>
              </a:r>
              <a:endParaRPr lang="en-US" altLang="fr-FR" sz="1400" b="1" u="none" baseline="-25000">
                <a:latin typeface="Comic Sans MS" pitchFamily="66" charset="0"/>
              </a:endParaRPr>
            </a:p>
          </p:txBody>
        </p:sp>
        <p:sp>
          <p:nvSpPr>
            <p:cNvPr id="7221" name="Rectangle 41"/>
            <p:cNvSpPr>
              <a:spLocks noChangeArrowheads="1"/>
            </p:cNvSpPr>
            <p:nvPr/>
          </p:nvSpPr>
          <p:spPr bwMode="auto">
            <a:xfrm>
              <a:off x="1435" y="2455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fr-FR" altLang="fr-FR" b="1" u="none" baseline="-25000">
                  <a:latin typeface="Comic Sans MS" pitchFamily="66" charset="0"/>
                </a:rPr>
                <a:t>H</a:t>
              </a:r>
              <a:r>
                <a:rPr lang="en-US" altLang="fr-FR" sz="1600" u="none">
                  <a:latin typeface="Comic Sans MS" pitchFamily="66" charset="0"/>
                </a:rPr>
                <a:t> </a:t>
              </a:r>
              <a:r>
                <a:rPr lang="en-US" altLang="fr-FR" sz="1400" u="none">
                  <a:latin typeface="Comic Sans MS" pitchFamily="66" charset="0"/>
                </a:rPr>
                <a:t>&gt; n</a:t>
              </a:r>
              <a:r>
                <a:rPr lang="fr-FR" altLang="fr-FR" sz="1400" b="1" u="none" baseline="-25000">
                  <a:latin typeface="Comic Sans MS" pitchFamily="66" charset="0"/>
                </a:rPr>
                <a:t>B</a:t>
              </a:r>
              <a:endParaRPr lang="en-US" altLang="fr-FR" sz="1400" b="1" u="none" baseline="-25000">
                <a:latin typeface="Comic Sans MS" pitchFamily="66" charset="0"/>
              </a:endParaRPr>
            </a:p>
          </p:txBody>
        </p:sp>
        <p:sp>
          <p:nvSpPr>
            <p:cNvPr id="7222" name="Rectangle 42"/>
            <p:cNvSpPr>
              <a:spLocks noChangeArrowheads="1"/>
            </p:cNvSpPr>
            <p:nvPr/>
          </p:nvSpPr>
          <p:spPr bwMode="auto">
            <a:xfrm>
              <a:off x="1435" y="2791"/>
              <a:ext cx="5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fr-FR" altLang="fr-FR" b="1" u="none" baseline="-25000">
                  <a:latin typeface="Comic Sans MS" pitchFamily="66" charset="0"/>
                </a:rPr>
                <a:t>B</a:t>
              </a:r>
              <a:r>
                <a:rPr lang="en-US" altLang="fr-FR" sz="1600" u="none">
                  <a:latin typeface="Comic Sans MS" pitchFamily="66" charset="0"/>
                </a:rPr>
                <a:t> </a:t>
              </a:r>
              <a:r>
                <a:rPr lang="fr-FR" altLang="fr-FR" sz="1400" u="none">
                  <a:latin typeface="Comic Sans MS" pitchFamily="66" charset="0"/>
                </a:rPr>
                <a:t>&lt;</a:t>
              </a:r>
              <a:r>
                <a:rPr lang="en-US" altLang="fr-FR" sz="1400" u="none">
                  <a:latin typeface="Comic Sans MS" pitchFamily="66" charset="0"/>
                </a:rPr>
                <a:t> n</a:t>
              </a:r>
              <a:r>
                <a:rPr lang="fr-FR" altLang="fr-FR" sz="1400" b="1" u="none" baseline="-25000">
                  <a:latin typeface="Comic Sans MS" pitchFamily="66" charset="0"/>
                </a:rPr>
                <a:t>H</a:t>
              </a:r>
              <a:endParaRPr lang="en-US" altLang="fr-FR" sz="1400" b="1" u="none" baseline="-25000">
                <a:latin typeface="Comic Sans MS" pitchFamily="66" charset="0"/>
              </a:endParaRPr>
            </a:p>
          </p:txBody>
        </p:sp>
        <p:sp>
          <p:nvSpPr>
            <p:cNvPr id="7223" name="Rectangle 43"/>
            <p:cNvSpPr>
              <a:spLocks noChangeArrowheads="1"/>
            </p:cNvSpPr>
            <p:nvPr/>
          </p:nvSpPr>
          <p:spPr bwMode="auto">
            <a:xfrm>
              <a:off x="1435" y="3127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fr-FR" altLang="fr-FR" b="1" u="none" baseline="-25000">
                  <a:latin typeface="Comic Sans MS" pitchFamily="66" charset="0"/>
                </a:rPr>
                <a:t>H</a:t>
              </a:r>
              <a:r>
                <a:rPr lang="en-US" altLang="fr-FR" sz="1600" u="none">
                  <a:latin typeface="Comic Sans MS" pitchFamily="66" charset="0"/>
                </a:rPr>
                <a:t> </a:t>
              </a:r>
              <a:r>
                <a:rPr lang="en-US" altLang="fr-FR" sz="1400" u="none">
                  <a:latin typeface="Comic Sans MS" pitchFamily="66" charset="0"/>
                </a:rPr>
                <a:t>&gt; n</a:t>
              </a:r>
              <a:r>
                <a:rPr lang="fr-FR" altLang="fr-FR" sz="1400" b="1" u="none" baseline="-25000">
                  <a:latin typeface="Comic Sans MS" pitchFamily="66" charset="0"/>
                </a:rPr>
                <a:t>B</a:t>
              </a:r>
              <a:endParaRPr lang="en-US" altLang="fr-FR" sz="1400" b="1" u="none" baseline="-25000">
                <a:latin typeface="Comic Sans MS" pitchFamily="66" charset="0"/>
              </a:endParaRPr>
            </a:p>
          </p:txBody>
        </p:sp>
        <p:sp>
          <p:nvSpPr>
            <p:cNvPr id="7224" name="Rectangle 44"/>
            <p:cNvSpPr>
              <a:spLocks noChangeArrowheads="1"/>
            </p:cNvSpPr>
            <p:nvPr/>
          </p:nvSpPr>
          <p:spPr bwMode="auto">
            <a:xfrm>
              <a:off x="1435" y="3463"/>
              <a:ext cx="5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b="1" u="none">
                  <a:latin typeface="Comic Sans MS" pitchFamily="66" charset="0"/>
                </a:rPr>
                <a:t>n</a:t>
              </a:r>
              <a:r>
                <a:rPr lang="fr-FR" altLang="fr-FR" b="1" u="none" baseline="-25000">
                  <a:latin typeface="Comic Sans MS" pitchFamily="66" charset="0"/>
                </a:rPr>
                <a:t>S</a:t>
              </a:r>
              <a:r>
                <a:rPr lang="en-US" altLang="fr-FR" sz="1600" u="none">
                  <a:latin typeface="Comic Sans MS" pitchFamily="66" charset="0"/>
                </a:rPr>
                <a:t> </a:t>
              </a:r>
              <a:r>
                <a:rPr lang="fr-FR" altLang="fr-FR" sz="1400" u="none">
                  <a:latin typeface="Comic Sans MS" pitchFamily="66" charset="0"/>
                </a:rPr>
                <a:t>&lt;</a:t>
              </a:r>
              <a:r>
                <a:rPr lang="en-US" altLang="fr-FR" sz="1400" u="none">
                  <a:latin typeface="Comic Sans MS" pitchFamily="66" charset="0"/>
                </a:rPr>
                <a:t> n</a:t>
              </a:r>
              <a:r>
                <a:rPr lang="fr-FR" altLang="fr-FR" sz="1400" b="1" u="none" baseline="-25000">
                  <a:latin typeface="Comic Sans MS" pitchFamily="66" charset="0"/>
                </a:rPr>
                <a:t>H</a:t>
              </a:r>
              <a:endParaRPr lang="en-US" altLang="fr-FR" sz="1400" b="1" u="none" baseline="-25000">
                <a:latin typeface="Comic Sans MS" pitchFamily="66" charset="0"/>
              </a:endParaRPr>
            </a:p>
          </p:txBody>
        </p:sp>
      </p:grpSp>
      <p:grpSp>
        <p:nvGrpSpPr>
          <p:cNvPr id="7201" name="Group 45"/>
          <p:cNvGrpSpPr>
            <a:grpSpLocks/>
          </p:cNvGrpSpPr>
          <p:nvPr/>
        </p:nvGrpSpPr>
        <p:grpSpPr bwMode="auto">
          <a:xfrm>
            <a:off x="5826125" y="2855913"/>
            <a:ext cx="1744663" cy="3128962"/>
            <a:chOff x="3611" y="1799"/>
            <a:chExt cx="1099" cy="1971"/>
          </a:xfrm>
        </p:grpSpPr>
        <p:sp>
          <p:nvSpPr>
            <p:cNvPr id="7212" name="Text Box 46"/>
            <p:cNvSpPr txBox="1">
              <a:spLocks noChangeArrowheads="1"/>
            </p:cNvSpPr>
            <p:nvPr/>
          </p:nvSpPr>
          <p:spPr bwMode="auto">
            <a:xfrm>
              <a:off x="3612" y="2472"/>
              <a:ext cx="10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>
                  <a:latin typeface="Comic Sans MS" pitchFamily="66" charset="0"/>
                </a:rPr>
                <a:t>haut indice</a:t>
              </a:r>
              <a:endParaRPr lang="en-US" altLang="fr-FR" u="none">
                <a:latin typeface="Comic Sans MS" pitchFamily="66" charset="0"/>
              </a:endParaRPr>
            </a:p>
          </p:txBody>
        </p:sp>
        <p:sp>
          <p:nvSpPr>
            <p:cNvPr id="7213" name="Text Box 47"/>
            <p:cNvSpPr txBox="1">
              <a:spLocks noChangeArrowheads="1"/>
            </p:cNvSpPr>
            <p:nvPr/>
          </p:nvSpPr>
          <p:spPr bwMode="auto">
            <a:xfrm>
              <a:off x="3611" y="3145"/>
              <a:ext cx="10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>
                  <a:latin typeface="Comic Sans MS" pitchFamily="66" charset="0"/>
                </a:rPr>
                <a:t>haut indice</a:t>
              </a:r>
              <a:endParaRPr lang="en-US" altLang="fr-FR" u="none">
                <a:latin typeface="Comic Sans MS" pitchFamily="66" charset="0"/>
              </a:endParaRPr>
            </a:p>
          </p:txBody>
        </p:sp>
        <p:sp>
          <p:nvSpPr>
            <p:cNvPr id="7214" name="Text Box 48"/>
            <p:cNvSpPr txBox="1">
              <a:spLocks noChangeArrowheads="1"/>
            </p:cNvSpPr>
            <p:nvPr/>
          </p:nvSpPr>
          <p:spPr bwMode="auto">
            <a:xfrm>
              <a:off x="3658" y="2136"/>
              <a:ext cx="10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>
                  <a:latin typeface="Comic Sans MS" pitchFamily="66" charset="0"/>
                </a:rPr>
                <a:t>bas indice</a:t>
              </a:r>
              <a:endParaRPr lang="en-US" altLang="fr-FR" u="none">
                <a:latin typeface="Comic Sans MS" pitchFamily="66" charset="0"/>
              </a:endParaRPr>
            </a:p>
          </p:txBody>
        </p:sp>
        <p:sp>
          <p:nvSpPr>
            <p:cNvPr id="7215" name="Text Box 49"/>
            <p:cNvSpPr txBox="1">
              <a:spLocks noChangeArrowheads="1"/>
            </p:cNvSpPr>
            <p:nvPr/>
          </p:nvSpPr>
          <p:spPr bwMode="auto">
            <a:xfrm>
              <a:off x="3658" y="2809"/>
              <a:ext cx="10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>
                  <a:latin typeface="Comic Sans MS" pitchFamily="66" charset="0"/>
                </a:rPr>
                <a:t>bas indice</a:t>
              </a:r>
              <a:endParaRPr lang="en-US" altLang="fr-FR" u="none">
                <a:latin typeface="Comic Sans MS" pitchFamily="66" charset="0"/>
              </a:endParaRPr>
            </a:p>
          </p:txBody>
        </p:sp>
        <p:sp>
          <p:nvSpPr>
            <p:cNvPr id="7216" name="Text Box 50"/>
            <p:cNvSpPr txBox="1">
              <a:spLocks noChangeArrowheads="1"/>
            </p:cNvSpPr>
            <p:nvPr/>
          </p:nvSpPr>
          <p:spPr bwMode="auto">
            <a:xfrm>
              <a:off x="3614" y="3482"/>
              <a:ext cx="10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>
                  <a:latin typeface="Comic Sans MS" pitchFamily="66" charset="0"/>
                </a:rPr>
                <a:t>Substrat</a:t>
              </a:r>
              <a:endParaRPr lang="en-US" altLang="fr-FR" u="none">
                <a:latin typeface="Comic Sans MS" pitchFamily="66" charset="0"/>
              </a:endParaRPr>
            </a:p>
          </p:txBody>
        </p:sp>
        <p:sp>
          <p:nvSpPr>
            <p:cNvPr id="7217" name="Text Box 51"/>
            <p:cNvSpPr txBox="1">
              <a:spLocks noChangeArrowheads="1"/>
            </p:cNvSpPr>
            <p:nvPr/>
          </p:nvSpPr>
          <p:spPr bwMode="auto">
            <a:xfrm>
              <a:off x="3612" y="1799"/>
              <a:ext cx="10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u="none">
                  <a:latin typeface="Comic Sans MS" pitchFamily="66" charset="0"/>
                </a:rPr>
                <a:t>haut indice</a:t>
              </a:r>
              <a:endParaRPr lang="en-US" altLang="fr-FR" u="none">
                <a:latin typeface="Comic Sans MS" pitchFamily="66" charset="0"/>
              </a:endParaRPr>
            </a:p>
          </p:txBody>
        </p:sp>
      </p:grpSp>
      <p:grpSp>
        <p:nvGrpSpPr>
          <p:cNvPr id="135220" name="Group 52"/>
          <p:cNvGrpSpPr>
            <a:grpSpLocks/>
          </p:cNvGrpSpPr>
          <p:nvPr/>
        </p:nvGrpSpPr>
        <p:grpSpPr bwMode="auto">
          <a:xfrm>
            <a:off x="7099300" y="1443038"/>
            <a:ext cx="1506538" cy="1069975"/>
            <a:chOff x="4472" y="909"/>
            <a:chExt cx="949" cy="674"/>
          </a:xfrm>
        </p:grpSpPr>
        <p:sp>
          <p:nvSpPr>
            <p:cNvPr id="7209" name="Line 53"/>
            <p:cNvSpPr>
              <a:spLocks noChangeShapeType="1"/>
            </p:cNvSpPr>
            <p:nvPr/>
          </p:nvSpPr>
          <p:spPr bwMode="auto">
            <a:xfrm flipH="1">
              <a:off x="4473" y="909"/>
              <a:ext cx="1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0" name="Line 54"/>
            <p:cNvSpPr>
              <a:spLocks noChangeShapeType="1"/>
            </p:cNvSpPr>
            <p:nvPr/>
          </p:nvSpPr>
          <p:spPr bwMode="auto">
            <a:xfrm flipV="1">
              <a:off x="4472" y="1247"/>
              <a:ext cx="94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1" name="Freeform 55"/>
            <p:cNvSpPr>
              <a:spLocks/>
            </p:cNvSpPr>
            <p:nvPr/>
          </p:nvSpPr>
          <p:spPr bwMode="auto">
            <a:xfrm>
              <a:off x="4474" y="969"/>
              <a:ext cx="849" cy="557"/>
            </a:xfrm>
            <a:custGeom>
              <a:avLst/>
              <a:gdLst>
                <a:gd name="T0" fmla="*/ 0 w 849"/>
                <a:gd name="T1" fmla="*/ 278 h 557"/>
                <a:gd name="T2" fmla="*/ 141 w 849"/>
                <a:gd name="T3" fmla="*/ 0 h 557"/>
                <a:gd name="T4" fmla="*/ 282 w 849"/>
                <a:gd name="T5" fmla="*/ 278 h 557"/>
                <a:gd name="T6" fmla="*/ 423 w 849"/>
                <a:gd name="T7" fmla="*/ 557 h 557"/>
                <a:gd name="T8" fmla="*/ 573 w 849"/>
                <a:gd name="T9" fmla="*/ 278 h 557"/>
                <a:gd name="T10" fmla="*/ 717 w 849"/>
                <a:gd name="T11" fmla="*/ 3 h 557"/>
                <a:gd name="T12" fmla="*/ 849 w 849"/>
                <a:gd name="T13" fmla="*/ 278 h 5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9" h="557">
                  <a:moveTo>
                    <a:pt x="0" y="278"/>
                  </a:moveTo>
                  <a:cubicBezTo>
                    <a:pt x="47" y="139"/>
                    <a:pt x="94" y="0"/>
                    <a:pt x="141" y="0"/>
                  </a:cubicBezTo>
                  <a:cubicBezTo>
                    <a:pt x="188" y="0"/>
                    <a:pt x="235" y="185"/>
                    <a:pt x="282" y="278"/>
                  </a:cubicBezTo>
                  <a:cubicBezTo>
                    <a:pt x="329" y="371"/>
                    <a:pt x="375" y="557"/>
                    <a:pt x="423" y="557"/>
                  </a:cubicBezTo>
                  <a:cubicBezTo>
                    <a:pt x="471" y="557"/>
                    <a:pt x="524" y="370"/>
                    <a:pt x="573" y="278"/>
                  </a:cubicBezTo>
                  <a:cubicBezTo>
                    <a:pt x="622" y="186"/>
                    <a:pt x="671" y="3"/>
                    <a:pt x="717" y="3"/>
                  </a:cubicBezTo>
                  <a:cubicBezTo>
                    <a:pt x="763" y="3"/>
                    <a:pt x="827" y="232"/>
                    <a:pt x="849" y="278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5224" name="Freeform 56"/>
          <p:cNvSpPr>
            <a:spLocks/>
          </p:cNvSpPr>
          <p:nvPr/>
        </p:nvSpPr>
        <p:spPr bwMode="auto">
          <a:xfrm flipV="1">
            <a:off x="7102475" y="1670050"/>
            <a:ext cx="1344613" cy="606425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1F8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225" name="Freeform 57"/>
          <p:cNvSpPr>
            <a:spLocks/>
          </p:cNvSpPr>
          <p:nvPr/>
        </p:nvSpPr>
        <p:spPr bwMode="auto">
          <a:xfrm flipV="1">
            <a:off x="7100888" y="1912938"/>
            <a:ext cx="1344612" cy="139700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226" name="Freeform 58"/>
          <p:cNvSpPr>
            <a:spLocks/>
          </p:cNvSpPr>
          <p:nvPr/>
        </p:nvSpPr>
        <p:spPr bwMode="auto">
          <a:xfrm flipV="1">
            <a:off x="7102475" y="1779588"/>
            <a:ext cx="1344613" cy="392112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1F8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227" name="Freeform 59"/>
          <p:cNvSpPr>
            <a:spLocks/>
          </p:cNvSpPr>
          <p:nvPr/>
        </p:nvSpPr>
        <p:spPr bwMode="auto">
          <a:xfrm flipV="1">
            <a:off x="7102475" y="1865313"/>
            <a:ext cx="1344613" cy="234950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1F8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228" name="Freeform 60"/>
          <p:cNvSpPr>
            <a:spLocks/>
          </p:cNvSpPr>
          <p:nvPr/>
        </p:nvSpPr>
        <p:spPr bwMode="auto">
          <a:xfrm flipV="1">
            <a:off x="7102475" y="1727200"/>
            <a:ext cx="1344613" cy="492125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005C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5229" name="Freeform 61"/>
          <p:cNvSpPr>
            <a:spLocks/>
          </p:cNvSpPr>
          <p:nvPr/>
        </p:nvSpPr>
        <p:spPr bwMode="auto">
          <a:xfrm flipV="1">
            <a:off x="7097713" y="1827213"/>
            <a:ext cx="1344612" cy="301625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005C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24" grpId="0" animBg="1"/>
      <p:bldP spid="135225" grpId="0" animBg="1"/>
      <p:bldP spid="135226" grpId="0" animBg="1"/>
      <p:bldP spid="135227" grpId="0" animBg="1"/>
      <p:bldP spid="135228" grpId="0" animBg="1"/>
      <p:bldP spid="1352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22343" y="436565"/>
            <a:ext cx="551497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91206" y="1369337"/>
            <a:ext cx="5446712" cy="3990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84843" y="1275675"/>
            <a:ext cx="5445125" cy="399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893" y="1193125"/>
            <a:ext cx="6251575" cy="41227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99268" y="841375"/>
            <a:ext cx="814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0" algn="l"/>
              </a:tabLs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b="1" u="none" dirty="0">
                <a:latin typeface="Comic Sans MS" pitchFamily="66" charset="0"/>
              </a:rPr>
              <a:t>empilement alterné de couches diélectriques </a:t>
            </a:r>
            <a:r>
              <a:rPr lang="fr-FR" altLang="fr-FR" sz="1400" b="1" u="none" dirty="0">
                <a:latin typeface="Symbol" pitchFamily="18" charset="2"/>
                <a:sym typeface="Wingdings" pitchFamily="2" charset="2"/>
              </a:rPr>
              <a:t>l</a:t>
            </a:r>
            <a:r>
              <a:rPr lang="fr-FR" altLang="fr-FR" sz="1400" b="1" u="none" baseline="-25000" dirty="0">
                <a:latin typeface="Comic Sans MS" pitchFamily="66" charset="0"/>
                <a:sym typeface="Wingdings" pitchFamily="2" charset="2"/>
              </a:rPr>
              <a:t>0</a:t>
            </a:r>
            <a:r>
              <a:rPr lang="fr-FR" altLang="fr-FR" sz="1400" b="1" u="none" dirty="0">
                <a:latin typeface="Comic Sans MS" pitchFamily="66" charset="0"/>
              </a:rPr>
              <a:t>/4 d’indices haut (H) et bas (B) : (HB)</a:t>
            </a:r>
            <a:r>
              <a:rPr lang="fr-FR" altLang="fr-FR" sz="1400" b="1" u="none" baseline="30000" dirty="0">
                <a:latin typeface="Comic Sans MS" pitchFamily="66" charset="0"/>
              </a:rPr>
              <a:t>x</a:t>
            </a:r>
            <a:r>
              <a:rPr lang="fr-FR" altLang="fr-FR" sz="1400" b="1" u="none" dirty="0">
                <a:latin typeface="Comic Sans MS" pitchFamily="66" charset="0"/>
              </a:rPr>
              <a:t> HBB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5246467"/>
            <a:ext cx="4424363" cy="117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fr-FR" altLang="fr-FR" sz="3200" b="1" u="none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fr-FR" altLang="fr-FR" sz="3200" b="1" u="none" dirty="0">
                <a:solidFill>
                  <a:srgbClr val="FF9999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fr-FR" altLang="fr-FR" sz="1400" b="1" u="none" dirty="0">
                <a:latin typeface="Comic Sans MS" pitchFamily="66" charset="0"/>
              </a:rPr>
              <a:t>Très haute réflectivité (&gt;99.99%)</a:t>
            </a:r>
          </a:p>
          <a:p>
            <a:pPr>
              <a:lnSpc>
                <a:spcPct val="90000"/>
              </a:lnSpc>
            </a:pPr>
            <a:r>
              <a:rPr lang="fr-FR" altLang="fr-FR" sz="1400" b="1" u="none" dirty="0">
                <a:latin typeface="Comic Sans MS" pitchFamily="66" charset="0"/>
              </a:rPr>
              <a:t>       Faibles pertes par absorption (VIS, IR)</a:t>
            </a:r>
          </a:p>
          <a:p>
            <a:pPr>
              <a:lnSpc>
                <a:spcPct val="140000"/>
              </a:lnSpc>
            </a:pPr>
            <a:r>
              <a:rPr lang="fr-FR" altLang="fr-FR" sz="1400" b="1" u="none" dirty="0">
                <a:latin typeface="Comic Sans MS" pitchFamily="66" charset="0"/>
              </a:rPr>
              <a:t>       Choix du domaine </a:t>
            </a:r>
            <a:r>
              <a:rPr lang="fr-FR" altLang="fr-FR" sz="1400" b="1" u="none" dirty="0" smtClean="0">
                <a:latin typeface="Comic Sans MS" pitchFamily="66" charset="0"/>
              </a:rPr>
              <a:t>spectral</a:t>
            </a:r>
            <a:endParaRPr lang="fr-FR" altLang="fr-FR" sz="1400" b="1" u="none" dirty="0">
              <a:latin typeface="Comic Sans MS" pitchFamily="66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233863" y="5346480"/>
            <a:ext cx="49101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3200" b="1" u="none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r>
              <a:rPr lang="fr-FR" altLang="fr-FR" sz="3200" b="1" u="none">
                <a:solidFill>
                  <a:srgbClr val="FF9999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fr-FR" altLang="fr-FR" sz="1400" b="1" u="none">
                <a:latin typeface="Comic Sans MS" pitchFamily="66" charset="0"/>
                <a:sym typeface="Wingdings" pitchFamily="2" charset="2"/>
              </a:rPr>
              <a:t>Multicouches longues à déposer</a:t>
            </a:r>
          </a:p>
          <a:p>
            <a:r>
              <a:rPr lang="fr-FR" altLang="fr-FR" sz="1400" b="1" u="none">
                <a:latin typeface="Comic Sans MS" pitchFamily="66" charset="0"/>
                <a:sym typeface="Wingdings" pitchFamily="2" charset="2"/>
              </a:rPr>
              <a:t>       Haute réflectivité sur un petit domaine spectral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361306" y="2826662"/>
            <a:ext cx="39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u="none">
                <a:latin typeface="Symbol" pitchFamily="18" charset="2"/>
                <a:sym typeface="Wingdings" pitchFamily="2" charset="2"/>
              </a:rPr>
              <a:t>Dl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686618" y="3152100"/>
            <a:ext cx="178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308918" y="4230012"/>
            <a:ext cx="338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400" u="none">
                <a:latin typeface="Symbol" pitchFamily="18" charset="2"/>
                <a:sym typeface="Wingdings" pitchFamily="2" charset="2"/>
              </a:rPr>
              <a:t>l</a:t>
            </a:r>
            <a:r>
              <a:rPr lang="fr-FR" altLang="fr-FR" sz="1400" u="none" baseline="-25000">
                <a:latin typeface="Symbol" pitchFamily="18" charset="2"/>
                <a:sym typeface="Wingdings" pitchFamily="2" charset="2"/>
              </a:rPr>
              <a:t>0</a:t>
            </a:r>
            <a:endParaRPr lang="fr-FR" altLang="fr-FR" sz="1400" u="none">
              <a:latin typeface="Symbol" pitchFamily="18" charset="2"/>
              <a:sym typeface="Wingdings" pitchFamily="2" charset="2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4453381" y="4528462"/>
            <a:ext cx="1587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615968" y="142877"/>
            <a:ext cx="38703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Miroirs multidiélectriques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968500" y="463550"/>
            <a:ext cx="51974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Monocouche diélectrique antireflet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800" y="5952785"/>
            <a:ext cx="561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800" b="1" u="none" dirty="0">
                <a:latin typeface="Comic Sans MS" pitchFamily="66" charset="0"/>
              </a:rPr>
              <a:t>R</a:t>
            </a:r>
            <a:r>
              <a:rPr lang="fr-FR" altLang="fr-FR" sz="1800" u="none" dirty="0" err="1">
                <a:latin typeface="Comic Sans MS" pitchFamily="66" charset="0"/>
              </a:rPr>
              <a:t>éflexion</a:t>
            </a:r>
            <a:r>
              <a:rPr lang="fr-FR" altLang="fr-FR" sz="1800" u="none" dirty="0">
                <a:latin typeface="Comic Sans MS" pitchFamily="66" charset="0"/>
              </a:rPr>
              <a:t> </a:t>
            </a:r>
            <a:r>
              <a:rPr lang="en-US" altLang="fr-FR" sz="1800" b="1" u="none" dirty="0">
                <a:latin typeface="Comic Sans MS" pitchFamily="66" charset="0"/>
              </a:rPr>
              <a:t>=</a:t>
            </a:r>
            <a:r>
              <a:rPr lang="fr-FR" altLang="fr-FR" sz="1800" b="1" u="none" dirty="0">
                <a:latin typeface="Comic Sans MS" pitchFamily="66" charset="0"/>
              </a:rPr>
              <a:t> </a:t>
            </a:r>
            <a:r>
              <a:rPr lang="en-US" altLang="fr-FR" sz="1800" b="1" u="none" dirty="0">
                <a:latin typeface="Comic Sans MS" pitchFamily="66" charset="0"/>
              </a:rPr>
              <a:t>0</a:t>
            </a:r>
            <a:r>
              <a:rPr lang="en-US" altLang="fr-FR" sz="1800" u="none" dirty="0">
                <a:latin typeface="Comic Sans MS" pitchFamily="66" charset="0"/>
              </a:rPr>
              <a:t> </a:t>
            </a:r>
            <a:r>
              <a:rPr lang="fr-FR" altLang="fr-FR" sz="1800" u="none" dirty="0">
                <a:latin typeface="Comic Sans MS" pitchFamily="66" charset="0"/>
              </a:rPr>
              <a:t> si</a:t>
            </a:r>
            <a:r>
              <a:rPr lang="en-US" altLang="fr-FR" sz="1800" u="none" dirty="0">
                <a:latin typeface="Comic Sans MS" pitchFamily="66" charset="0"/>
              </a:rPr>
              <a:t> </a:t>
            </a:r>
            <a:r>
              <a:rPr lang="en-US" altLang="fr-FR" sz="1800" b="1" u="none" dirty="0">
                <a:latin typeface="Comic Sans MS" pitchFamily="66" charset="0"/>
              </a:rPr>
              <a:t>n</a:t>
            </a:r>
            <a:r>
              <a:rPr lang="en-US" altLang="fr-FR" sz="1800" b="1" u="none" baseline="-25000" dirty="0">
                <a:latin typeface="Comic Sans MS" pitchFamily="66" charset="0"/>
              </a:rPr>
              <a:t>o</a:t>
            </a:r>
            <a:r>
              <a:rPr lang="en-US" altLang="fr-FR" sz="1800" u="none" dirty="0">
                <a:latin typeface="Comic Sans MS" pitchFamily="66" charset="0"/>
              </a:rPr>
              <a:t> / </a:t>
            </a:r>
            <a:r>
              <a:rPr lang="en-US" altLang="fr-FR" sz="1800" b="1" u="none" dirty="0">
                <a:latin typeface="Comic Sans MS" pitchFamily="66" charset="0"/>
              </a:rPr>
              <a:t>n</a:t>
            </a:r>
            <a:r>
              <a:rPr lang="fr-FR" altLang="fr-FR" sz="1800" b="1" u="none" baseline="-25000" dirty="0">
                <a:latin typeface="Comic Sans MS" pitchFamily="66" charset="0"/>
              </a:rPr>
              <a:t>1</a:t>
            </a:r>
            <a:r>
              <a:rPr lang="en-US" altLang="fr-FR" sz="1800" u="none" dirty="0">
                <a:latin typeface="Comic Sans MS" pitchFamily="66" charset="0"/>
              </a:rPr>
              <a:t> = </a:t>
            </a:r>
            <a:r>
              <a:rPr lang="en-US" altLang="fr-FR" sz="1800" b="1" u="none" dirty="0">
                <a:latin typeface="Comic Sans MS" pitchFamily="66" charset="0"/>
              </a:rPr>
              <a:t>n</a:t>
            </a:r>
            <a:r>
              <a:rPr lang="fr-FR" altLang="fr-FR" sz="1800" b="1" u="none" baseline="-25000" dirty="0">
                <a:latin typeface="Comic Sans MS" pitchFamily="66" charset="0"/>
              </a:rPr>
              <a:t>1</a:t>
            </a:r>
            <a:r>
              <a:rPr lang="en-US" altLang="fr-FR" sz="1800" u="none" dirty="0">
                <a:latin typeface="Comic Sans MS" pitchFamily="66" charset="0"/>
              </a:rPr>
              <a:t> / </a:t>
            </a:r>
            <a:r>
              <a:rPr lang="en-US" altLang="fr-FR" sz="1800" b="1" u="none" dirty="0">
                <a:latin typeface="Comic Sans MS" pitchFamily="66" charset="0"/>
              </a:rPr>
              <a:t>n</a:t>
            </a:r>
            <a:r>
              <a:rPr lang="fr-FR" altLang="fr-FR" sz="1800" b="1" u="none" baseline="-25000" dirty="0">
                <a:latin typeface="Comic Sans MS" pitchFamily="66" charset="0"/>
              </a:rPr>
              <a:t>2</a:t>
            </a:r>
            <a:r>
              <a:rPr lang="en-US" altLang="fr-FR" sz="1800" u="none" dirty="0">
                <a:latin typeface="Comic Sans MS" pitchFamily="66" charset="0"/>
              </a:rPr>
              <a:t> </a:t>
            </a:r>
            <a:r>
              <a:rPr lang="fr-FR" altLang="fr-FR" sz="1800" u="none" dirty="0">
                <a:latin typeface="Comic Sans MS" pitchFamily="66" charset="0"/>
              </a:rPr>
              <a:t> </a:t>
            </a:r>
            <a:r>
              <a:rPr lang="fr-FR" altLang="fr-FR" sz="1800" u="none" dirty="0">
                <a:latin typeface="Comic Sans MS" pitchFamily="66" charset="0"/>
                <a:sym typeface="Symbol" pitchFamily="18" charset="2"/>
              </a:rPr>
              <a:t></a:t>
            </a:r>
            <a:r>
              <a:rPr lang="fr-FR" altLang="fr-FR" sz="1800" u="none" dirty="0">
                <a:latin typeface="Comic Sans MS" pitchFamily="66" charset="0"/>
              </a:rPr>
              <a:t> </a:t>
            </a:r>
            <a:r>
              <a:rPr lang="en-US" altLang="fr-FR" sz="1800" u="none" dirty="0">
                <a:latin typeface="Comic Sans MS" pitchFamily="66" charset="0"/>
              </a:rPr>
              <a:t> </a:t>
            </a:r>
            <a:r>
              <a:rPr lang="en-US" altLang="fr-FR" sz="1800" b="1" u="none" dirty="0">
                <a:latin typeface="Comic Sans MS" pitchFamily="66" charset="0"/>
              </a:rPr>
              <a:t>n</a:t>
            </a:r>
            <a:r>
              <a:rPr lang="fr-FR" altLang="fr-FR" sz="1800" b="1" u="none" baseline="-25000" dirty="0">
                <a:latin typeface="Comic Sans MS" pitchFamily="66" charset="0"/>
              </a:rPr>
              <a:t>1</a:t>
            </a:r>
            <a:r>
              <a:rPr lang="en-US" altLang="fr-FR" sz="1800" b="1" u="none" dirty="0">
                <a:latin typeface="Comic Sans MS" pitchFamily="66" charset="0"/>
              </a:rPr>
              <a:t> = (n</a:t>
            </a:r>
            <a:r>
              <a:rPr lang="en-US" altLang="fr-FR" sz="1800" b="1" u="none" baseline="-25000" dirty="0">
                <a:latin typeface="Comic Sans MS" pitchFamily="66" charset="0"/>
              </a:rPr>
              <a:t>o</a:t>
            </a:r>
            <a:r>
              <a:rPr lang="en-US" altLang="fr-FR" sz="1800" b="1" u="none" dirty="0">
                <a:latin typeface="Comic Sans MS" pitchFamily="66" charset="0"/>
              </a:rPr>
              <a:t> n</a:t>
            </a:r>
            <a:r>
              <a:rPr lang="fr-FR" altLang="fr-FR" sz="1800" b="1" u="none" baseline="-25000" dirty="0">
                <a:latin typeface="Comic Sans MS" pitchFamily="66" charset="0"/>
              </a:rPr>
              <a:t>2</a:t>
            </a:r>
            <a:r>
              <a:rPr lang="en-US" altLang="fr-FR" sz="1800" b="1" u="none" dirty="0">
                <a:latin typeface="Comic Sans MS" pitchFamily="66" charset="0"/>
              </a:rPr>
              <a:t>)</a:t>
            </a:r>
            <a:r>
              <a:rPr lang="en-US" altLang="fr-FR" sz="1800" b="1" u="none" baseline="30000" dirty="0">
                <a:latin typeface="Comic Sans MS" pitchFamily="66" charset="0"/>
              </a:rPr>
              <a:t>1/2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11625" y="1408113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Symbol" pitchFamily="18" charset="2"/>
              </a:rPr>
              <a:t>d</a:t>
            </a:r>
            <a:r>
              <a:rPr lang="en-US" altLang="fr-FR" b="1" u="none">
                <a:latin typeface="Comic Sans MS" pitchFamily="66" charset="0"/>
              </a:rPr>
              <a:t>:</a:t>
            </a:r>
            <a:r>
              <a:rPr lang="en-US" altLang="fr-FR" u="none">
                <a:latin typeface="Comic Sans MS" pitchFamily="66" charset="0"/>
              </a:rPr>
              <a:t> </a:t>
            </a:r>
            <a:r>
              <a:rPr lang="fr-FR" altLang="fr-FR" u="none">
                <a:latin typeface="Comic Sans MS" pitchFamily="66" charset="0"/>
              </a:rPr>
              <a:t> </a:t>
            </a:r>
            <a:r>
              <a:rPr lang="en-US" altLang="fr-FR" sz="1600" b="1" u="none">
                <a:solidFill>
                  <a:srgbClr val="3399FF"/>
                </a:solidFill>
                <a:latin typeface="Symbol" pitchFamily="18" charset="2"/>
              </a:rPr>
              <a:t>l</a:t>
            </a:r>
            <a:r>
              <a:rPr lang="en-US" altLang="fr-FR" sz="1600" b="1" u="none">
                <a:solidFill>
                  <a:srgbClr val="3399FF"/>
                </a:solidFill>
                <a:latin typeface="Comic Sans MS" pitchFamily="66" charset="0"/>
              </a:rPr>
              <a:t>/2</a:t>
            </a:r>
            <a:r>
              <a:rPr lang="en-US" altLang="fr-FR" sz="1600" b="1" u="none">
                <a:latin typeface="Comic Sans MS" pitchFamily="66" charset="0"/>
              </a:rPr>
              <a:t>  </a:t>
            </a:r>
            <a:r>
              <a:rPr lang="fr-FR" altLang="fr-FR" sz="1600" b="1" u="none">
                <a:latin typeface="Comic Sans MS" pitchFamily="66" charset="0"/>
              </a:rPr>
              <a:t>  </a:t>
            </a:r>
            <a:r>
              <a:rPr lang="en-US" altLang="fr-FR" sz="1600" b="1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altLang="fr-FR" sz="1600" b="1" u="none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altLang="fr-FR" sz="1400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/4+ </a:t>
            </a:r>
            <a:r>
              <a:rPr lang="en-US" altLang="fr-FR" sz="1400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fr-FR" altLang="fr-FR" sz="1400" u="none">
                <a:solidFill>
                  <a:srgbClr val="FF0000"/>
                </a:solidFill>
                <a:latin typeface="Comic Sans MS" pitchFamily="66" charset="0"/>
              </a:rPr>
              <a:t>2 +</a:t>
            </a:r>
            <a:r>
              <a:rPr lang="en-US" altLang="fr-FR" sz="1400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400" u="none">
                <a:solidFill>
                  <a:srgbClr val="FF0000"/>
                </a:solidFill>
                <a:latin typeface="Comic Sans MS" pitchFamily="66" charset="0"/>
              </a:rPr>
              <a:t>/4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59250" y="1084263"/>
            <a:ext cx="290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 b="1" u="none">
                <a:latin typeface="Comic Sans MS" pitchFamily="66" charset="0"/>
              </a:rPr>
              <a:t>Interférences </a:t>
            </a:r>
            <a:r>
              <a:rPr lang="fr-FR" altLang="fr-FR" sz="1400" b="1">
                <a:latin typeface="Comic Sans MS" pitchFamily="66" charset="0"/>
              </a:rPr>
              <a:t>destructives</a:t>
            </a:r>
            <a:endParaRPr lang="en-US" altLang="fr-FR" sz="1400" b="1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19363" y="3143250"/>
            <a:ext cx="4040187" cy="906463"/>
          </a:xfrm>
          <a:prstGeom prst="rect">
            <a:avLst/>
          </a:prstGeom>
          <a:solidFill>
            <a:srgbClr val="1F8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19363" y="4027488"/>
            <a:ext cx="4040187" cy="1287462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4333875" y="1887538"/>
            <a:ext cx="446088" cy="1273175"/>
          </a:xfrm>
          <a:custGeom>
            <a:avLst/>
            <a:gdLst>
              <a:gd name="T0" fmla="*/ 2147483647 w 281"/>
              <a:gd name="T1" fmla="*/ 2147483647 h 802"/>
              <a:gd name="T2" fmla="*/ 2147483647 w 281"/>
              <a:gd name="T3" fmla="*/ 2147483647 h 802"/>
              <a:gd name="T4" fmla="*/ 2147483647 w 281"/>
              <a:gd name="T5" fmla="*/ 0 h 802"/>
              <a:gd name="T6" fmla="*/ 0 w 281"/>
              <a:gd name="T7" fmla="*/ 2147483647 h 802"/>
              <a:gd name="T8" fmla="*/ 2147483647 w 281"/>
              <a:gd name="T9" fmla="*/ 2147483647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1" h="802">
                <a:moveTo>
                  <a:pt x="9" y="802"/>
                </a:moveTo>
                <a:lnTo>
                  <a:pt x="281" y="2"/>
                </a:lnTo>
                <a:lnTo>
                  <a:pt x="272" y="0"/>
                </a:lnTo>
                <a:lnTo>
                  <a:pt x="0" y="799"/>
                </a:lnTo>
                <a:lnTo>
                  <a:pt x="9" y="802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4741863" y="1889125"/>
            <a:ext cx="30162" cy="58738"/>
          </a:xfrm>
          <a:custGeom>
            <a:avLst/>
            <a:gdLst>
              <a:gd name="T0" fmla="*/ 0 w 19"/>
              <a:gd name="T1" fmla="*/ 2147483647 h 37"/>
              <a:gd name="T2" fmla="*/ 2147483647 w 19"/>
              <a:gd name="T3" fmla="*/ 0 h 37"/>
              <a:gd name="T4" fmla="*/ 2147483647 w 19"/>
              <a:gd name="T5" fmla="*/ 2147483647 h 37"/>
              <a:gd name="T6" fmla="*/ 0 w 19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" h="37">
                <a:moveTo>
                  <a:pt x="0" y="32"/>
                </a:moveTo>
                <a:lnTo>
                  <a:pt x="19" y="0"/>
                </a:lnTo>
                <a:lnTo>
                  <a:pt x="17" y="37"/>
                </a:lnTo>
                <a:lnTo>
                  <a:pt x="0" y="32"/>
                </a:lnTo>
                <a:close/>
              </a:path>
            </a:pathLst>
          </a:custGeom>
          <a:solidFill>
            <a:srgbClr val="E20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4730750" y="1863725"/>
            <a:ext cx="50800" cy="93663"/>
          </a:xfrm>
          <a:custGeom>
            <a:avLst/>
            <a:gdLst>
              <a:gd name="T0" fmla="*/ 2147483647 w 32"/>
              <a:gd name="T1" fmla="*/ 2147483647 h 59"/>
              <a:gd name="T2" fmla="*/ 2147483647 w 32"/>
              <a:gd name="T3" fmla="*/ 2147483647 h 59"/>
              <a:gd name="T4" fmla="*/ 2147483647 w 32"/>
              <a:gd name="T5" fmla="*/ 2147483647 h 59"/>
              <a:gd name="T6" fmla="*/ 2147483647 w 32"/>
              <a:gd name="T7" fmla="*/ 2147483647 h 59"/>
              <a:gd name="T8" fmla="*/ 2147483647 w 32"/>
              <a:gd name="T9" fmla="*/ 2147483647 h 59"/>
              <a:gd name="T10" fmla="*/ 2147483647 w 32"/>
              <a:gd name="T11" fmla="*/ 2147483647 h 59"/>
              <a:gd name="T12" fmla="*/ 2147483647 w 32"/>
              <a:gd name="T13" fmla="*/ 2147483647 h 59"/>
              <a:gd name="T14" fmla="*/ 0 w 32"/>
              <a:gd name="T15" fmla="*/ 2147483647 h 59"/>
              <a:gd name="T16" fmla="*/ 2147483647 w 32"/>
              <a:gd name="T17" fmla="*/ 2147483647 h 59"/>
              <a:gd name="T18" fmla="*/ 2147483647 w 32"/>
              <a:gd name="T19" fmla="*/ 0 h 59"/>
              <a:gd name="T20" fmla="*/ 0 w 32"/>
              <a:gd name="T21" fmla="*/ 2147483647 h 59"/>
              <a:gd name="T22" fmla="*/ 2147483647 w 32"/>
              <a:gd name="T23" fmla="*/ 2147483647 h 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59">
                <a:moveTo>
                  <a:pt x="8" y="43"/>
                </a:moveTo>
                <a:lnTo>
                  <a:pt x="10" y="50"/>
                </a:lnTo>
                <a:lnTo>
                  <a:pt x="30" y="18"/>
                </a:lnTo>
                <a:lnTo>
                  <a:pt x="22" y="16"/>
                </a:lnTo>
                <a:lnTo>
                  <a:pt x="20" y="53"/>
                </a:lnTo>
                <a:lnTo>
                  <a:pt x="25" y="49"/>
                </a:lnTo>
                <a:lnTo>
                  <a:pt x="8" y="43"/>
                </a:lnTo>
                <a:lnTo>
                  <a:pt x="0" y="50"/>
                </a:lnTo>
                <a:lnTo>
                  <a:pt x="27" y="59"/>
                </a:lnTo>
                <a:lnTo>
                  <a:pt x="32" y="0"/>
                </a:lnTo>
                <a:lnTo>
                  <a:pt x="0" y="50"/>
                </a:lnTo>
                <a:lnTo>
                  <a:pt x="8" y="4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4633913" y="1865313"/>
            <a:ext cx="757237" cy="2154237"/>
          </a:xfrm>
          <a:custGeom>
            <a:avLst/>
            <a:gdLst>
              <a:gd name="T0" fmla="*/ 2147483647 w 393"/>
              <a:gd name="T1" fmla="*/ 2147483647 h 1114"/>
              <a:gd name="T2" fmla="*/ 2147483647 w 393"/>
              <a:gd name="T3" fmla="*/ 2147483647 h 1114"/>
              <a:gd name="T4" fmla="*/ 2147483647 w 393"/>
              <a:gd name="T5" fmla="*/ 0 h 1114"/>
              <a:gd name="T6" fmla="*/ 0 w 393"/>
              <a:gd name="T7" fmla="*/ 2147483647 h 1114"/>
              <a:gd name="T8" fmla="*/ 2147483647 w 393"/>
              <a:gd name="T9" fmla="*/ 2147483647 h 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3" h="1114">
                <a:moveTo>
                  <a:pt x="9" y="1114"/>
                </a:moveTo>
                <a:lnTo>
                  <a:pt x="393" y="3"/>
                </a:lnTo>
                <a:lnTo>
                  <a:pt x="384" y="0"/>
                </a:lnTo>
                <a:lnTo>
                  <a:pt x="0" y="1112"/>
                </a:lnTo>
                <a:lnTo>
                  <a:pt x="9" y="1114"/>
                </a:lnTo>
                <a:close/>
              </a:path>
            </a:pathLst>
          </a:custGeom>
          <a:solidFill>
            <a:srgbClr val="E2008D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5332413" y="1858963"/>
            <a:ext cx="50800" cy="95250"/>
          </a:xfrm>
          <a:custGeom>
            <a:avLst/>
            <a:gdLst>
              <a:gd name="T0" fmla="*/ 2147483647 w 32"/>
              <a:gd name="T1" fmla="*/ 2147483647 h 60"/>
              <a:gd name="T2" fmla="*/ 2147483647 w 32"/>
              <a:gd name="T3" fmla="*/ 2147483647 h 60"/>
              <a:gd name="T4" fmla="*/ 2147483647 w 32"/>
              <a:gd name="T5" fmla="*/ 2147483647 h 60"/>
              <a:gd name="T6" fmla="*/ 2147483647 w 32"/>
              <a:gd name="T7" fmla="*/ 2147483647 h 60"/>
              <a:gd name="T8" fmla="*/ 2147483647 w 32"/>
              <a:gd name="T9" fmla="*/ 2147483647 h 60"/>
              <a:gd name="T10" fmla="*/ 2147483647 w 32"/>
              <a:gd name="T11" fmla="*/ 2147483647 h 60"/>
              <a:gd name="T12" fmla="*/ 2147483647 w 32"/>
              <a:gd name="T13" fmla="*/ 2147483647 h 60"/>
              <a:gd name="T14" fmla="*/ 0 w 32"/>
              <a:gd name="T15" fmla="*/ 2147483647 h 60"/>
              <a:gd name="T16" fmla="*/ 2147483647 w 32"/>
              <a:gd name="T17" fmla="*/ 2147483647 h 60"/>
              <a:gd name="T18" fmla="*/ 2147483647 w 32"/>
              <a:gd name="T19" fmla="*/ 0 h 60"/>
              <a:gd name="T20" fmla="*/ 0 w 32"/>
              <a:gd name="T21" fmla="*/ 2147483647 h 60"/>
              <a:gd name="T22" fmla="*/ 2147483647 w 32"/>
              <a:gd name="T23" fmla="*/ 2147483647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" h="60">
                <a:moveTo>
                  <a:pt x="8" y="45"/>
                </a:moveTo>
                <a:lnTo>
                  <a:pt x="10" y="51"/>
                </a:lnTo>
                <a:lnTo>
                  <a:pt x="30" y="20"/>
                </a:lnTo>
                <a:lnTo>
                  <a:pt x="22" y="17"/>
                </a:lnTo>
                <a:lnTo>
                  <a:pt x="19" y="55"/>
                </a:lnTo>
                <a:lnTo>
                  <a:pt x="24" y="50"/>
                </a:lnTo>
                <a:lnTo>
                  <a:pt x="8" y="45"/>
                </a:lnTo>
                <a:lnTo>
                  <a:pt x="0" y="51"/>
                </a:lnTo>
                <a:lnTo>
                  <a:pt x="26" y="60"/>
                </a:lnTo>
                <a:lnTo>
                  <a:pt x="32" y="0"/>
                </a:lnTo>
                <a:lnTo>
                  <a:pt x="0" y="51"/>
                </a:lnTo>
                <a:lnTo>
                  <a:pt x="8" y="45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677025" y="338772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F8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F8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solidFill>
                  <a:srgbClr val="3399FF"/>
                </a:solidFill>
                <a:latin typeface="Symbol" pitchFamily="18" charset="2"/>
              </a:rPr>
              <a:t>l</a:t>
            </a:r>
            <a:r>
              <a:rPr lang="en-US" altLang="fr-FR" u="none">
                <a:solidFill>
                  <a:srgbClr val="3399FF"/>
                </a:solidFill>
                <a:latin typeface="Comic Sans MS" pitchFamily="66" charset="0"/>
              </a:rPr>
              <a:t>/4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671763" y="2465388"/>
            <a:ext cx="45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Comic Sans MS" pitchFamily="66" charset="0"/>
              </a:rPr>
              <a:t>n</a:t>
            </a:r>
            <a:r>
              <a:rPr lang="en-US" altLang="fr-FR" b="1" u="none" baseline="-25000">
                <a:latin typeface="Comic Sans MS" pitchFamily="66" charset="0"/>
              </a:rPr>
              <a:t>o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671763" y="3340100"/>
            <a:ext cx="80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Comic Sans MS" pitchFamily="66" charset="0"/>
              </a:rPr>
              <a:t>n</a:t>
            </a:r>
            <a:r>
              <a:rPr lang="fr-FR" altLang="fr-FR" b="1" u="none" baseline="-25000">
                <a:latin typeface="Comic Sans MS" pitchFamily="66" charset="0"/>
              </a:rPr>
              <a:t>1</a:t>
            </a:r>
            <a:r>
              <a:rPr lang="en-US" altLang="fr-FR" sz="1600" u="none">
                <a:latin typeface="Comic Sans MS" pitchFamily="66" charset="0"/>
              </a:rPr>
              <a:t> </a:t>
            </a:r>
            <a:r>
              <a:rPr lang="en-US" altLang="fr-FR" sz="1400" u="none">
                <a:latin typeface="Comic Sans MS" pitchFamily="66" charset="0"/>
              </a:rPr>
              <a:t>&gt; n</a:t>
            </a:r>
            <a:r>
              <a:rPr lang="en-US" altLang="fr-FR" sz="1400" b="1" u="none" baseline="-25000">
                <a:latin typeface="Comic Sans MS" pitchFamily="66" charset="0"/>
              </a:rPr>
              <a:t>o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671763" y="4316413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b="1" u="none">
                <a:latin typeface="Comic Sans MS" pitchFamily="66" charset="0"/>
              </a:rPr>
              <a:t>n</a:t>
            </a:r>
            <a:r>
              <a:rPr lang="fr-FR" altLang="fr-FR" b="1" u="none" baseline="-25000">
                <a:latin typeface="Comic Sans MS" pitchFamily="66" charset="0"/>
              </a:rPr>
              <a:t>2</a:t>
            </a:r>
            <a:r>
              <a:rPr lang="en-US" altLang="fr-FR" sz="1600" u="none">
                <a:latin typeface="Comic Sans MS" pitchFamily="66" charset="0"/>
              </a:rPr>
              <a:t> </a:t>
            </a:r>
            <a:r>
              <a:rPr lang="fr-FR" altLang="fr-FR" sz="1400" u="none">
                <a:latin typeface="Comic Sans MS" pitchFamily="66" charset="0"/>
              </a:rPr>
              <a:t>&gt;</a:t>
            </a:r>
            <a:r>
              <a:rPr lang="en-US" altLang="fr-FR" sz="1400" u="none">
                <a:latin typeface="Comic Sans MS" pitchFamily="66" charset="0"/>
              </a:rPr>
              <a:t> n</a:t>
            </a:r>
            <a:r>
              <a:rPr lang="fr-FR" altLang="fr-FR" sz="1400" b="1" u="none" baseline="-25000">
                <a:latin typeface="Comic Sans MS" pitchFamily="66" charset="0"/>
              </a:rPr>
              <a:t>1</a:t>
            </a:r>
            <a:endParaRPr lang="en-US" altLang="fr-FR" sz="1400" b="1" u="none" baseline="-25000">
              <a:latin typeface="Comic Sans MS" pitchFamily="66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373688" y="2478088"/>
            <a:ext cx="57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u="none">
                <a:latin typeface="Comic Sans MS" pitchFamily="66" charset="0"/>
              </a:rPr>
              <a:t>air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883150" y="3340100"/>
            <a:ext cx="1160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>
                <a:latin typeface="Comic Sans MS" pitchFamily="66" charset="0"/>
              </a:rPr>
              <a:t>couche</a:t>
            </a:r>
            <a:endParaRPr lang="en-US" altLang="fr-FR" u="none">
              <a:latin typeface="Comic Sans MS" pitchFamily="66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848225" y="4329113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>
                <a:latin typeface="Comic Sans MS" pitchFamily="66" charset="0"/>
              </a:rPr>
              <a:t>Substrat</a:t>
            </a:r>
            <a:endParaRPr lang="en-US" altLang="fr-FR" u="none">
              <a:latin typeface="Comic Sans MS" pitchFamily="66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735388" y="2809875"/>
            <a:ext cx="48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400" b="1" u="none">
                <a:solidFill>
                  <a:srgbClr val="3399FF"/>
                </a:solidFill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3399FF"/>
                </a:solidFill>
                <a:latin typeface="Comic Sans MS" pitchFamily="66" charset="0"/>
              </a:rPr>
              <a:t>/2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425950" y="3875088"/>
            <a:ext cx="176213" cy="153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3997325" y="3676650"/>
            <a:ext cx="48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400" b="1" u="none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fr-FR" sz="1400" b="1" u="none">
                <a:solidFill>
                  <a:srgbClr val="FF0000"/>
                </a:solidFill>
                <a:latin typeface="Comic Sans MS" pitchFamily="66" charset="0"/>
              </a:rPr>
              <a:t>/2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4160838" y="3030538"/>
            <a:ext cx="142875" cy="106362"/>
          </a:xfrm>
          <a:prstGeom prst="line">
            <a:avLst/>
          </a:prstGeom>
          <a:noFill/>
          <a:ln w="9525">
            <a:solidFill>
              <a:srgbClr val="505DBE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223838" y="2038350"/>
            <a:ext cx="18716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fr-FR" altLang="fr-FR" sz="1400" b="1" u="none">
                <a:latin typeface="Comic Sans MS" pitchFamily="66" charset="0"/>
              </a:rPr>
              <a:t>Amplitude réflexion</a:t>
            </a:r>
          </a:p>
          <a:p>
            <a:pPr algn="ctr"/>
            <a:r>
              <a:rPr lang="fr-FR" altLang="fr-FR" sz="1400" b="1" u="none">
                <a:latin typeface="Comic Sans MS" pitchFamily="66" charset="0"/>
              </a:rPr>
              <a:t>de Fresnel </a:t>
            </a:r>
            <a:r>
              <a:rPr lang="fr-FR" altLang="fr-FR" sz="1400" b="1" u="none">
                <a:latin typeface="Symbol" pitchFamily="18" charset="2"/>
              </a:rPr>
              <a:t>r </a:t>
            </a:r>
            <a:r>
              <a:rPr lang="fr-FR" altLang="fr-FR" sz="1400" b="1" u="none">
                <a:latin typeface="Comic Sans MS" pitchFamily="66" charset="0"/>
              </a:rPr>
              <a:t>:</a:t>
            </a:r>
            <a:endParaRPr lang="en-US" altLang="fr-FR" sz="1400" b="1" u="none">
              <a:latin typeface="Comic Sans MS" pitchFamily="66" charset="0"/>
            </a:endParaRPr>
          </a:p>
        </p:txBody>
      </p: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638175" y="2865438"/>
            <a:ext cx="1368425" cy="549275"/>
            <a:chOff x="1032" y="1956"/>
            <a:chExt cx="862" cy="346"/>
          </a:xfrm>
        </p:grpSpPr>
        <p:sp>
          <p:nvSpPr>
            <p:cNvPr id="9253" name="Text Box 28"/>
            <p:cNvSpPr txBox="1">
              <a:spLocks noChangeArrowheads="1"/>
            </p:cNvSpPr>
            <p:nvPr/>
          </p:nvSpPr>
          <p:spPr bwMode="auto">
            <a:xfrm>
              <a:off x="1571" y="1994"/>
              <a:ext cx="3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u="none">
                  <a:solidFill>
                    <a:srgbClr val="3399FF"/>
                  </a:solidFill>
                  <a:latin typeface="Comic Sans MS" pitchFamily="66" charset="0"/>
                </a:rPr>
                <a:t>&lt; 0</a:t>
              </a:r>
              <a:endParaRPr lang="en-US" altLang="fr-FR" sz="2000" u="none">
                <a:solidFill>
                  <a:srgbClr val="3399FF"/>
                </a:solidFill>
                <a:latin typeface="Comic Sans MS" pitchFamily="66" charset="0"/>
              </a:endParaRPr>
            </a:p>
          </p:txBody>
        </p:sp>
        <p:sp>
          <p:nvSpPr>
            <p:cNvPr id="9254" name="Rectangle 29"/>
            <p:cNvSpPr>
              <a:spLocks noChangeArrowheads="1"/>
            </p:cNvSpPr>
            <p:nvPr/>
          </p:nvSpPr>
          <p:spPr bwMode="auto">
            <a:xfrm>
              <a:off x="1066" y="1956"/>
              <a:ext cx="59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0</a:t>
              </a:r>
              <a:r>
                <a:rPr lang="fr-FR" altLang="fr-FR" sz="2000" u="none">
                  <a:latin typeface="Comic Sans MS" pitchFamily="66" charset="0"/>
                </a:rPr>
                <a:t>-n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0</a:t>
              </a:r>
              <a:r>
                <a:rPr lang="fr-FR" altLang="fr-FR" sz="2000" u="none">
                  <a:latin typeface="Comic Sans MS" pitchFamily="66" charset="0"/>
                </a:rPr>
                <a:t>+n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  <a:endParaRPr lang="en-US" altLang="fr-FR" sz="2000" u="none" baseline="-25000">
                <a:latin typeface="Comic Sans MS" pitchFamily="66" charset="0"/>
              </a:endParaRPr>
            </a:p>
          </p:txBody>
        </p:sp>
        <p:sp>
          <p:nvSpPr>
            <p:cNvPr id="9255" name="Line 30"/>
            <p:cNvSpPr>
              <a:spLocks noChangeShapeType="1"/>
            </p:cNvSpPr>
            <p:nvPr/>
          </p:nvSpPr>
          <p:spPr bwMode="auto">
            <a:xfrm>
              <a:off x="1032" y="2117"/>
              <a:ext cx="4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44" name="Group 31"/>
          <p:cNvGrpSpPr>
            <a:grpSpLocks/>
          </p:cNvGrpSpPr>
          <p:nvPr/>
        </p:nvGrpSpPr>
        <p:grpSpPr bwMode="auto">
          <a:xfrm>
            <a:off x="638175" y="3765550"/>
            <a:ext cx="1358900" cy="549275"/>
            <a:chOff x="1166" y="2305"/>
            <a:chExt cx="856" cy="346"/>
          </a:xfrm>
        </p:grpSpPr>
        <p:sp>
          <p:nvSpPr>
            <p:cNvPr id="9250" name="Text Box 32"/>
            <p:cNvSpPr txBox="1">
              <a:spLocks noChangeArrowheads="1"/>
            </p:cNvSpPr>
            <p:nvPr/>
          </p:nvSpPr>
          <p:spPr bwMode="auto">
            <a:xfrm>
              <a:off x="1699" y="2347"/>
              <a:ext cx="3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2000" u="none">
                  <a:solidFill>
                    <a:srgbClr val="FF3300"/>
                  </a:solidFill>
                  <a:latin typeface="Comic Sans MS" pitchFamily="66" charset="0"/>
                </a:rPr>
                <a:t>&lt; 0</a:t>
              </a:r>
              <a:endParaRPr lang="en-US" altLang="fr-FR" sz="2000" u="none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9251" name="Rectangle 33"/>
            <p:cNvSpPr>
              <a:spLocks noChangeArrowheads="1"/>
            </p:cNvSpPr>
            <p:nvPr/>
          </p:nvSpPr>
          <p:spPr bwMode="auto">
            <a:xfrm>
              <a:off x="1192" y="2305"/>
              <a:ext cx="59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  <a:r>
                <a:rPr lang="fr-FR" altLang="fr-FR" sz="2000" u="none">
                  <a:latin typeface="Comic Sans MS" pitchFamily="66" charset="0"/>
                </a:rPr>
                <a:t>-n</a:t>
              </a:r>
              <a:r>
                <a:rPr lang="fr-FR" altLang="fr-FR" sz="2000" u="none" baseline="-25000">
                  <a:latin typeface="Comic Sans MS" pitchFamily="66" charset="0"/>
                </a:rPr>
                <a:t>2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2000" u="none">
                  <a:latin typeface="Comic Sans MS" pitchFamily="66" charset="0"/>
                </a:rPr>
                <a:t>n</a:t>
              </a:r>
              <a:r>
                <a:rPr lang="fr-FR" altLang="fr-FR" sz="2000" u="none" baseline="-25000">
                  <a:latin typeface="Comic Sans MS" pitchFamily="66" charset="0"/>
                </a:rPr>
                <a:t>1</a:t>
              </a:r>
              <a:r>
                <a:rPr lang="fr-FR" altLang="fr-FR" sz="2000" u="none">
                  <a:latin typeface="Comic Sans MS" pitchFamily="66" charset="0"/>
                </a:rPr>
                <a:t>+n</a:t>
              </a:r>
              <a:r>
                <a:rPr lang="fr-FR" altLang="fr-FR" sz="2000" u="none" baseline="-25000">
                  <a:latin typeface="Comic Sans MS" pitchFamily="66" charset="0"/>
                </a:rPr>
                <a:t>2</a:t>
              </a:r>
              <a:endParaRPr lang="en-US" altLang="fr-FR" sz="2000" u="none" baseline="-25000">
                <a:latin typeface="Comic Sans MS" pitchFamily="66" charset="0"/>
              </a:endParaRPr>
            </a:p>
          </p:txBody>
        </p:sp>
        <p:sp>
          <p:nvSpPr>
            <p:cNvPr id="9252" name="Line 34"/>
            <p:cNvSpPr>
              <a:spLocks noChangeShapeType="1"/>
            </p:cNvSpPr>
            <p:nvPr/>
          </p:nvSpPr>
          <p:spPr bwMode="auto">
            <a:xfrm>
              <a:off x="1166" y="2461"/>
              <a:ext cx="4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45" name="Line 35"/>
          <p:cNvSpPr>
            <a:spLocks noChangeShapeType="1"/>
          </p:cNvSpPr>
          <p:nvPr/>
        </p:nvSpPr>
        <p:spPr bwMode="auto">
          <a:xfrm flipH="1">
            <a:off x="6569075" y="1906588"/>
            <a:ext cx="1588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6" name="Line 36"/>
          <p:cNvSpPr>
            <a:spLocks noChangeShapeType="1"/>
          </p:cNvSpPr>
          <p:nvPr/>
        </p:nvSpPr>
        <p:spPr bwMode="auto">
          <a:xfrm flipV="1">
            <a:off x="6577013" y="2443163"/>
            <a:ext cx="15065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7" name="Freeform 37"/>
          <p:cNvSpPr>
            <a:spLocks/>
          </p:cNvSpPr>
          <p:nvPr/>
        </p:nvSpPr>
        <p:spPr bwMode="auto">
          <a:xfrm>
            <a:off x="6570663" y="2001838"/>
            <a:ext cx="1347787" cy="884237"/>
          </a:xfrm>
          <a:custGeom>
            <a:avLst/>
            <a:gdLst>
              <a:gd name="T0" fmla="*/ 0 w 849"/>
              <a:gd name="T1" fmla="*/ 2147483647 h 557"/>
              <a:gd name="T2" fmla="*/ 2147483647 w 849"/>
              <a:gd name="T3" fmla="*/ 0 h 557"/>
              <a:gd name="T4" fmla="*/ 2147483647 w 849"/>
              <a:gd name="T5" fmla="*/ 2147483647 h 557"/>
              <a:gd name="T6" fmla="*/ 2147483647 w 849"/>
              <a:gd name="T7" fmla="*/ 2147483647 h 557"/>
              <a:gd name="T8" fmla="*/ 2147483647 w 849"/>
              <a:gd name="T9" fmla="*/ 2147483647 h 557"/>
              <a:gd name="T10" fmla="*/ 2147483647 w 849"/>
              <a:gd name="T11" fmla="*/ 2147483647 h 557"/>
              <a:gd name="T12" fmla="*/ 2147483647 w 849"/>
              <a:gd name="T13" fmla="*/ 2147483647 h 5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9" h="557">
                <a:moveTo>
                  <a:pt x="0" y="278"/>
                </a:moveTo>
                <a:cubicBezTo>
                  <a:pt x="47" y="139"/>
                  <a:pt x="94" y="0"/>
                  <a:pt x="141" y="0"/>
                </a:cubicBezTo>
                <a:cubicBezTo>
                  <a:pt x="188" y="0"/>
                  <a:pt x="235" y="185"/>
                  <a:pt x="282" y="278"/>
                </a:cubicBezTo>
                <a:cubicBezTo>
                  <a:pt x="329" y="371"/>
                  <a:pt x="375" y="557"/>
                  <a:pt x="423" y="557"/>
                </a:cubicBezTo>
                <a:cubicBezTo>
                  <a:pt x="471" y="557"/>
                  <a:pt x="524" y="370"/>
                  <a:pt x="573" y="278"/>
                </a:cubicBezTo>
                <a:cubicBezTo>
                  <a:pt x="622" y="186"/>
                  <a:pt x="671" y="3"/>
                  <a:pt x="717" y="3"/>
                </a:cubicBezTo>
                <a:cubicBezTo>
                  <a:pt x="763" y="3"/>
                  <a:pt x="827" y="232"/>
                  <a:pt x="849" y="278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8" name="Freeform 38"/>
          <p:cNvSpPr>
            <a:spLocks/>
          </p:cNvSpPr>
          <p:nvPr/>
        </p:nvSpPr>
        <p:spPr bwMode="auto">
          <a:xfrm>
            <a:off x="6570663" y="2224088"/>
            <a:ext cx="1344612" cy="439737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49" name="Freeform 39"/>
          <p:cNvSpPr>
            <a:spLocks/>
          </p:cNvSpPr>
          <p:nvPr/>
        </p:nvSpPr>
        <p:spPr bwMode="auto">
          <a:xfrm flipV="1">
            <a:off x="6569075" y="2224088"/>
            <a:ext cx="1344613" cy="439737"/>
          </a:xfrm>
          <a:custGeom>
            <a:avLst/>
            <a:gdLst>
              <a:gd name="T0" fmla="*/ 0 w 847"/>
              <a:gd name="T1" fmla="*/ 2147483647 h 277"/>
              <a:gd name="T2" fmla="*/ 2147483647 w 847"/>
              <a:gd name="T3" fmla="*/ 0 h 277"/>
              <a:gd name="T4" fmla="*/ 2147483647 w 847"/>
              <a:gd name="T5" fmla="*/ 2147483647 h 277"/>
              <a:gd name="T6" fmla="*/ 2147483647 w 847"/>
              <a:gd name="T7" fmla="*/ 2147483647 h 277"/>
              <a:gd name="T8" fmla="*/ 2147483647 w 847"/>
              <a:gd name="T9" fmla="*/ 2147483647 h 277"/>
              <a:gd name="T10" fmla="*/ 2147483647 w 847"/>
              <a:gd name="T11" fmla="*/ 2147483647 h 277"/>
              <a:gd name="T12" fmla="*/ 2147483647 w 847"/>
              <a:gd name="T13" fmla="*/ 2147483647 h 2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47" h="277">
                <a:moveTo>
                  <a:pt x="0" y="138"/>
                </a:moveTo>
                <a:cubicBezTo>
                  <a:pt x="46" y="69"/>
                  <a:pt x="92" y="0"/>
                  <a:pt x="139" y="0"/>
                </a:cubicBezTo>
                <a:cubicBezTo>
                  <a:pt x="186" y="0"/>
                  <a:pt x="235" y="92"/>
                  <a:pt x="282" y="138"/>
                </a:cubicBezTo>
                <a:cubicBezTo>
                  <a:pt x="329" y="184"/>
                  <a:pt x="375" y="277"/>
                  <a:pt x="423" y="277"/>
                </a:cubicBezTo>
                <a:cubicBezTo>
                  <a:pt x="471" y="277"/>
                  <a:pt x="525" y="184"/>
                  <a:pt x="573" y="138"/>
                </a:cubicBezTo>
                <a:cubicBezTo>
                  <a:pt x="621" y="92"/>
                  <a:pt x="668" y="3"/>
                  <a:pt x="714" y="3"/>
                </a:cubicBezTo>
                <a:cubicBezTo>
                  <a:pt x="760" y="3"/>
                  <a:pt x="803" y="70"/>
                  <a:pt x="847" y="138"/>
                </a:cubicBezTo>
              </a:path>
            </a:pathLst>
          </a:custGeom>
          <a:noFill/>
          <a:ln w="12700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3975894" y="2001838"/>
            <a:ext cx="1191192" cy="3760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68825" y="6267450"/>
            <a:ext cx="23971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fr-FR" sz="1000" u="none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379788" y="1284288"/>
            <a:ext cx="4932362" cy="482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149600" y="1231900"/>
            <a:ext cx="5265738" cy="5018088"/>
            <a:chOff x="2452" y="5202"/>
            <a:chExt cx="7568" cy="7244"/>
          </a:xfrm>
        </p:grpSpPr>
        <p:sp>
          <p:nvSpPr>
            <p:cNvPr id="10254" name="Line 5"/>
            <p:cNvSpPr>
              <a:spLocks noChangeShapeType="1"/>
            </p:cNvSpPr>
            <p:nvPr/>
          </p:nvSpPr>
          <p:spPr bwMode="auto">
            <a:xfrm>
              <a:off x="2782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5" name="Line 6"/>
            <p:cNvSpPr>
              <a:spLocks noChangeShapeType="1"/>
            </p:cNvSpPr>
            <p:nvPr/>
          </p:nvSpPr>
          <p:spPr bwMode="auto">
            <a:xfrm>
              <a:off x="2782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6" name="Rectangle 7"/>
            <p:cNvSpPr>
              <a:spLocks noChangeArrowheads="1"/>
            </p:cNvSpPr>
            <p:nvPr/>
          </p:nvSpPr>
          <p:spPr bwMode="auto">
            <a:xfrm>
              <a:off x="2707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200</a:t>
              </a:r>
              <a:endParaRPr lang="fr-FR" altLang="fr-FR" sz="1000" u="none"/>
            </a:p>
          </p:txBody>
        </p:sp>
        <p:sp>
          <p:nvSpPr>
            <p:cNvPr id="10257" name="Line 8"/>
            <p:cNvSpPr>
              <a:spLocks noChangeShapeType="1"/>
            </p:cNvSpPr>
            <p:nvPr/>
          </p:nvSpPr>
          <p:spPr bwMode="auto">
            <a:xfrm>
              <a:off x="3562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8" name="Line 9"/>
            <p:cNvSpPr>
              <a:spLocks noChangeShapeType="1"/>
            </p:cNvSpPr>
            <p:nvPr/>
          </p:nvSpPr>
          <p:spPr bwMode="auto">
            <a:xfrm>
              <a:off x="3562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9" name="Rectangle 10"/>
            <p:cNvSpPr>
              <a:spLocks noChangeArrowheads="1"/>
            </p:cNvSpPr>
            <p:nvPr/>
          </p:nvSpPr>
          <p:spPr bwMode="auto">
            <a:xfrm>
              <a:off x="3487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300</a:t>
              </a:r>
              <a:endParaRPr lang="fr-FR" altLang="fr-FR" sz="1000" u="none"/>
            </a:p>
          </p:txBody>
        </p:sp>
        <p:sp>
          <p:nvSpPr>
            <p:cNvPr id="10260" name="Line 11"/>
            <p:cNvSpPr>
              <a:spLocks noChangeShapeType="1"/>
            </p:cNvSpPr>
            <p:nvPr/>
          </p:nvSpPr>
          <p:spPr bwMode="auto">
            <a:xfrm>
              <a:off x="4342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1" name="Line 12"/>
            <p:cNvSpPr>
              <a:spLocks noChangeShapeType="1"/>
            </p:cNvSpPr>
            <p:nvPr/>
          </p:nvSpPr>
          <p:spPr bwMode="auto">
            <a:xfrm>
              <a:off x="4342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2" name="Rectangle 13"/>
            <p:cNvSpPr>
              <a:spLocks noChangeArrowheads="1"/>
            </p:cNvSpPr>
            <p:nvPr/>
          </p:nvSpPr>
          <p:spPr bwMode="auto">
            <a:xfrm>
              <a:off x="4268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400</a:t>
              </a:r>
              <a:endParaRPr lang="fr-FR" altLang="fr-FR" sz="1000" u="none"/>
            </a:p>
          </p:txBody>
        </p:sp>
        <p:sp>
          <p:nvSpPr>
            <p:cNvPr id="10263" name="Line 14"/>
            <p:cNvSpPr>
              <a:spLocks noChangeShapeType="1"/>
            </p:cNvSpPr>
            <p:nvPr/>
          </p:nvSpPr>
          <p:spPr bwMode="auto">
            <a:xfrm>
              <a:off x="5137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Line 15"/>
            <p:cNvSpPr>
              <a:spLocks noChangeShapeType="1"/>
            </p:cNvSpPr>
            <p:nvPr/>
          </p:nvSpPr>
          <p:spPr bwMode="auto">
            <a:xfrm>
              <a:off x="5137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5" name="Rectangle 16"/>
            <p:cNvSpPr>
              <a:spLocks noChangeArrowheads="1"/>
            </p:cNvSpPr>
            <p:nvPr/>
          </p:nvSpPr>
          <p:spPr bwMode="auto">
            <a:xfrm>
              <a:off x="5062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500</a:t>
              </a:r>
              <a:endParaRPr lang="fr-FR" altLang="fr-FR" sz="1000" u="none"/>
            </a:p>
          </p:txBody>
        </p:sp>
        <p:sp>
          <p:nvSpPr>
            <p:cNvPr id="10266" name="Line 17"/>
            <p:cNvSpPr>
              <a:spLocks noChangeShapeType="1"/>
            </p:cNvSpPr>
            <p:nvPr/>
          </p:nvSpPr>
          <p:spPr bwMode="auto">
            <a:xfrm>
              <a:off x="5917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7" name="Line 18"/>
            <p:cNvSpPr>
              <a:spLocks noChangeShapeType="1"/>
            </p:cNvSpPr>
            <p:nvPr/>
          </p:nvSpPr>
          <p:spPr bwMode="auto">
            <a:xfrm>
              <a:off x="5917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8" name="Rectangle 19"/>
            <p:cNvSpPr>
              <a:spLocks noChangeArrowheads="1"/>
            </p:cNvSpPr>
            <p:nvPr/>
          </p:nvSpPr>
          <p:spPr bwMode="auto">
            <a:xfrm>
              <a:off x="5842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600</a:t>
              </a:r>
              <a:endParaRPr lang="fr-FR" altLang="fr-FR" sz="1000" u="none"/>
            </a:p>
          </p:txBody>
        </p:sp>
        <p:sp>
          <p:nvSpPr>
            <p:cNvPr id="10269" name="Line 20"/>
            <p:cNvSpPr>
              <a:spLocks noChangeShapeType="1"/>
            </p:cNvSpPr>
            <p:nvPr/>
          </p:nvSpPr>
          <p:spPr bwMode="auto">
            <a:xfrm>
              <a:off x="6712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0" name="Line 21"/>
            <p:cNvSpPr>
              <a:spLocks noChangeShapeType="1"/>
            </p:cNvSpPr>
            <p:nvPr/>
          </p:nvSpPr>
          <p:spPr bwMode="auto">
            <a:xfrm>
              <a:off x="6712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1" name="Rectangle 22"/>
            <p:cNvSpPr>
              <a:spLocks noChangeArrowheads="1"/>
            </p:cNvSpPr>
            <p:nvPr/>
          </p:nvSpPr>
          <p:spPr bwMode="auto">
            <a:xfrm>
              <a:off x="6636" y="12269"/>
              <a:ext cx="22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700</a:t>
              </a:r>
              <a:endParaRPr lang="fr-FR" altLang="fr-FR" sz="1000" u="none"/>
            </a:p>
          </p:txBody>
        </p:sp>
        <p:sp>
          <p:nvSpPr>
            <p:cNvPr id="10272" name="Line 23"/>
            <p:cNvSpPr>
              <a:spLocks noChangeShapeType="1"/>
            </p:cNvSpPr>
            <p:nvPr/>
          </p:nvSpPr>
          <p:spPr bwMode="auto">
            <a:xfrm>
              <a:off x="7492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3" name="Line 24"/>
            <p:cNvSpPr>
              <a:spLocks noChangeShapeType="1"/>
            </p:cNvSpPr>
            <p:nvPr/>
          </p:nvSpPr>
          <p:spPr bwMode="auto">
            <a:xfrm>
              <a:off x="7492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4" name="Rectangle 25"/>
            <p:cNvSpPr>
              <a:spLocks noChangeArrowheads="1"/>
            </p:cNvSpPr>
            <p:nvPr/>
          </p:nvSpPr>
          <p:spPr bwMode="auto">
            <a:xfrm>
              <a:off x="7417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800</a:t>
              </a:r>
              <a:endParaRPr lang="fr-FR" altLang="fr-FR" sz="1000" u="none"/>
            </a:p>
          </p:txBody>
        </p:sp>
        <p:sp>
          <p:nvSpPr>
            <p:cNvPr id="10275" name="Line 26"/>
            <p:cNvSpPr>
              <a:spLocks noChangeShapeType="1"/>
            </p:cNvSpPr>
            <p:nvPr/>
          </p:nvSpPr>
          <p:spPr bwMode="auto">
            <a:xfrm>
              <a:off x="8287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6" name="Line 27"/>
            <p:cNvSpPr>
              <a:spLocks noChangeShapeType="1"/>
            </p:cNvSpPr>
            <p:nvPr/>
          </p:nvSpPr>
          <p:spPr bwMode="auto">
            <a:xfrm>
              <a:off x="8287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7" name="Rectangle 28"/>
            <p:cNvSpPr>
              <a:spLocks noChangeArrowheads="1"/>
            </p:cNvSpPr>
            <p:nvPr/>
          </p:nvSpPr>
          <p:spPr bwMode="auto">
            <a:xfrm>
              <a:off x="8213" y="12269"/>
              <a:ext cx="2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900</a:t>
              </a:r>
              <a:endParaRPr lang="fr-FR" altLang="fr-FR" sz="1000" u="none"/>
            </a:p>
          </p:txBody>
        </p:sp>
        <p:sp>
          <p:nvSpPr>
            <p:cNvPr id="10278" name="Line 29"/>
            <p:cNvSpPr>
              <a:spLocks noChangeShapeType="1"/>
            </p:cNvSpPr>
            <p:nvPr/>
          </p:nvSpPr>
          <p:spPr bwMode="auto">
            <a:xfrm>
              <a:off x="9067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Line 30"/>
            <p:cNvSpPr>
              <a:spLocks noChangeShapeType="1"/>
            </p:cNvSpPr>
            <p:nvPr/>
          </p:nvSpPr>
          <p:spPr bwMode="auto">
            <a:xfrm>
              <a:off x="9067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0" name="Rectangle 31"/>
            <p:cNvSpPr>
              <a:spLocks noChangeArrowheads="1"/>
            </p:cNvSpPr>
            <p:nvPr/>
          </p:nvSpPr>
          <p:spPr bwMode="auto">
            <a:xfrm>
              <a:off x="8950" y="12269"/>
              <a:ext cx="29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1000</a:t>
              </a:r>
              <a:endParaRPr lang="fr-FR" altLang="fr-FR" sz="1000" u="none"/>
            </a:p>
          </p:txBody>
        </p:sp>
        <p:sp>
          <p:nvSpPr>
            <p:cNvPr id="10281" name="Line 32"/>
            <p:cNvSpPr>
              <a:spLocks noChangeShapeType="1"/>
            </p:cNvSpPr>
            <p:nvPr/>
          </p:nvSpPr>
          <p:spPr bwMode="auto">
            <a:xfrm>
              <a:off x="9847" y="527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2" name="Line 33"/>
            <p:cNvSpPr>
              <a:spLocks noChangeShapeType="1"/>
            </p:cNvSpPr>
            <p:nvPr/>
          </p:nvSpPr>
          <p:spPr bwMode="auto">
            <a:xfrm>
              <a:off x="9847" y="12117"/>
              <a:ext cx="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3" name="Rectangle 34"/>
            <p:cNvSpPr>
              <a:spLocks noChangeArrowheads="1"/>
            </p:cNvSpPr>
            <p:nvPr/>
          </p:nvSpPr>
          <p:spPr bwMode="auto">
            <a:xfrm>
              <a:off x="9727" y="12269"/>
              <a:ext cx="29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1100</a:t>
              </a:r>
              <a:endParaRPr lang="fr-FR" altLang="fr-FR" sz="1000" u="none"/>
            </a:p>
          </p:txBody>
        </p:sp>
        <p:sp>
          <p:nvSpPr>
            <p:cNvPr id="10284" name="Line 35"/>
            <p:cNvSpPr>
              <a:spLocks noChangeShapeType="1"/>
            </p:cNvSpPr>
            <p:nvPr/>
          </p:nvSpPr>
          <p:spPr bwMode="auto">
            <a:xfrm>
              <a:off x="2782" y="1223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5" name="Line 36"/>
            <p:cNvSpPr>
              <a:spLocks noChangeShapeType="1"/>
            </p:cNvSpPr>
            <p:nvPr/>
          </p:nvSpPr>
          <p:spPr bwMode="auto">
            <a:xfrm>
              <a:off x="9742" y="1223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6" name="Rectangle 37"/>
            <p:cNvSpPr>
              <a:spLocks noChangeArrowheads="1"/>
            </p:cNvSpPr>
            <p:nvPr/>
          </p:nvSpPr>
          <p:spPr bwMode="auto">
            <a:xfrm>
              <a:off x="2527" y="12165"/>
              <a:ext cx="1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0.8</a:t>
              </a:r>
              <a:endParaRPr lang="fr-FR" altLang="fr-FR" sz="1000" u="none"/>
            </a:p>
          </p:txBody>
        </p:sp>
        <p:sp>
          <p:nvSpPr>
            <p:cNvPr id="10287" name="Line 38"/>
            <p:cNvSpPr>
              <a:spLocks noChangeShapeType="1"/>
            </p:cNvSpPr>
            <p:nvPr/>
          </p:nvSpPr>
          <p:spPr bwMode="auto">
            <a:xfrm>
              <a:off x="2782" y="1049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8" name="Line 39"/>
            <p:cNvSpPr>
              <a:spLocks noChangeShapeType="1"/>
            </p:cNvSpPr>
            <p:nvPr/>
          </p:nvSpPr>
          <p:spPr bwMode="auto">
            <a:xfrm>
              <a:off x="9742" y="1049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9" name="Rectangle 40"/>
            <p:cNvSpPr>
              <a:spLocks noChangeArrowheads="1"/>
            </p:cNvSpPr>
            <p:nvPr/>
          </p:nvSpPr>
          <p:spPr bwMode="auto">
            <a:xfrm>
              <a:off x="2452" y="10423"/>
              <a:ext cx="25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0.85</a:t>
              </a:r>
              <a:endParaRPr lang="fr-FR" altLang="fr-FR" sz="1000" u="none"/>
            </a:p>
          </p:txBody>
        </p:sp>
        <p:sp>
          <p:nvSpPr>
            <p:cNvPr id="10290" name="Line 41"/>
            <p:cNvSpPr>
              <a:spLocks noChangeShapeType="1"/>
            </p:cNvSpPr>
            <p:nvPr/>
          </p:nvSpPr>
          <p:spPr bwMode="auto">
            <a:xfrm>
              <a:off x="2782" y="875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1" name="Line 42"/>
            <p:cNvSpPr>
              <a:spLocks noChangeShapeType="1"/>
            </p:cNvSpPr>
            <p:nvPr/>
          </p:nvSpPr>
          <p:spPr bwMode="auto">
            <a:xfrm>
              <a:off x="9742" y="875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2" name="Rectangle 43"/>
            <p:cNvSpPr>
              <a:spLocks noChangeArrowheads="1"/>
            </p:cNvSpPr>
            <p:nvPr/>
          </p:nvSpPr>
          <p:spPr bwMode="auto">
            <a:xfrm>
              <a:off x="2527" y="8682"/>
              <a:ext cx="18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0.9</a:t>
              </a:r>
              <a:endParaRPr lang="fr-FR" altLang="fr-FR" sz="1000" u="none"/>
            </a:p>
          </p:txBody>
        </p:sp>
        <p:sp>
          <p:nvSpPr>
            <p:cNvPr id="10293" name="Line 44"/>
            <p:cNvSpPr>
              <a:spLocks noChangeShapeType="1"/>
            </p:cNvSpPr>
            <p:nvPr/>
          </p:nvSpPr>
          <p:spPr bwMode="auto">
            <a:xfrm>
              <a:off x="2782" y="701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4" name="Line 45"/>
            <p:cNvSpPr>
              <a:spLocks noChangeShapeType="1"/>
            </p:cNvSpPr>
            <p:nvPr/>
          </p:nvSpPr>
          <p:spPr bwMode="auto">
            <a:xfrm>
              <a:off x="9742" y="701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5" name="Rectangle 46"/>
            <p:cNvSpPr>
              <a:spLocks noChangeArrowheads="1"/>
            </p:cNvSpPr>
            <p:nvPr/>
          </p:nvSpPr>
          <p:spPr bwMode="auto">
            <a:xfrm>
              <a:off x="2452" y="6940"/>
              <a:ext cx="255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0.95</a:t>
              </a:r>
              <a:endParaRPr lang="fr-FR" altLang="fr-FR" sz="1000" u="none"/>
            </a:p>
          </p:txBody>
        </p:sp>
        <p:sp>
          <p:nvSpPr>
            <p:cNvPr id="10296" name="Line 47"/>
            <p:cNvSpPr>
              <a:spLocks noChangeShapeType="1"/>
            </p:cNvSpPr>
            <p:nvPr/>
          </p:nvSpPr>
          <p:spPr bwMode="auto">
            <a:xfrm>
              <a:off x="2782" y="527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7" name="Line 48"/>
            <p:cNvSpPr>
              <a:spLocks noChangeShapeType="1"/>
            </p:cNvSpPr>
            <p:nvPr/>
          </p:nvSpPr>
          <p:spPr bwMode="auto">
            <a:xfrm>
              <a:off x="9742" y="5277"/>
              <a:ext cx="1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98" name="Rectangle 49"/>
            <p:cNvSpPr>
              <a:spLocks noChangeArrowheads="1"/>
            </p:cNvSpPr>
            <p:nvPr/>
          </p:nvSpPr>
          <p:spPr bwMode="auto">
            <a:xfrm>
              <a:off x="2645" y="5202"/>
              <a:ext cx="7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fr-FR" sz="800" u="none">
                  <a:solidFill>
                    <a:srgbClr val="000000"/>
                  </a:solidFill>
                </a:rPr>
                <a:t>1</a:t>
              </a:r>
              <a:endParaRPr lang="fr-FR" altLang="fr-FR" sz="1000" u="none"/>
            </a:p>
          </p:txBody>
        </p:sp>
        <p:sp>
          <p:nvSpPr>
            <p:cNvPr id="10299" name="Line 50"/>
            <p:cNvSpPr>
              <a:spLocks noChangeShapeType="1"/>
            </p:cNvSpPr>
            <p:nvPr/>
          </p:nvSpPr>
          <p:spPr bwMode="auto">
            <a:xfrm>
              <a:off x="2782" y="5277"/>
              <a:ext cx="7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0" name="Line 51"/>
            <p:cNvSpPr>
              <a:spLocks noChangeShapeType="1"/>
            </p:cNvSpPr>
            <p:nvPr/>
          </p:nvSpPr>
          <p:spPr bwMode="auto">
            <a:xfrm>
              <a:off x="9862" y="5277"/>
              <a:ext cx="1" cy="6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1" name="Line 52"/>
            <p:cNvSpPr>
              <a:spLocks noChangeShapeType="1"/>
            </p:cNvSpPr>
            <p:nvPr/>
          </p:nvSpPr>
          <p:spPr bwMode="auto">
            <a:xfrm flipH="1">
              <a:off x="2782" y="12237"/>
              <a:ext cx="7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2" name="Line 53"/>
            <p:cNvSpPr>
              <a:spLocks noChangeShapeType="1"/>
            </p:cNvSpPr>
            <p:nvPr/>
          </p:nvSpPr>
          <p:spPr bwMode="auto">
            <a:xfrm flipV="1">
              <a:off x="2782" y="5277"/>
              <a:ext cx="1" cy="6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3" name="Freeform 54"/>
            <p:cNvSpPr>
              <a:spLocks/>
            </p:cNvSpPr>
            <p:nvPr/>
          </p:nvSpPr>
          <p:spPr bwMode="auto">
            <a:xfrm>
              <a:off x="2782" y="8142"/>
              <a:ext cx="7080" cy="750"/>
            </a:xfrm>
            <a:custGeom>
              <a:avLst/>
              <a:gdLst>
                <a:gd name="T0" fmla="*/ 75 w 7080"/>
                <a:gd name="T1" fmla="*/ 720 h 750"/>
                <a:gd name="T2" fmla="*/ 195 w 7080"/>
                <a:gd name="T3" fmla="*/ 660 h 750"/>
                <a:gd name="T4" fmla="*/ 315 w 7080"/>
                <a:gd name="T5" fmla="*/ 615 h 750"/>
                <a:gd name="T6" fmla="*/ 435 w 7080"/>
                <a:gd name="T7" fmla="*/ 570 h 750"/>
                <a:gd name="T8" fmla="*/ 555 w 7080"/>
                <a:gd name="T9" fmla="*/ 525 h 750"/>
                <a:gd name="T10" fmla="*/ 675 w 7080"/>
                <a:gd name="T11" fmla="*/ 480 h 750"/>
                <a:gd name="T12" fmla="*/ 780 w 7080"/>
                <a:gd name="T13" fmla="*/ 435 h 750"/>
                <a:gd name="T14" fmla="*/ 900 w 7080"/>
                <a:gd name="T15" fmla="*/ 390 h 750"/>
                <a:gd name="T16" fmla="*/ 1020 w 7080"/>
                <a:gd name="T17" fmla="*/ 330 h 750"/>
                <a:gd name="T18" fmla="*/ 1140 w 7080"/>
                <a:gd name="T19" fmla="*/ 300 h 750"/>
                <a:gd name="T20" fmla="*/ 1260 w 7080"/>
                <a:gd name="T21" fmla="*/ 285 h 750"/>
                <a:gd name="T22" fmla="*/ 1380 w 7080"/>
                <a:gd name="T23" fmla="*/ 255 h 750"/>
                <a:gd name="T24" fmla="*/ 1500 w 7080"/>
                <a:gd name="T25" fmla="*/ 240 h 750"/>
                <a:gd name="T26" fmla="*/ 1620 w 7080"/>
                <a:gd name="T27" fmla="*/ 210 h 750"/>
                <a:gd name="T28" fmla="*/ 1725 w 7080"/>
                <a:gd name="T29" fmla="*/ 195 h 750"/>
                <a:gd name="T30" fmla="*/ 1845 w 7080"/>
                <a:gd name="T31" fmla="*/ 180 h 750"/>
                <a:gd name="T32" fmla="*/ 1965 w 7080"/>
                <a:gd name="T33" fmla="*/ 180 h 750"/>
                <a:gd name="T34" fmla="*/ 2085 w 7080"/>
                <a:gd name="T35" fmla="*/ 165 h 750"/>
                <a:gd name="T36" fmla="*/ 2205 w 7080"/>
                <a:gd name="T37" fmla="*/ 150 h 750"/>
                <a:gd name="T38" fmla="*/ 2325 w 7080"/>
                <a:gd name="T39" fmla="*/ 150 h 750"/>
                <a:gd name="T40" fmla="*/ 2445 w 7080"/>
                <a:gd name="T41" fmla="*/ 135 h 750"/>
                <a:gd name="T42" fmla="*/ 2550 w 7080"/>
                <a:gd name="T43" fmla="*/ 135 h 750"/>
                <a:gd name="T44" fmla="*/ 2670 w 7080"/>
                <a:gd name="T45" fmla="*/ 120 h 750"/>
                <a:gd name="T46" fmla="*/ 2790 w 7080"/>
                <a:gd name="T47" fmla="*/ 120 h 750"/>
                <a:gd name="T48" fmla="*/ 2910 w 7080"/>
                <a:gd name="T49" fmla="*/ 105 h 750"/>
                <a:gd name="T50" fmla="*/ 3030 w 7080"/>
                <a:gd name="T51" fmla="*/ 105 h 750"/>
                <a:gd name="T52" fmla="*/ 3150 w 7080"/>
                <a:gd name="T53" fmla="*/ 90 h 750"/>
                <a:gd name="T54" fmla="*/ 3270 w 7080"/>
                <a:gd name="T55" fmla="*/ 90 h 750"/>
                <a:gd name="T56" fmla="*/ 3390 w 7080"/>
                <a:gd name="T57" fmla="*/ 90 h 750"/>
                <a:gd name="T58" fmla="*/ 3495 w 7080"/>
                <a:gd name="T59" fmla="*/ 90 h 750"/>
                <a:gd name="T60" fmla="*/ 3615 w 7080"/>
                <a:gd name="T61" fmla="*/ 75 h 750"/>
                <a:gd name="T62" fmla="*/ 3735 w 7080"/>
                <a:gd name="T63" fmla="*/ 75 h 750"/>
                <a:gd name="T64" fmla="*/ 3855 w 7080"/>
                <a:gd name="T65" fmla="*/ 75 h 750"/>
                <a:gd name="T66" fmla="*/ 3975 w 7080"/>
                <a:gd name="T67" fmla="*/ 75 h 750"/>
                <a:gd name="T68" fmla="*/ 4095 w 7080"/>
                <a:gd name="T69" fmla="*/ 60 h 750"/>
                <a:gd name="T70" fmla="*/ 4215 w 7080"/>
                <a:gd name="T71" fmla="*/ 60 h 750"/>
                <a:gd name="T72" fmla="*/ 4320 w 7080"/>
                <a:gd name="T73" fmla="*/ 60 h 750"/>
                <a:gd name="T74" fmla="*/ 4440 w 7080"/>
                <a:gd name="T75" fmla="*/ 60 h 750"/>
                <a:gd name="T76" fmla="*/ 4560 w 7080"/>
                <a:gd name="T77" fmla="*/ 60 h 750"/>
                <a:gd name="T78" fmla="*/ 4680 w 7080"/>
                <a:gd name="T79" fmla="*/ 45 h 750"/>
                <a:gd name="T80" fmla="*/ 4800 w 7080"/>
                <a:gd name="T81" fmla="*/ 45 h 750"/>
                <a:gd name="T82" fmla="*/ 4920 w 7080"/>
                <a:gd name="T83" fmla="*/ 45 h 750"/>
                <a:gd name="T84" fmla="*/ 5040 w 7080"/>
                <a:gd name="T85" fmla="*/ 45 h 750"/>
                <a:gd name="T86" fmla="*/ 5160 w 7080"/>
                <a:gd name="T87" fmla="*/ 45 h 750"/>
                <a:gd name="T88" fmla="*/ 5265 w 7080"/>
                <a:gd name="T89" fmla="*/ 30 h 750"/>
                <a:gd name="T90" fmla="*/ 5385 w 7080"/>
                <a:gd name="T91" fmla="*/ 30 h 750"/>
                <a:gd name="T92" fmla="*/ 5505 w 7080"/>
                <a:gd name="T93" fmla="*/ 30 h 750"/>
                <a:gd name="T94" fmla="*/ 5625 w 7080"/>
                <a:gd name="T95" fmla="*/ 30 h 750"/>
                <a:gd name="T96" fmla="*/ 5745 w 7080"/>
                <a:gd name="T97" fmla="*/ 30 h 750"/>
                <a:gd name="T98" fmla="*/ 5865 w 7080"/>
                <a:gd name="T99" fmla="*/ 30 h 750"/>
                <a:gd name="T100" fmla="*/ 5985 w 7080"/>
                <a:gd name="T101" fmla="*/ 30 h 750"/>
                <a:gd name="T102" fmla="*/ 6090 w 7080"/>
                <a:gd name="T103" fmla="*/ 15 h 750"/>
                <a:gd name="T104" fmla="*/ 6210 w 7080"/>
                <a:gd name="T105" fmla="*/ 15 h 750"/>
                <a:gd name="T106" fmla="*/ 6330 w 7080"/>
                <a:gd name="T107" fmla="*/ 15 h 750"/>
                <a:gd name="T108" fmla="*/ 6450 w 7080"/>
                <a:gd name="T109" fmla="*/ 15 h 750"/>
                <a:gd name="T110" fmla="*/ 6570 w 7080"/>
                <a:gd name="T111" fmla="*/ 15 h 750"/>
                <a:gd name="T112" fmla="*/ 6690 w 7080"/>
                <a:gd name="T113" fmla="*/ 15 h 750"/>
                <a:gd name="T114" fmla="*/ 6810 w 7080"/>
                <a:gd name="T115" fmla="*/ 15 h 750"/>
                <a:gd name="T116" fmla="*/ 6930 w 7080"/>
                <a:gd name="T117" fmla="*/ 15 h 750"/>
                <a:gd name="T118" fmla="*/ 7035 w 7080"/>
                <a:gd name="T119" fmla="*/ 0 h 7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80" h="750">
                  <a:moveTo>
                    <a:pt x="0" y="750"/>
                  </a:moveTo>
                  <a:lnTo>
                    <a:pt x="45" y="735"/>
                  </a:lnTo>
                  <a:lnTo>
                    <a:pt x="75" y="720"/>
                  </a:lnTo>
                  <a:lnTo>
                    <a:pt x="120" y="690"/>
                  </a:lnTo>
                  <a:lnTo>
                    <a:pt x="150" y="675"/>
                  </a:lnTo>
                  <a:lnTo>
                    <a:pt x="195" y="660"/>
                  </a:lnTo>
                  <a:lnTo>
                    <a:pt x="240" y="645"/>
                  </a:lnTo>
                  <a:lnTo>
                    <a:pt x="270" y="630"/>
                  </a:lnTo>
                  <a:lnTo>
                    <a:pt x="315" y="615"/>
                  </a:lnTo>
                  <a:lnTo>
                    <a:pt x="360" y="600"/>
                  </a:lnTo>
                  <a:lnTo>
                    <a:pt x="390" y="585"/>
                  </a:lnTo>
                  <a:lnTo>
                    <a:pt x="435" y="570"/>
                  </a:lnTo>
                  <a:lnTo>
                    <a:pt x="465" y="555"/>
                  </a:lnTo>
                  <a:lnTo>
                    <a:pt x="510" y="540"/>
                  </a:lnTo>
                  <a:lnTo>
                    <a:pt x="555" y="525"/>
                  </a:lnTo>
                  <a:lnTo>
                    <a:pt x="585" y="510"/>
                  </a:lnTo>
                  <a:lnTo>
                    <a:pt x="630" y="495"/>
                  </a:lnTo>
                  <a:lnTo>
                    <a:pt x="675" y="480"/>
                  </a:lnTo>
                  <a:lnTo>
                    <a:pt x="705" y="465"/>
                  </a:lnTo>
                  <a:lnTo>
                    <a:pt x="750" y="450"/>
                  </a:lnTo>
                  <a:lnTo>
                    <a:pt x="780" y="435"/>
                  </a:lnTo>
                  <a:lnTo>
                    <a:pt x="825" y="420"/>
                  </a:lnTo>
                  <a:lnTo>
                    <a:pt x="870" y="405"/>
                  </a:lnTo>
                  <a:lnTo>
                    <a:pt x="900" y="390"/>
                  </a:lnTo>
                  <a:lnTo>
                    <a:pt x="945" y="360"/>
                  </a:lnTo>
                  <a:lnTo>
                    <a:pt x="990" y="345"/>
                  </a:lnTo>
                  <a:lnTo>
                    <a:pt x="1020" y="330"/>
                  </a:lnTo>
                  <a:lnTo>
                    <a:pt x="1065" y="315"/>
                  </a:lnTo>
                  <a:lnTo>
                    <a:pt x="1095" y="315"/>
                  </a:lnTo>
                  <a:lnTo>
                    <a:pt x="1140" y="300"/>
                  </a:lnTo>
                  <a:lnTo>
                    <a:pt x="1185" y="300"/>
                  </a:lnTo>
                  <a:lnTo>
                    <a:pt x="1215" y="285"/>
                  </a:lnTo>
                  <a:lnTo>
                    <a:pt x="1260" y="285"/>
                  </a:lnTo>
                  <a:lnTo>
                    <a:pt x="1305" y="270"/>
                  </a:lnTo>
                  <a:lnTo>
                    <a:pt x="1335" y="270"/>
                  </a:lnTo>
                  <a:lnTo>
                    <a:pt x="1380" y="255"/>
                  </a:lnTo>
                  <a:lnTo>
                    <a:pt x="1410" y="255"/>
                  </a:lnTo>
                  <a:lnTo>
                    <a:pt x="1455" y="240"/>
                  </a:lnTo>
                  <a:lnTo>
                    <a:pt x="1500" y="240"/>
                  </a:lnTo>
                  <a:lnTo>
                    <a:pt x="1530" y="225"/>
                  </a:lnTo>
                  <a:lnTo>
                    <a:pt x="1575" y="225"/>
                  </a:lnTo>
                  <a:lnTo>
                    <a:pt x="1620" y="210"/>
                  </a:lnTo>
                  <a:lnTo>
                    <a:pt x="1650" y="210"/>
                  </a:lnTo>
                  <a:lnTo>
                    <a:pt x="1695" y="210"/>
                  </a:lnTo>
                  <a:lnTo>
                    <a:pt x="1725" y="195"/>
                  </a:lnTo>
                  <a:lnTo>
                    <a:pt x="1770" y="195"/>
                  </a:lnTo>
                  <a:lnTo>
                    <a:pt x="1815" y="195"/>
                  </a:lnTo>
                  <a:lnTo>
                    <a:pt x="1845" y="180"/>
                  </a:lnTo>
                  <a:lnTo>
                    <a:pt x="1890" y="180"/>
                  </a:lnTo>
                  <a:lnTo>
                    <a:pt x="1920" y="180"/>
                  </a:lnTo>
                  <a:lnTo>
                    <a:pt x="1965" y="180"/>
                  </a:lnTo>
                  <a:lnTo>
                    <a:pt x="2010" y="165"/>
                  </a:lnTo>
                  <a:lnTo>
                    <a:pt x="2040" y="165"/>
                  </a:lnTo>
                  <a:lnTo>
                    <a:pt x="2085" y="165"/>
                  </a:lnTo>
                  <a:lnTo>
                    <a:pt x="2130" y="165"/>
                  </a:lnTo>
                  <a:lnTo>
                    <a:pt x="2160" y="165"/>
                  </a:lnTo>
                  <a:lnTo>
                    <a:pt x="2205" y="150"/>
                  </a:lnTo>
                  <a:lnTo>
                    <a:pt x="2235" y="150"/>
                  </a:lnTo>
                  <a:lnTo>
                    <a:pt x="2280" y="150"/>
                  </a:lnTo>
                  <a:lnTo>
                    <a:pt x="2325" y="150"/>
                  </a:lnTo>
                  <a:lnTo>
                    <a:pt x="2355" y="150"/>
                  </a:lnTo>
                  <a:lnTo>
                    <a:pt x="2400" y="135"/>
                  </a:lnTo>
                  <a:lnTo>
                    <a:pt x="2445" y="135"/>
                  </a:lnTo>
                  <a:lnTo>
                    <a:pt x="2475" y="135"/>
                  </a:lnTo>
                  <a:lnTo>
                    <a:pt x="2520" y="135"/>
                  </a:lnTo>
                  <a:lnTo>
                    <a:pt x="2550" y="135"/>
                  </a:lnTo>
                  <a:lnTo>
                    <a:pt x="2595" y="135"/>
                  </a:lnTo>
                  <a:lnTo>
                    <a:pt x="2640" y="120"/>
                  </a:lnTo>
                  <a:lnTo>
                    <a:pt x="2670" y="120"/>
                  </a:lnTo>
                  <a:lnTo>
                    <a:pt x="2715" y="120"/>
                  </a:lnTo>
                  <a:lnTo>
                    <a:pt x="2760" y="120"/>
                  </a:lnTo>
                  <a:lnTo>
                    <a:pt x="2790" y="120"/>
                  </a:lnTo>
                  <a:lnTo>
                    <a:pt x="2835" y="105"/>
                  </a:lnTo>
                  <a:lnTo>
                    <a:pt x="2865" y="105"/>
                  </a:lnTo>
                  <a:lnTo>
                    <a:pt x="2910" y="105"/>
                  </a:lnTo>
                  <a:lnTo>
                    <a:pt x="2955" y="105"/>
                  </a:lnTo>
                  <a:lnTo>
                    <a:pt x="2985" y="105"/>
                  </a:lnTo>
                  <a:lnTo>
                    <a:pt x="3030" y="105"/>
                  </a:lnTo>
                  <a:lnTo>
                    <a:pt x="3075" y="105"/>
                  </a:lnTo>
                  <a:lnTo>
                    <a:pt x="3105" y="90"/>
                  </a:lnTo>
                  <a:lnTo>
                    <a:pt x="3150" y="90"/>
                  </a:lnTo>
                  <a:lnTo>
                    <a:pt x="3180" y="90"/>
                  </a:lnTo>
                  <a:lnTo>
                    <a:pt x="3225" y="90"/>
                  </a:lnTo>
                  <a:lnTo>
                    <a:pt x="3270" y="90"/>
                  </a:lnTo>
                  <a:lnTo>
                    <a:pt x="3300" y="90"/>
                  </a:lnTo>
                  <a:lnTo>
                    <a:pt x="3345" y="90"/>
                  </a:lnTo>
                  <a:lnTo>
                    <a:pt x="3390" y="90"/>
                  </a:lnTo>
                  <a:lnTo>
                    <a:pt x="3420" y="90"/>
                  </a:lnTo>
                  <a:lnTo>
                    <a:pt x="3465" y="90"/>
                  </a:lnTo>
                  <a:lnTo>
                    <a:pt x="3495" y="90"/>
                  </a:lnTo>
                  <a:lnTo>
                    <a:pt x="3540" y="75"/>
                  </a:lnTo>
                  <a:lnTo>
                    <a:pt x="3585" y="75"/>
                  </a:lnTo>
                  <a:lnTo>
                    <a:pt x="3615" y="75"/>
                  </a:lnTo>
                  <a:lnTo>
                    <a:pt x="3660" y="75"/>
                  </a:lnTo>
                  <a:lnTo>
                    <a:pt x="3690" y="75"/>
                  </a:lnTo>
                  <a:lnTo>
                    <a:pt x="3735" y="75"/>
                  </a:lnTo>
                  <a:lnTo>
                    <a:pt x="3780" y="75"/>
                  </a:lnTo>
                  <a:lnTo>
                    <a:pt x="3810" y="75"/>
                  </a:lnTo>
                  <a:lnTo>
                    <a:pt x="3855" y="75"/>
                  </a:lnTo>
                  <a:lnTo>
                    <a:pt x="3900" y="75"/>
                  </a:lnTo>
                  <a:lnTo>
                    <a:pt x="3930" y="75"/>
                  </a:lnTo>
                  <a:lnTo>
                    <a:pt x="3975" y="75"/>
                  </a:lnTo>
                  <a:lnTo>
                    <a:pt x="4005" y="75"/>
                  </a:lnTo>
                  <a:lnTo>
                    <a:pt x="4050" y="75"/>
                  </a:lnTo>
                  <a:lnTo>
                    <a:pt x="4095" y="60"/>
                  </a:lnTo>
                  <a:lnTo>
                    <a:pt x="4125" y="60"/>
                  </a:lnTo>
                  <a:lnTo>
                    <a:pt x="4170" y="60"/>
                  </a:lnTo>
                  <a:lnTo>
                    <a:pt x="4215" y="60"/>
                  </a:lnTo>
                  <a:lnTo>
                    <a:pt x="4245" y="60"/>
                  </a:lnTo>
                  <a:lnTo>
                    <a:pt x="4290" y="60"/>
                  </a:lnTo>
                  <a:lnTo>
                    <a:pt x="4320" y="60"/>
                  </a:lnTo>
                  <a:lnTo>
                    <a:pt x="4365" y="60"/>
                  </a:lnTo>
                  <a:lnTo>
                    <a:pt x="4410" y="60"/>
                  </a:lnTo>
                  <a:lnTo>
                    <a:pt x="4440" y="60"/>
                  </a:lnTo>
                  <a:lnTo>
                    <a:pt x="4485" y="60"/>
                  </a:lnTo>
                  <a:lnTo>
                    <a:pt x="4530" y="60"/>
                  </a:lnTo>
                  <a:lnTo>
                    <a:pt x="4560" y="60"/>
                  </a:lnTo>
                  <a:lnTo>
                    <a:pt x="4605" y="60"/>
                  </a:lnTo>
                  <a:lnTo>
                    <a:pt x="4635" y="60"/>
                  </a:lnTo>
                  <a:lnTo>
                    <a:pt x="4680" y="45"/>
                  </a:lnTo>
                  <a:lnTo>
                    <a:pt x="4725" y="45"/>
                  </a:lnTo>
                  <a:lnTo>
                    <a:pt x="4755" y="45"/>
                  </a:lnTo>
                  <a:lnTo>
                    <a:pt x="4800" y="45"/>
                  </a:lnTo>
                  <a:lnTo>
                    <a:pt x="4845" y="45"/>
                  </a:lnTo>
                  <a:lnTo>
                    <a:pt x="4875" y="45"/>
                  </a:lnTo>
                  <a:lnTo>
                    <a:pt x="4920" y="45"/>
                  </a:lnTo>
                  <a:lnTo>
                    <a:pt x="4950" y="45"/>
                  </a:lnTo>
                  <a:lnTo>
                    <a:pt x="4995" y="45"/>
                  </a:lnTo>
                  <a:lnTo>
                    <a:pt x="5040" y="45"/>
                  </a:lnTo>
                  <a:lnTo>
                    <a:pt x="5070" y="45"/>
                  </a:lnTo>
                  <a:lnTo>
                    <a:pt x="5115" y="45"/>
                  </a:lnTo>
                  <a:lnTo>
                    <a:pt x="5160" y="45"/>
                  </a:lnTo>
                  <a:lnTo>
                    <a:pt x="5190" y="45"/>
                  </a:lnTo>
                  <a:lnTo>
                    <a:pt x="5235" y="45"/>
                  </a:lnTo>
                  <a:lnTo>
                    <a:pt x="5265" y="30"/>
                  </a:lnTo>
                  <a:lnTo>
                    <a:pt x="5310" y="30"/>
                  </a:lnTo>
                  <a:lnTo>
                    <a:pt x="5355" y="30"/>
                  </a:lnTo>
                  <a:lnTo>
                    <a:pt x="5385" y="30"/>
                  </a:lnTo>
                  <a:lnTo>
                    <a:pt x="5430" y="30"/>
                  </a:lnTo>
                  <a:lnTo>
                    <a:pt x="5460" y="30"/>
                  </a:lnTo>
                  <a:lnTo>
                    <a:pt x="5505" y="30"/>
                  </a:lnTo>
                  <a:lnTo>
                    <a:pt x="5550" y="30"/>
                  </a:lnTo>
                  <a:lnTo>
                    <a:pt x="5580" y="30"/>
                  </a:lnTo>
                  <a:lnTo>
                    <a:pt x="5625" y="30"/>
                  </a:lnTo>
                  <a:lnTo>
                    <a:pt x="5670" y="30"/>
                  </a:lnTo>
                  <a:lnTo>
                    <a:pt x="5700" y="30"/>
                  </a:lnTo>
                  <a:lnTo>
                    <a:pt x="5745" y="30"/>
                  </a:lnTo>
                  <a:lnTo>
                    <a:pt x="5775" y="30"/>
                  </a:lnTo>
                  <a:lnTo>
                    <a:pt x="5820" y="30"/>
                  </a:lnTo>
                  <a:lnTo>
                    <a:pt x="5865" y="30"/>
                  </a:lnTo>
                  <a:lnTo>
                    <a:pt x="5895" y="30"/>
                  </a:lnTo>
                  <a:lnTo>
                    <a:pt x="5940" y="30"/>
                  </a:lnTo>
                  <a:lnTo>
                    <a:pt x="5985" y="30"/>
                  </a:lnTo>
                  <a:lnTo>
                    <a:pt x="6015" y="15"/>
                  </a:lnTo>
                  <a:lnTo>
                    <a:pt x="6060" y="15"/>
                  </a:lnTo>
                  <a:lnTo>
                    <a:pt x="6090" y="15"/>
                  </a:lnTo>
                  <a:lnTo>
                    <a:pt x="6135" y="15"/>
                  </a:lnTo>
                  <a:lnTo>
                    <a:pt x="6180" y="15"/>
                  </a:lnTo>
                  <a:lnTo>
                    <a:pt x="6210" y="15"/>
                  </a:lnTo>
                  <a:lnTo>
                    <a:pt x="6255" y="15"/>
                  </a:lnTo>
                  <a:lnTo>
                    <a:pt x="6300" y="15"/>
                  </a:lnTo>
                  <a:lnTo>
                    <a:pt x="6330" y="15"/>
                  </a:lnTo>
                  <a:lnTo>
                    <a:pt x="6375" y="15"/>
                  </a:lnTo>
                  <a:lnTo>
                    <a:pt x="6405" y="15"/>
                  </a:lnTo>
                  <a:lnTo>
                    <a:pt x="6450" y="15"/>
                  </a:lnTo>
                  <a:lnTo>
                    <a:pt x="6495" y="15"/>
                  </a:lnTo>
                  <a:lnTo>
                    <a:pt x="6525" y="15"/>
                  </a:lnTo>
                  <a:lnTo>
                    <a:pt x="6570" y="15"/>
                  </a:lnTo>
                  <a:lnTo>
                    <a:pt x="6615" y="15"/>
                  </a:lnTo>
                  <a:lnTo>
                    <a:pt x="6645" y="15"/>
                  </a:lnTo>
                  <a:lnTo>
                    <a:pt x="6690" y="15"/>
                  </a:lnTo>
                  <a:lnTo>
                    <a:pt x="6720" y="15"/>
                  </a:lnTo>
                  <a:lnTo>
                    <a:pt x="6765" y="15"/>
                  </a:lnTo>
                  <a:lnTo>
                    <a:pt x="6810" y="15"/>
                  </a:lnTo>
                  <a:lnTo>
                    <a:pt x="6840" y="15"/>
                  </a:lnTo>
                  <a:lnTo>
                    <a:pt x="6885" y="15"/>
                  </a:lnTo>
                  <a:lnTo>
                    <a:pt x="6930" y="15"/>
                  </a:lnTo>
                  <a:lnTo>
                    <a:pt x="6960" y="0"/>
                  </a:lnTo>
                  <a:lnTo>
                    <a:pt x="7005" y="0"/>
                  </a:lnTo>
                  <a:lnTo>
                    <a:pt x="7035" y="0"/>
                  </a:lnTo>
                  <a:lnTo>
                    <a:pt x="7080" y="0"/>
                  </a:lnTo>
                </a:path>
              </a:pathLst>
            </a:custGeom>
            <a:noFill/>
            <a:ln w="19050">
              <a:solidFill>
                <a:srgbClr val="0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04" name="Freeform 55"/>
            <p:cNvSpPr>
              <a:spLocks/>
            </p:cNvSpPr>
            <p:nvPr/>
          </p:nvSpPr>
          <p:spPr bwMode="auto">
            <a:xfrm>
              <a:off x="2792" y="5857"/>
              <a:ext cx="7080" cy="5325"/>
            </a:xfrm>
            <a:custGeom>
              <a:avLst/>
              <a:gdLst>
                <a:gd name="T0" fmla="*/ 75 w 7080"/>
                <a:gd name="T1" fmla="*/ 480 h 5325"/>
                <a:gd name="T2" fmla="*/ 195 w 7080"/>
                <a:gd name="T3" fmla="*/ 195 h 5325"/>
                <a:gd name="T4" fmla="*/ 315 w 7080"/>
                <a:gd name="T5" fmla="*/ 1170 h 5325"/>
                <a:gd name="T6" fmla="*/ 435 w 7080"/>
                <a:gd name="T7" fmla="*/ 2565 h 5325"/>
                <a:gd name="T8" fmla="*/ 555 w 7080"/>
                <a:gd name="T9" fmla="*/ 3825 h 5325"/>
                <a:gd name="T10" fmla="*/ 675 w 7080"/>
                <a:gd name="T11" fmla="*/ 4695 h 5325"/>
                <a:gd name="T12" fmla="*/ 780 w 7080"/>
                <a:gd name="T13" fmla="*/ 5175 h 5325"/>
                <a:gd name="T14" fmla="*/ 900 w 7080"/>
                <a:gd name="T15" fmla="*/ 5325 h 5325"/>
                <a:gd name="T16" fmla="*/ 1020 w 7080"/>
                <a:gd name="T17" fmla="*/ 5205 h 5325"/>
                <a:gd name="T18" fmla="*/ 1140 w 7080"/>
                <a:gd name="T19" fmla="*/ 4920 h 5325"/>
                <a:gd name="T20" fmla="*/ 1260 w 7080"/>
                <a:gd name="T21" fmla="*/ 4515 h 5325"/>
                <a:gd name="T22" fmla="*/ 1380 w 7080"/>
                <a:gd name="T23" fmla="*/ 4080 h 5325"/>
                <a:gd name="T24" fmla="*/ 1500 w 7080"/>
                <a:gd name="T25" fmla="*/ 3645 h 5325"/>
                <a:gd name="T26" fmla="*/ 1620 w 7080"/>
                <a:gd name="T27" fmla="*/ 3210 h 5325"/>
                <a:gd name="T28" fmla="*/ 1725 w 7080"/>
                <a:gd name="T29" fmla="*/ 2730 h 5325"/>
                <a:gd name="T30" fmla="*/ 1845 w 7080"/>
                <a:gd name="T31" fmla="*/ 2265 h 5325"/>
                <a:gd name="T32" fmla="*/ 1965 w 7080"/>
                <a:gd name="T33" fmla="*/ 1860 h 5325"/>
                <a:gd name="T34" fmla="*/ 2085 w 7080"/>
                <a:gd name="T35" fmla="*/ 1500 h 5325"/>
                <a:gd name="T36" fmla="*/ 2205 w 7080"/>
                <a:gd name="T37" fmla="*/ 1170 h 5325"/>
                <a:gd name="T38" fmla="*/ 2325 w 7080"/>
                <a:gd name="T39" fmla="*/ 915 h 5325"/>
                <a:gd name="T40" fmla="*/ 2445 w 7080"/>
                <a:gd name="T41" fmla="*/ 690 h 5325"/>
                <a:gd name="T42" fmla="*/ 2550 w 7080"/>
                <a:gd name="T43" fmla="*/ 510 h 5325"/>
                <a:gd name="T44" fmla="*/ 2670 w 7080"/>
                <a:gd name="T45" fmla="*/ 360 h 5325"/>
                <a:gd name="T46" fmla="*/ 2790 w 7080"/>
                <a:gd name="T47" fmla="*/ 240 h 5325"/>
                <a:gd name="T48" fmla="*/ 2910 w 7080"/>
                <a:gd name="T49" fmla="*/ 150 h 5325"/>
                <a:gd name="T50" fmla="*/ 3030 w 7080"/>
                <a:gd name="T51" fmla="*/ 90 h 5325"/>
                <a:gd name="T52" fmla="*/ 3150 w 7080"/>
                <a:gd name="T53" fmla="*/ 45 h 5325"/>
                <a:gd name="T54" fmla="*/ 3270 w 7080"/>
                <a:gd name="T55" fmla="*/ 15 h 5325"/>
                <a:gd name="T56" fmla="*/ 3390 w 7080"/>
                <a:gd name="T57" fmla="*/ 0 h 5325"/>
                <a:gd name="T58" fmla="*/ 3495 w 7080"/>
                <a:gd name="T59" fmla="*/ 15 h 5325"/>
                <a:gd name="T60" fmla="*/ 3615 w 7080"/>
                <a:gd name="T61" fmla="*/ 30 h 5325"/>
                <a:gd name="T62" fmla="*/ 3735 w 7080"/>
                <a:gd name="T63" fmla="*/ 60 h 5325"/>
                <a:gd name="T64" fmla="*/ 3855 w 7080"/>
                <a:gd name="T65" fmla="*/ 105 h 5325"/>
                <a:gd name="T66" fmla="*/ 3975 w 7080"/>
                <a:gd name="T67" fmla="*/ 150 h 5325"/>
                <a:gd name="T68" fmla="*/ 4095 w 7080"/>
                <a:gd name="T69" fmla="*/ 195 h 5325"/>
                <a:gd name="T70" fmla="*/ 4215 w 7080"/>
                <a:gd name="T71" fmla="*/ 255 h 5325"/>
                <a:gd name="T72" fmla="*/ 4320 w 7080"/>
                <a:gd name="T73" fmla="*/ 315 h 5325"/>
                <a:gd name="T74" fmla="*/ 4440 w 7080"/>
                <a:gd name="T75" fmla="*/ 390 h 5325"/>
                <a:gd name="T76" fmla="*/ 4560 w 7080"/>
                <a:gd name="T77" fmla="*/ 450 h 5325"/>
                <a:gd name="T78" fmla="*/ 4680 w 7080"/>
                <a:gd name="T79" fmla="*/ 525 h 5325"/>
                <a:gd name="T80" fmla="*/ 4800 w 7080"/>
                <a:gd name="T81" fmla="*/ 600 h 5325"/>
                <a:gd name="T82" fmla="*/ 4920 w 7080"/>
                <a:gd name="T83" fmla="*/ 675 h 5325"/>
                <a:gd name="T84" fmla="*/ 5040 w 7080"/>
                <a:gd name="T85" fmla="*/ 750 h 5325"/>
                <a:gd name="T86" fmla="*/ 5160 w 7080"/>
                <a:gd name="T87" fmla="*/ 825 h 5325"/>
                <a:gd name="T88" fmla="*/ 5265 w 7080"/>
                <a:gd name="T89" fmla="*/ 900 h 5325"/>
                <a:gd name="T90" fmla="*/ 5385 w 7080"/>
                <a:gd name="T91" fmla="*/ 960 h 5325"/>
                <a:gd name="T92" fmla="*/ 5505 w 7080"/>
                <a:gd name="T93" fmla="*/ 1035 h 5325"/>
                <a:gd name="T94" fmla="*/ 5625 w 7080"/>
                <a:gd name="T95" fmla="*/ 1110 h 5325"/>
                <a:gd name="T96" fmla="*/ 5745 w 7080"/>
                <a:gd name="T97" fmla="*/ 1170 h 5325"/>
                <a:gd name="T98" fmla="*/ 5865 w 7080"/>
                <a:gd name="T99" fmla="*/ 1245 h 5325"/>
                <a:gd name="T100" fmla="*/ 5985 w 7080"/>
                <a:gd name="T101" fmla="*/ 1305 h 5325"/>
                <a:gd name="T102" fmla="*/ 6090 w 7080"/>
                <a:gd name="T103" fmla="*/ 1380 h 5325"/>
                <a:gd name="T104" fmla="*/ 6210 w 7080"/>
                <a:gd name="T105" fmla="*/ 1440 h 5325"/>
                <a:gd name="T106" fmla="*/ 6330 w 7080"/>
                <a:gd name="T107" fmla="*/ 1500 h 5325"/>
                <a:gd name="T108" fmla="*/ 6450 w 7080"/>
                <a:gd name="T109" fmla="*/ 1560 h 5325"/>
                <a:gd name="T110" fmla="*/ 6570 w 7080"/>
                <a:gd name="T111" fmla="*/ 1635 h 5325"/>
                <a:gd name="T112" fmla="*/ 6690 w 7080"/>
                <a:gd name="T113" fmla="*/ 1695 h 5325"/>
                <a:gd name="T114" fmla="*/ 6810 w 7080"/>
                <a:gd name="T115" fmla="*/ 1740 h 5325"/>
                <a:gd name="T116" fmla="*/ 6930 w 7080"/>
                <a:gd name="T117" fmla="*/ 1800 h 5325"/>
                <a:gd name="T118" fmla="*/ 7035 w 7080"/>
                <a:gd name="T119" fmla="*/ 1860 h 53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80" h="5325">
                  <a:moveTo>
                    <a:pt x="0" y="1635"/>
                  </a:moveTo>
                  <a:lnTo>
                    <a:pt x="45" y="960"/>
                  </a:lnTo>
                  <a:lnTo>
                    <a:pt x="75" y="480"/>
                  </a:lnTo>
                  <a:lnTo>
                    <a:pt x="120" y="210"/>
                  </a:lnTo>
                  <a:lnTo>
                    <a:pt x="150" y="120"/>
                  </a:lnTo>
                  <a:lnTo>
                    <a:pt x="195" y="195"/>
                  </a:lnTo>
                  <a:lnTo>
                    <a:pt x="240" y="420"/>
                  </a:lnTo>
                  <a:lnTo>
                    <a:pt x="270" y="750"/>
                  </a:lnTo>
                  <a:lnTo>
                    <a:pt x="315" y="1170"/>
                  </a:lnTo>
                  <a:lnTo>
                    <a:pt x="360" y="1620"/>
                  </a:lnTo>
                  <a:lnTo>
                    <a:pt x="390" y="2100"/>
                  </a:lnTo>
                  <a:lnTo>
                    <a:pt x="435" y="2565"/>
                  </a:lnTo>
                  <a:lnTo>
                    <a:pt x="465" y="3030"/>
                  </a:lnTo>
                  <a:lnTo>
                    <a:pt x="510" y="3450"/>
                  </a:lnTo>
                  <a:lnTo>
                    <a:pt x="555" y="3825"/>
                  </a:lnTo>
                  <a:lnTo>
                    <a:pt x="585" y="4155"/>
                  </a:lnTo>
                  <a:lnTo>
                    <a:pt x="630" y="4440"/>
                  </a:lnTo>
                  <a:lnTo>
                    <a:pt x="675" y="4695"/>
                  </a:lnTo>
                  <a:lnTo>
                    <a:pt x="705" y="4890"/>
                  </a:lnTo>
                  <a:lnTo>
                    <a:pt x="750" y="5055"/>
                  </a:lnTo>
                  <a:lnTo>
                    <a:pt x="780" y="5175"/>
                  </a:lnTo>
                  <a:lnTo>
                    <a:pt x="825" y="5265"/>
                  </a:lnTo>
                  <a:lnTo>
                    <a:pt x="870" y="5310"/>
                  </a:lnTo>
                  <a:lnTo>
                    <a:pt x="900" y="5325"/>
                  </a:lnTo>
                  <a:lnTo>
                    <a:pt x="945" y="5310"/>
                  </a:lnTo>
                  <a:lnTo>
                    <a:pt x="990" y="5265"/>
                  </a:lnTo>
                  <a:lnTo>
                    <a:pt x="1020" y="5205"/>
                  </a:lnTo>
                  <a:lnTo>
                    <a:pt x="1065" y="5115"/>
                  </a:lnTo>
                  <a:lnTo>
                    <a:pt x="1095" y="5025"/>
                  </a:lnTo>
                  <a:lnTo>
                    <a:pt x="1140" y="4920"/>
                  </a:lnTo>
                  <a:lnTo>
                    <a:pt x="1185" y="4800"/>
                  </a:lnTo>
                  <a:lnTo>
                    <a:pt x="1215" y="4665"/>
                  </a:lnTo>
                  <a:lnTo>
                    <a:pt x="1260" y="4515"/>
                  </a:lnTo>
                  <a:lnTo>
                    <a:pt x="1305" y="4365"/>
                  </a:lnTo>
                  <a:lnTo>
                    <a:pt x="1335" y="4230"/>
                  </a:lnTo>
                  <a:lnTo>
                    <a:pt x="1380" y="4080"/>
                  </a:lnTo>
                  <a:lnTo>
                    <a:pt x="1410" y="3945"/>
                  </a:lnTo>
                  <a:lnTo>
                    <a:pt x="1455" y="3795"/>
                  </a:lnTo>
                  <a:lnTo>
                    <a:pt x="1500" y="3645"/>
                  </a:lnTo>
                  <a:lnTo>
                    <a:pt x="1530" y="3510"/>
                  </a:lnTo>
                  <a:lnTo>
                    <a:pt x="1575" y="3360"/>
                  </a:lnTo>
                  <a:lnTo>
                    <a:pt x="1620" y="3210"/>
                  </a:lnTo>
                  <a:lnTo>
                    <a:pt x="1650" y="3045"/>
                  </a:lnTo>
                  <a:lnTo>
                    <a:pt x="1695" y="2880"/>
                  </a:lnTo>
                  <a:lnTo>
                    <a:pt x="1725" y="2730"/>
                  </a:lnTo>
                  <a:lnTo>
                    <a:pt x="1770" y="2565"/>
                  </a:lnTo>
                  <a:lnTo>
                    <a:pt x="1815" y="2415"/>
                  </a:lnTo>
                  <a:lnTo>
                    <a:pt x="1845" y="2265"/>
                  </a:lnTo>
                  <a:lnTo>
                    <a:pt x="1890" y="2115"/>
                  </a:lnTo>
                  <a:lnTo>
                    <a:pt x="1920" y="1995"/>
                  </a:lnTo>
                  <a:lnTo>
                    <a:pt x="1965" y="1860"/>
                  </a:lnTo>
                  <a:lnTo>
                    <a:pt x="2010" y="1725"/>
                  </a:lnTo>
                  <a:lnTo>
                    <a:pt x="2040" y="1605"/>
                  </a:lnTo>
                  <a:lnTo>
                    <a:pt x="2085" y="1500"/>
                  </a:lnTo>
                  <a:lnTo>
                    <a:pt x="2130" y="1380"/>
                  </a:lnTo>
                  <a:lnTo>
                    <a:pt x="2160" y="1275"/>
                  </a:lnTo>
                  <a:lnTo>
                    <a:pt x="2205" y="1170"/>
                  </a:lnTo>
                  <a:lnTo>
                    <a:pt x="2235" y="1080"/>
                  </a:lnTo>
                  <a:lnTo>
                    <a:pt x="2280" y="990"/>
                  </a:lnTo>
                  <a:lnTo>
                    <a:pt x="2325" y="915"/>
                  </a:lnTo>
                  <a:lnTo>
                    <a:pt x="2355" y="825"/>
                  </a:lnTo>
                  <a:lnTo>
                    <a:pt x="2400" y="765"/>
                  </a:lnTo>
                  <a:lnTo>
                    <a:pt x="2445" y="690"/>
                  </a:lnTo>
                  <a:lnTo>
                    <a:pt x="2475" y="630"/>
                  </a:lnTo>
                  <a:lnTo>
                    <a:pt x="2520" y="570"/>
                  </a:lnTo>
                  <a:lnTo>
                    <a:pt x="2550" y="510"/>
                  </a:lnTo>
                  <a:lnTo>
                    <a:pt x="2595" y="450"/>
                  </a:lnTo>
                  <a:lnTo>
                    <a:pt x="2640" y="405"/>
                  </a:lnTo>
                  <a:lnTo>
                    <a:pt x="2670" y="360"/>
                  </a:lnTo>
                  <a:lnTo>
                    <a:pt x="2715" y="315"/>
                  </a:lnTo>
                  <a:lnTo>
                    <a:pt x="2760" y="270"/>
                  </a:lnTo>
                  <a:lnTo>
                    <a:pt x="2790" y="240"/>
                  </a:lnTo>
                  <a:lnTo>
                    <a:pt x="2835" y="210"/>
                  </a:lnTo>
                  <a:lnTo>
                    <a:pt x="2865" y="180"/>
                  </a:lnTo>
                  <a:lnTo>
                    <a:pt x="2910" y="150"/>
                  </a:lnTo>
                  <a:lnTo>
                    <a:pt x="2955" y="120"/>
                  </a:lnTo>
                  <a:lnTo>
                    <a:pt x="2985" y="105"/>
                  </a:lnTo>
                  <a:lnTo>
                    <a:pt x="3030" y="90"/>
                  </a:lnTo>
                  <a:lnTo>
                    <a:pt x="3075" y="60"/>
                  </a:lnTo>
                  <a:lnTo>
                    <a:pt x="3105" y="45"/>
                  </a:lnTo>
                  <a:lnTo>
                    <a:pt x="3150" y="45"/>
                  </a:lnTo>
                  <a:lnTo>
                    <a:pt x="3180" y="30"/>
                  </a:lnTo>
                  <a:lnTo>
                    <a:pt x="3225" y="15"/>
                  </a:lnTo>
                  <a:lnTo>
                    <a:pt x="3270" y="15"/>
                  </a:lnTo>
                  <a:lnTo>
                    <a:pt x="3300" y="15"/>
                  </a:lnTo>
                  <a:lnTo>
                    <a:pt x="3345" y="0"/>
                  </a:lnTo>
                  <a:lnTo>
                    <a:pt x="3390" y="0"/>
                  </a:lnTo>
                  <a:lnTo>
                    <a:pt x="3420" y="0"/>
                  </a:lnTo>
                  <a:lnTo>
                    <a:pt x="3465" y="0"/>
                  </a:lnTo>
                  <a:lnTo>
                    <a:pt x="3495" y="15"/>
                  </a:lnTo>
                  <a:lnTo>
                    <a:pt x="3540" y="15"/>
                  </a:lnTo>
                  <a:lnTo>
                    <a:pt x="3585" y="15"/>
                  </a:lnTo>
                  <a:lnTo>
                    <a:pt x="3615" y="30"/>
                  </a:lnTo>
                  <a:lnTo>
                    <a:pt x="3660" y="45"/>
                  </a:lnTo>
                  <a:lnTo>
                    <a:pt x="3690" y="45"/>
                  </a:lnTo>
                  <a:lnTo>
                    <a:pt x="3735" y="60"/>
                  </a:lnTo>
                  <a:lnTo>
                    <a:pt x="3780" y="75"/>
                  </a:lnTo>
                  <a:lnTo>
                    <a:pt x="3810" y="90"/>
                  </a:lnTo>
                  <a:lnTo>
                    <a:pt x="3855" y="105"/>
                  </a:lnTo>
                  <a:lnTo>
                    <a:pt x="3900" y="120"/>
                  </a:lnTo>
                  <a:lnTo>
                    <a:pt x="3930" y="135"/>
                  </a:lnTo>
                  <a:lnTo>
                    <a:pt x="3975" y="150"/>
                  </a:lnTo>
                  <a:lnTo>
                    <a:pt x="4005" y="165"/>
                  </a:lnTo>
                  <a:lnTo>
                    <a:pt x="4050" y="180"/>
                  </a:lnTo>
                  <a:lnTo>
                    <a:pt x="4095" y="195"/>
                  </a:lnTo>
                  <a:lnTo>
                    <a:pt x="4125" y="225"/>
                  </a:lnTo>
                  <a:lnTo>
                    <a:pt x="4170" y="240"/>
                  </a:lnTo>
                  <a:lnTo>
                    <a:pt x="4215" y="255"/>
                  </a:lnTo>
                  <a:lnTo>
                    <a:pt x="4245" y="285"/>
                  </a:lnTo>
                  <a:lnTo>
                    <a:pt x="4290" y="300"/>
                  </a:lnTo>
                  <a:lnTo>
                    <a:pt x="4320" y="315"/>
                  </a:lnTo>
                  <a:lnTo>
                    <a:pt x="4365" y="345"/>
                  </a:lnTo>
                  <a:lnTo>
                    <a:pt x="4410" y="360"/>
                  </a:lnTo>
                  <a:lnTo>
                    <a:pt x="4440" y="390"/>
                  </a:lnTo>
                  <a:lnTo>
                    <a:pt x="4485" y="405"/>
                  </a:lnTo>
                  <a:lnTo>
                    <a:pt x="4530" y="435"/>
                  </a:lnTo>
                  <a:lnTo>
                    <a:pt x="4560" y="450"/>
                  </a:lnTo>
                  <a:lnTo>
                    <a:pt x="4605" y="480"/>
                  </a:lnTo>
                  <a:lnTo>
                    <a:pt x="4635" y="510"/>
                  </a:lnTo>
                  <a:lnTo>
                    <a:pt x="4680" y="525"/>
                  </a:lnTo>
                  <a:lnTo>
                    <a:pt x="4725" y="555"/>
                  </a:lnTo>
                  <a:lnTo>
                    <a:pt x="4755" y="570"/>
                  </a:lnTo>
                  <a:lnTo>
                    <a:pt x="4800" y="600"/>
                  </a:lnTo>
                  <a:lnTo>
                    <a:pt x="4845" y="630"/>
                  </a:lnTo>
                  <a:lnTo>
                    <a:pt x="4875" y="645"/>
                  </a:lnTo>
                  <a:lnTo>
                    <a:pt x="4920" y="675"/>
                  </a:lnTo>
                  <a:lnTo>
                    <a:pt x="4950" y="705"/>
                  </a:lnTo>
                  <a:lnTo>
                    <a:pt x="4995" y="720"/>
                  </a:lnTo>
                  <a:lnTo>
                    <a:pt x="5040" y="750"/>
                  </a:lnTo>
                  <a:lnTo>
                    <a:pt x="5070" y="780"/>
                  </a:lnTo>
                  <a:lnTo>
                    <a:pt x="5115" y="795"/>
                  </a:lnTo>
                  <a:lnTo>
                    <a:pt x="5160" y="825"/>
                  </a:lnTo>
                  <a:lnTo>
                    <a:pt x="5190" y="840"/>
                  </a:lnTo>
                  <a:lnTo>
                    <a:pt x="5235" y="870"/>
                  </a:lnTo>
                  <a:lnTo>
                    <a:pt x="5265" y="900"/>
                  </a:lnTo>
                  <a:lnTo>
                    <a:pt x="5310" y="915"/>
                  </a:lnTo>
                  <a:lnTo>
                    <a:pt x="5355" y="945"/>
                  </a:lnTo>
                  <a:lnTo>
                    <a:pt x="5385" y="960"/>
                  </a:lnTo>
                  <a:lnTo>
                    <a:pt x="5430" y="990"/>
                  </a:lnTo>
                  <a:lnTo>
                    <a:pt x="5460" y="1020"/>
                  </a:lnTo>
                  <a:lnTo>
                    <a:pt x="5505" y="1035"/>
                  </a:lnTo>
                  <a:lnTo>
                    <a:pt x="5550" y="1065"/>
                  </a:lnTo>
                  <a:lnTo>
                    <a:pt x="5580" y="1080"/>
                  </a:lnTo>
                  <a:lnTo>
                    <a:pt x="5625" y="1110"/>
                  </a:lnTo>
                  <a:lnTo>
                    <a:pt x="5670" y="1125"/>
                  </a:lnTo>
                  <a:lnTo>
                    <a:pt x="5700" y="1155"/>
                  </a:lnTo>
                  <a:lnTo>
                    <a:pt x="5745" y="1170"/>
                  </a:lnTo>
                  <a:lnTo>
                    <a:pt x="5775" y="1200"/>
                  </a:lnTo>
                  <a:lnTo>
                    <a:pt x="5820" y="1215"/>
                  </a:lnTo>
                  <a:lnTo>
                    <a:pt x="5865" y="1245"/>
                  </a:lnTo>
                  <a:lnTo>
                    <a:pt x="5895" y="1260"/>
                  </a:lnTo>
                  <a:lnTo>
                    <a:pt x="5940" y="1290"/>
                  </a:lnTo>
                  <a:lnTo>
                    <a:pt x="5985" y="1305"/>
                  </a:lnTo>
                  <a:lnTo>
                    <a:pt x="6015" y="1335"/>
                  </a:lnTo>
                  <a:lnTo>
                    <a:pt x="6060" y="1350"/>
                  </a:lnTo>
                  <a:lnTo>
                    <a:pt x="6090" y="1380"/>
                  </a:lnTo>
                  <a:lnTo>
                    <a:pt x="6135" y="1395"/>
                  </a:lnTo>
                  <a:lnTo>
                    <a:pt x="6180" y="1425"/>
                  </a:lnTo>
                  <a:lnTo>
                    <a:pt x="6210" y="1440"/>
                  </a:lnTo>
                  <a:lnTo>
                    <a:pt x="6255" y="1470"/>
                  </a:lnTo>
                  <a:lnTo>
                    <a:pt x="6300" y="1485"/>
                  </a:lnTo>
                  <a:lnTo>
                    <a:pt x="6330" y="1500"/>
                  </a:lnTo>
                  <a:lnTo>
                    <a:pt x="6375" y="1530"/>
                  </a:lnTo>
                  <a:lnTo>
                    <a:pt x="6405" y="1545"/>
                  </a:lnTo>
                  <a:lnTo>
                    <a:pt x="6450" y="1560"/>
                  </a:lnTo>
                  <a:lnTo>
                    <a:pt x="6495" y="1590"/>
                  </a:lnTo>
                  <a:lnTo>
                    <a:pt x="6525" y="1605"/>
                  </a:lnTo>
                  <a:lnTo>
                    <a:pt x="6570" y="1635"/>
                  </a:lnTo>
                  <a:lnTo>
                    <a:pt x="6615" y="1650"/>
                  </a:lnTo>
                  <a:lnTo>
                    <a:pt x="6645" y="1665"/>
                  </a:lnTo>
                  <a:lnTo>
                    <a:pt x="6690" y="1695"/>
                  </a:lnTo>
                  <a:lnTo>
                    <a:pt x="6720" y="1710"/>
                  </a:lnTo>
                  <a:lnTo>
                    <a:pt x="6765" y="1725"/>
                  </a:lnTo>
                  <a:lnTo>
                    <a:pt x="6810" y="1740"/>
                  </a:lnTo>
                  <a:lnTo>
                    <a:pt x="6840" y="1770"/>
                  </a:lnTo>
                  <a:lnTo>
                    <a:pt x="6885" y="1785"/>
                  </a:lnTo>
                  <a:lnTo>
                    <a:pt x="6930" y="1800"/>
                  </a:lnTo>
                  <a:lnTo>
                    <a:pt x="6960" y="1830"/>
                  </a:lnTo>
                  <a:lnTo>
                    <a:pt x="7005" y="1845"/>
                  </a:lnTo>
                  <a:lnTo>
                    <a:pt x="7035" y="1860"/>
                  </a:lnTo>
                  <a:lnTo>
                    <a:pt x="7080" y="18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45" name="Text Box 56"/>
          <p:cNvSpPr txBox="1">
            <a:spLocks noChangeArrowheads="1"/>
          </p:cNvSpPr>
          <p:nvPr/>
        </p:nvSpPr>
        <p:spPr bwMode="auto">
          <a:xfrm>
            <a:off x="1554163" y="1058863"/>
            <a:ext cx="1622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u="none">
                <a:latin typeface="Comic Sans MS" pitchFamily="66" charset="0"/>
              </a:rPr>
              <a:t>Transmission</a:t>
            </a:r>
            <a:endParaRPr lang="fr-FR" altLang="fr-FR" u="none">
              <a:latin typeface="Comic Sans MS" pitchFamily="66" charset="0"/>
            </a:endParaRPr>
          </a:p>
        </p:txBody>
      </p:sp>
      <p:sp>
        <p:nvSpPr>
          <p:cNvPr id="10246" name="Text Box 57"/>
          <p:cNvSpPr txBox="1">
            <a:spLocks noChangeArrowheads="1"/>
          </p:cNvSpPr>
          <p:nvPr/>
        </p:nvSpPr>
        <p:spPr bwMode="auto">
          <a:xfrm>
            <a:off x="6122689" y="6249988"/>
            <a:ext cx="2420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u="none" dirty="0">
                <a:latin typeface="Comic Sans MS" pitchFamily="66" charset="0"/>
              </a:rPr>
              <a:t>Longueur d’onde (nm)</a:t>
            </a:r>
            <a:endParaRPr lang="fr-FR" altLang="fr-FR" u="none" dirty="0">
              <a:latin typeface="Comic Sans MS" pitchFamily="66" charset="0"/>
            </a:endParaRPr>
          </a:p>
        </p:txBody>
      </p:sp>
      <p:grpSp>
        <p:nvGrpSpPr>
          <p:cNvPr id="10247" name="Group 58"/>
          <p:cNvGrpSpPr>
            <a:grpSpLocks/>
          </p:cNvGrpSpPr>
          <p:nvPr/>
        </p:nvGrpSpPr>
        <p:grpSpPr bwMode="auto">
          <a:xfrm>
            <a:off x="158750" y="2284425"/>
            <a:ext cx="3011488" cy="611187"/>
            <a:chOff x="5040" y="13505"/>
            <a:chExt cx="4690" cy="815"/>
          </a:xfrm>
        </p:grpSpPr>
        <p:sp>
          <p:nvSpPr>
            <p:cNvPr id="10252" name="Text Box 59"/>
            <p:cNvSpPr txBox="1">
              <a:spLocks noChangeArrowheads="1"/>
            </p:cNvSpPr>
            <p:nvPr/>
          </p:nvSpPr>
          <p:spPr bwMode="auto">
            <a:xfrm>
              <a:off x="6275" y="13505"/>
              <a:ext cx="3455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u="none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</a:t>
              </a:r>
              <a:r>
                <a:rPr lang="fr-FR" altLang="fr-FR" sz="1600" u="none">
                  <a:solidFill>
                    <a:srgbClr val="FF0000"/>
                  </a:solidFill>
                  <a:latin typeface="Comic Sans MS" pitchFamily="66" charset="0"/>
                </a:rPr>
                <a:t>Air/</a:t>
              </a:r>
              <a:r>
                <a:rPr lang="fr-FR" altLang="fr-FR" sz="1600" b="1" u="none">
                  <a:solidFill>
                    <a:srgbClr val="FF0000"/>
                  </a:solidFill>
                  <a:latin typeface="Comic Sans MS" pitchFamily="66" charset="0"/>
                </a:rPr>
                <a:t>MgF</a:t>
              </a:r>
              <a:r>
                <a:rPr lang="fr-FR" altLang="fr-FR" sz="1600" b="1" u="none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altLang="fr-FR" sz="1600" u="none">
                  <a:solidFill>
                    <a:srgbClr val="FF0000"/>
                  </a:solidFill>
                  <a:latin typeface="Comic Sans MS" pitchFamily="66" charset="0"/>
                </a:rPr>
                <a:t>/Al</a:t>
              </a:r>
              <a:r>
                <a:rPr lang="fr-FR" altLang="fr-FR" sz="1600" u="none" baseline="-25000">
                  <a:solidFill>
                    <a:srgbClr val="FF0000"/>
                  </a:solidFill>
                  <a:latin typeface="Comic Sans MS" pitchFamily="66" charset="0"/>
                </a:rPr>
                <a:t>2</a:t>
              </a:r>
              <a:r>
                <a:rPr lang="fr-FR" altLang="fr-FR" sz="1600" u="none">
                  <a:solidFill>
                    <a:srgbClr val="FF0000"/>
                  </a:solidFill>
                  <a:latin typeface="Comic Sans MS" pitchFamily="66" charset="0"/>
                </a:rPr>
                <a:t>O</a:t>
              </a:r>
              <a:r>
                <a:rPr lang="fr-FR" altLang="fr-FR" sz="1600" u="none" baseline="-25000">
                  <a:solidFill>
                    <a:srgbClr val="FF0000"/>
                  </a:solidFill>
                  <a:latin typeface="Comic Sans MS" pitchFamily="66" charset="0"/>
                </a:rPr>
                <a:t>3</a:t>
              </a:r>
              <a:endParaRPr lang="fr-FR" altLang="fr-FR" sz="1600" u="none" baseline="-25000">
                <a:latin typeface="Comic Sans MS" pitchFamily="66" charset="0"/>
              </a:endParaRPr>
            </a:p>
            <a:p>
              <a:r>
                <a:rPr lang="fr-FR" altLang="fr-FR" sz="1600" u="none">
                  <a:solidFill>
                    <a:srgbClr val="008080"/>
                  </a:solidFill>
                  <a:latin typeface="Comic Sans MS" pitchFamily="66" charset="0"/>
                  <a:sym typeface="Symbol" pitchFamily="18" charset="2"/>
                </a:rPr>
                <a:t></a:t>
              </a:r>
              <a:r>
                <a:rPr lang="fr-FR" altLang="fr-FR" sz="1600" u="none">
                  <a:solidFill>
                    <a:srgbClr val="008080"/>
                  </a:solidFill>
                  <a:latin typeface="Comic Sans MS" pitchFamily="66" charset="0"/>
                </a:rPr>
                <a:t>Air /Al</a:t>
              </a:r>
              <a:r>
                <a:rPr lang="fr-FR" altLang="fr-FR" sz="1600" u="none" baseline="-25000">
                  <a:solidFill>
                    <a:srgbClr val="008080"/>
                  </a:solidFill>
                  <a:latin typeface="Comic Sans MS" pitchFamily="66" charset="0"/>
                </a:rPr>
                <a:t>2</a:t>
              </a:r>
              <a:r>
                <a:rPr lang="fr-FR" altLang="fr-FR" sz="1600" u="none">
                  <a:solidFill>
                    <a:srgbClr val="008080"/>
                  </a:solidFill>
                  <a:latin typeface="Comic Sans MS" pitchFamily="66" charset="0"/>
                </a:rPr>
                <a:t>O</a:t>
              </a:r>
              <a:r>
                <a:rPr lang="fr-FR" altLang="fr-FR" sz="1600" u="none" baseline="-25000">
                  <a:solidFill>
                    <a:srgbClr val="008080"/>
                  </a:solidFill>
                  <a:latin typeface="Comic Sans MS" pitchFamily="66" charset="0"/>
                </a:rPr>
                <a:t>3</a:t>
              </a:r>
              <a:endParaRPr lang="fr-FR" altLang="fr-FR" sz="1600" b="1" u="none">
                <a:solidFill>
                  <a:srgbClr val="008080"/>
                </a:solidFill>
                <a:latin typeface="Comic Sans MS" pitchFamily="66" charset="0"/>
              </a:endParaRPr>
            </a:p>
          </p:txBody>
        </p:sp>
        <p:sp>
          <p:nvSpPr>
            <p:cNvPr id="10253" name="Text Box 60"/>
            <p:cNvSpPr txBox="1">
              <a:spLocks noChangeArrowheads="1"/>
            </p:cNvSpPr>
            <p:nvPr/>
          </p:nvSpPr>
          <p:spPr bwMode="auto">
            <a:xfrm>
              <a:off x="5040" y="13640"/>
              <a:ext cx="128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600" u="none">
                  <a:latin typeface="Comic Sans MS" pitchFamily="66" charset="0"/>
                </a:rPr>
                <a:t>Design</a:t>
              </a:r>
            </a:p>
          </p:txBody>
        </p:sp>
      </p:grpSp>
      <p:sp>
        <p:nvSpPr>
          <p:cNvPr id="10248" name="Text Box 61"/>
          <p:cNvSpPr txBox="1">
            <a:spLocks noChangeArrowheads="1"/>
          </p:cNvSpPr>
          <p:nvPr/>
        </p:nvSpPr>
        <p:spPr bwMode="auto">
          <a:xfrm>
            <a:off x="152400" y="4013212"/>
            <a:ext cx="17414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u="none">
                <a:solidFill>
                  <a:srgbClr val="FF3300"/>
                </a:solidFill>
                <a:latin typeface="Comic Sans MS" pitchFamily="66" charset="0"/>
              </a:rPr>
              <a:t>n</a:t>
            </a:r>
            <a:r>
              <a:rPr lang="fr-FR" altLang="fr-FR" u="none" baseline="-25000">
                <a:solidFill>
                  <a:srgbClr val="FF3300"/>
                </a:solidFill>
                <a:latin typeface="Comic Sans MS" pitchFamily="66" charset="0"/>
              </a:rPr>
              <a:t>MgF</a:t>
            </a:r>
            <a:r>
              <a:rPr lang="fr-FR" altLang="fr-FR" u="none" baseline="-50000">
                <a:solidFill>
                  <a:srgbClr val="FF3300"/>
                </a:solidFill>
                <a:latin typeface="Comic Sans MS" pitchFamily="66" charset="0"/>
              </a:rPr>
              <a:t>2</a:t>
            </a:r>
            <a:r>
              <a:rPr lang="fr-FR" altLang="fr-FR" u="none">
                <a:solidFill>
                  <a:srgbClr val="FF3300"/>
                </a:solidFill>
                <a:latin typeface="Comic Sans MS" pitchFamily="66" charset="0"/>
              </a:rPr>
              <a:t>=1.38</a:t>
            </a:r>
            <a:endParaRPr lang="fr-FR" altLang="fr-FR" sz="1800" u="none">
              <a:solidFill>
                <a:srgbClr val="FF3300"/>
              </a:solidFill>
              <a:latin typeface="Comic Sans MS" pitchFamily="66" charset="0"/>
            </a:endParaRPr>
          </a:p>
          <a:p>
            <a:endParaRPr lang="fr-FR" altLang="fr-FR" sz="1800" u="none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0249" name="Rectangle 62"/>
          <p:cNvSpPr>
            <a:spLocks noChangeArrowheads="1"/>
          </p:cNvSpPr>
          <p:nvPr/>
        </p:nvSpPr>
        <p:spPr bwMode="auto">
          <a:xfrm>
            <a:off x="152400" y="3641737"/>
            <a:ext cx="3257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600" u="none">
                <a:latin typeface="Comic Sans MS" pitchFamily="66" charset="0"/>
              </a:rPr>
              <a:t>(n</a:t>
            </a:r>
            <a:r>
              <a:rPr lang="fr-FR" altLang="fr-FR" sz="1600" u="none" baseline="-25000">
                <a:latin typeface="Comic Sans MS" pitchFamily="66" charset="0"/>
              </a:rPr>
              <a:t>air</a:t>
            </a:r>
            <a:r>
              <a:rPr lang="fr-FR" altLang="fr-FR" sz="1600" u="none">
                <a:latin typeface="Comic Sans MS" pitchFamily="66" charset="0"/>
              </a:rPr>
              <a:t> n</a:t>
            </a:r>
            <a:r>
              <a:rPr lang="fr-FR" altLang="fr-FR" sz="1600" u="none" baseline="-25000">
                <a:latin typeface="Comic Sans MS" pitchFamily="66" charset="0"/>
              </a:rPr>
              <a:t>Al</a:t>
            </a:r>
            <a:r>
              <a:rPr lang="fr-FR" altLang="fr-FR" sz="1600" u="none" baseline="-50000">
                <a:latin typeface="Comic Sans MS" pitchFamily="66" charset="0"/>
              </a:rPr>
              <a:t>2</a:t>
            </a:r>
            <a:r>
              <a:rPr lang="fr-FR" altLang="fr-FR" sz="1600" u="none" baseline="-25000">
                <a:latin typeface="Comic Sans MS" pitchFamily="66" charset="0"/>
              </a:rPr>
              <a:t>O</a:t>
            </a:r>
            <a:r>
              <a:rPr lang="fr-FR" altLang="fr-FR" sz="1600" u="none" baseline="-50000">
                <a:latin typeface="Comic Sans MS" pitchFamily="66" charset="0"/>
              </a:rPr>
              <a:t>3</a:t>
            </a:r>
            <a:r>
              <a:rPr lang="fr-FR" altLang="fr-FR" sz="1600" u="none">
                <a:latin typeface="Comic Sans MS" pitchFamily="66" charset="0"/>
              </a:rPr>
              <a:t>)</a:t>
            </a:r>
            <a:r>
              <a:rPr lang="fr-FR" altLang="fr-FR" sz="1600" u="none" baseline="30000">
                <a:latin typeface="Comic Sans MS" pitchFamily="66" charset="0"/>
              </a:rPr>
              <a:t>1/2</a:t>
            </a:r>
            <a:r>
              <a:rPr lang="fr-FR" altLang="fr-FR" sz="1600" u="none">
                <a:latin typeface="Comic Sans MS" pitchFamily="66" charset="0"/>
              </a:rPr>
              <a:t> = (1</a:t>
            </a:r>
            <a:r>
              <a:rPr lang="fr-FR" altLang="fr-FR" sz="1600" u="none">
                <a:latin typeface="Comic Sans MS" pitchFamily="66" charset="0"/>
                <a:sym typeface="Symbol" pitchFamily="18" charset="2"/>
              </a:rPr>
              <a:t></a:t>
            </a:r>
            <a:r>
              <a:rPr lang="fr-FR" altLang="fr-FR" sz="1600" u="none">
                <a:latin typeface="Comic Sans MS" pitchFamily="66" charset="0"/>
              </a:rPr>
              <a:t>1.8)</a:t>
            </a:r>
            <a:r>
              <a:rPr lang="fr-FR" altLang="fr-FR" sz="1600" u="none" baseline="30000">
                <a:latin typeface="Comic Sans MS" pitchFamily="66" charset="0"/>
              </a:rPr>
              <a:t>1/2 </a:t>
            </a:r>
            <a:r>
              <a:rPr lang="fr-FR" altLang="fr-FR" sz="1600" u="none">
                <a:latin typeface="Comic Sans MS" pitchFamily="66" charset="0"/>
              </a:rPr>
              <a:t>= 1.34</a:t>
            </a:r>
          </a:p>
          <a:p>
            <a:endParaRPr lang="fr-FR" altLang="fr-FR" sz="1800" u="none" baseline="30000">
              <a:latin typeface="Comic Sans MS" pitchFamily="66" charset="0"/>
            </a:endParaRPr>
          </a:p>
        </p:txBody>
      </p:sp>
      <p:sp>
        <p:nvSpPr>
          <p:cNvPr id="10250" name="Text Box 63"/>
          <p:cNvSpPr txBox="1">
            <a:spLocks noChangeArrowheads="1"/>
          </p:cNvSpPr>
          <p:nvPr/>
        </p:nvSpPr>
        <p:spPr bwMode="auto">
          <a:xfrm>
            <a:off x="152400" y="4867287"/>
            <a:ext cx="314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800" u="none" dirty="0">
                <a:latin typeface="Symbol" pitchFamily="18" charset="2"/>
              </a:rPr>
              <a:t>l</a:t>
            </a:r>
            <a:r>
              <a:rPr lang="fr-FR" altLang="fr-FR" sz="1800" u="none" dirty="0">
                <a:latin typeface="Comic Sans MS" pitchFamily="66" charset="0"/>
              </a:rPr>
              <a:t>/4 = n</a:t>
            </a:r>
            <a:r>
              <a:rPr lang="fr-FR" altLang="fr-FR" sz="1400" u="none" baseline="-25000" dirty="0">
                <a:latin typeface="Comic Sans MS" pitchFamily="66" charset="0"/>
              </a:rPr>
              <a:t>MgF</a:t>
            </a:r>
            <a:r>
              <a:rPr lang="fr-FR" altLang="fr-FR" sz="1400" u="none" baseline="-50000" dirty="0">
                <a:latin typeface="Comic Sans MS" pitchFamily="66" charset="0"/>
              </a:rPr>
              <a:t>2</a:t>
            </a:r>
            <a:r>
              <a:rPr lang="fr-FR" altLang="fr-FR" sz="1800" u="none" dirty="0">
                <a:latin typeface="Comic Sans MS" pitchFamily="66" charset="0"/>
              </a:rPr>
              <a:t>e</a:t>
            </a:r>
          </a:p>
          <a:p>
            <a:r>
              <a:rPr lang="fr-FR" altLang="fr-FR" sz="1800" u="none" dirty="0">
                <a:latin typeface="Comic Sans MS" pitchFamily="66" charset="0"/>
              </a:rPr>
              <a:t>e = </a:t>
            </a:r>
            <a:r>
              <a:rPr lang="fr-FR" altLang="fr-FR" sz="1800" u="none" dirty="0">
                <a:latin typeface="Symbol" pitchFamily="18" charset="2"/>
              </a:rPr>
              <a:t>l</a:t>
            </a:r>
            <a:r>
              <a:rPr lang="fr-FR" altLang="fr-FR" sz="1800" u="none" dirty="0">
                <a:latin typeface="Comic Sans MS" pitchFamily="66" charset="0"/>
              </a:rPr>
              <a:t>/4n</a:t>
            </a:r>
            <a:r>
              <a:rPr lang="fr-FR" altLang="fr-FR" sz="1400" u="none" baseline="-25000" dirty="0">
                <a:latin typeface="Comic Sans MS" pitchFamily="66" charset="0"/>
              </a:rPr>
              <a:t>MgF</a:t>
            </a:r>
            <a:r>
              <a:rPr lang="fr-FR" altLang="fr-FR" sz="1400" u="none" baseline="-50000" dirty="0">
                <a:latin typeface="Comic Sans MS" pitchFamily="66" charset="0"/>
              </a:rPr>
              <a:t>2</a:t>
            </a:r>
            <a:r>
              <a:rPr lang="fr-FR" altLang="fr-FR" sz="1800" u="none" dirty="0">
                <a:latin typeface="Comic Sans MS" pitchFamily="66" charset="0"/>
              </a:rPr>
              <a:t> = </a:t>
            </a:r>
            <a:r>
              <a:rPr lang="fr-FR" altLang="fr-FR" sz="1800" u="none" dirty="0">
                <a:latin typeface="Comic Sans MS" pitchFamily="66" charset="0"/>
                <a:sym typeface="Symbol" pitchFamily="18" charset="2"/>
              </a:rPr>
              <a:t>633/(4 </a:t>
            </a:r>
            <a:r>
              <a:rPr lang="fr-FR" altLang="fr-FR" sz="1600" u="none" dirty="0">
                <a:latin typeface="Comic Sans MS" pitchFamily="66" charset="0"/>
                <a:sym typeface="Symbol" pitchFamily="18" charset="2"/>
              </a:rPr>
              <a:t></a:t>
            </a:r>
            <a:r>
              <a:rPr lang="fr-FR" altLang="fr-FR" sz="1800" u="none" dirty="0">
                <a:latin typeface="Comic Sans MS" pitchFamily="66" charset="0"/>
                <a:sym typeface="Symbol" pitchFamily="18" charset="2"/>
              </a:rPr>
              <a:t> 1.38)</a:t>
            </a:r>
            <a:endParaRPr lang="fr-FR" altLang="fr-FR" u="none" dirty="0">
              <a:latin typeface="Comic Sans MS" pitchFamily="66" charset="0"/>
              <a:sym typeface="Symbol" pitchFamily="18" charset="2"/>
            </a:endParaRPr>
          </a:p>
          <a:p>
            <a:r>
              <a:rPr lang="fr-FR" altLang="fr-FR" u="none" dirty="0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e = 115 nm</a:t>
            </a:r>
          </a:p>
        </p:txBody>
      </p:sp>
      <p:sp>
        <p:nvSpPr>
          <p:cNvPr id="137280" name="Text Box 64"/>
          <p:cNvSpPr txBox="1">
            <a:spLocks noChangeArrowheads="1"/>
          </p:cNvSpPr>
          <p:nvPr/>
        </p:nvSpPr>
        <p:spPr bwMode="auto">
          <a:xfrm>
            <a:off x="496888" y="234950"/>
            <a:ext cx="680878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Monocouche </a:t>
            </a: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l</a:t>
            </a: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/4 antireflet de MgF2 à  633 nm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921000" y="2909888"/>
            <a:ext cx="4049713" cy="1733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055688" y="1976438"/>
            <a:ext cx="403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0.6</a:t>
            </a:r>
            <a:endParaRPr lang="en-US" altLang="fr-FR" u="none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62038" y="3000375"/>
            <a:ext cx="403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0.4</a:t>
            </a:r>
            <a:endParaRPr lang="en-US" altLang="fr-FR" u="none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58863" y="3938588"/>
            <a:ext cx="403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0.2</a:t>
            </a:r>
            <a:endParaRPr lang="en-US" altLang="fr-FR" u="none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98563" y="4826000"/>
            <a:ext cx="222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0</a:t>
            </a:r>
            <a:endParaRPr lang="en-US" altLang="fr-FR" u="none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74763" y="50704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350</a:t>
            </a:r>
            <a:endParaRPr lang="en-US" altLang="fr-FR" u="none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397125" y="50958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400</a:t>
            </a:r>
            <a:endParaRPr lang="en-US" altLang="fr-FR" u="none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602038" y="50958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450</a:t>
            </a:r>
            <a:endParaRPr lang="en-US" altLang="fr-FR" u="none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841875" y="51085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500</a:t>
            </a:r>
            <a:endParaRPr lang="en-US" altLang="fr-FR" u="none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034088" y="51212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550</a:t>
            </a:r>
            <a:endParaRPr lang="en-US" altLang="fr-FR" u="none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286625" y="51466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600</a:t>
            </a:r>
            <a:endParaRPr lang="en-US" altLang="fr-FR" u="none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8455025" y="5146675"/>
            <a:ext cx="463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1900" b="1" u="none">
                <a:solidFill>
                  <a:srgbClr val="000000"/>
                </a:solidFill>
              </a:rPr>
              <a:t>650</a:t>
            </a:r>
            <a:endParaRPr lang="en-US" altLang="fr-FR" u="none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600575" y="5507038"/>
            <a:ext cx="37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2500" b="1" u="none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altLang="fr-FR" u="none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775200" y="5507038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2500" b="1" u="none">
                <a:solidFill>
                  <a:srgbClr val="000000"/>
                </a:solidFill>
              </a:rPr>
              <a:t> (nm)</a:t>
            </a:r>
            <a:endParaRPr lang="en-US" altLang="fr-FR" u="none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1392238" y="2460625"/>
            <a:ext cx="7231062" cy="384175"/>
          </a:xfrm>
          <a:custGeom>
            <a:avLst/>
            <a:gdLst>
              <a:gd name="T0" fmla="*/ 2147483647 w 4555"/>
              <a:gd name="T1" fmla="*/ 2147483647 h 242"/>
              <a:gd name="T2" fmla="*/ 2147483647 w 4555"/>
              <a:gd name="T3" fmla="*/ 2147483647 h 242"/>
              <a:gd name="T4" fmla="*/ 2147483647 w 4555"/>
              <a:gd name="T5" fmla="*/ 2147483647 h 242"/>
              <a:gd name="T6" fmla="*/ 2147483647 w 4555"/>
              <a:gd name="T7" fmla="*/ 2147483647 h 242"/>
              <a:gd name="T8" fmla="*/ 2147483647 w 4555"/>
              <a:gd name="T9" fmla="*/ 2147483647 h 242"/>
              <a:gd name="T10" fmla="*/ 2147483647 w 4555"/>
              <a:gd name="T11" fmla="*/ 2147483647 h 242"/>
              <a:gd name="T12" fmla="*/ 2147483647 w 4555"/>
              <a:gd name="T13" fmla="*/ 2147483647 h 242"/>
              <a:gd name="T14" fmla="*/ 2147483647 w 4555"/>
              <a:gd name="T15" fmla="*/ 2147483647 h 242"/>
              <a:gd name="T16" fmla="*/ 2147483647 w 4555"/>
              <a:gd name="T17" fmla="*/ 2147483647 h 242"/>
              <a:gd name="T18" fmla="*/ 2147483647 w 4555"/>
              <a:gd name="T19" fmla="*/ 2147483647 h 242"/>
              <a:gd name="T20" fmla="*/ 2147483647 w 4555"/>
              <a:gd name="T21" fmla="*/ 2147483647 h 242"/>
              <a:gd name="T22" fmla="*/ 2147483647 w 4555"/>
              <a:gd name="T23" fmla="*/ 2147483647 h 242"/>
              <a:gd name="T24" fmla="*/ 2147483647 w 4555"/>
              <a:gd name="T25" fmla="*/ 2147483647 h 242"/>
              <a:gd name="T26" fmla="*/ 2147483647 w 4555"/>
              <a:gd name="T27" fmla="*/ 2147483647 h 242"/>
              <a:gd name="T28" fmla="*/ 2147483647 w 4555"/>
              <a:gd name="T29" fmla="*/ 2147483647 h 242"/>
              <a:gd name="T30" fmla="*/ 2147483647 w 4555"/>
              <a:gd name="T31" fmla="*/ 2147483647 h 242"/>
              <a:gd name="T32" fmla="*/ 2147483647 w 4555"/>
              <a:gd name="T33" fmla="*/ 2147483647 h 242"/>
              <a:gd name="T34" fmla="*/ 2147483647 w 4555"/>
              <a:gd name="T35" fmla="*/ 2147483647 h 242"/>
              <a:gd name="T36" fmla="*/ 2147483647 w 4555"/>
              <a:gd name="T37" fmla="*/ 2147483647 h 242"/>
              <a:gd name="T38" fmla="*/ 2147483647 w 4555"/>
              <a:gd name="T39" fmla="*/ 2147483647 h 242"/>
              <a:gd name="T40" fmla="*/ 2147483647 w 4555"/>
              <a:gd name="T41" fmla="*/ 2147483647 h 242"/>
              <a:gd name="T42" fmla="*/ 2147483647 w 4555"/>
              <a:gd name="T43" fmla="*/ 2147483647 h 242"/>
              <a:gd name="T44" fmla="*/ 2147483647 w 4555"/>
              <a:gd name="T45" fmla="*/ 2147483647 h 242"/>
              <a:gd name="T46" fmla="*/ 2147483647 w 4555"/>
              <a:gd name="T47" fmla="*/ 2147483647 h 242"/>
              <a:gd name="T48" fmla="*/ 2147483647 w 4555"/>
              <a:gd name="T49" fmla="*/ 2147483647 h 242"/>
              <a:gd name="T50" fmla="*/ 2147483647 w 4555"/>
              <a:gd name="T51" fmla="*/ 2147483647 h 242"/>
              <a:gd name="T52" fmla="*/ 2147483647 w 4555"/>
              <a:gd name="T53" fmla="*/ 2147483647 h 242"/>
              <a:gd name="T54" fmla="*/ 2147483647 w 4555"/>
              <a:gd name="T55" fmla="*/ 2147483647 h 242"/>
              <a:gd name="T56" fmla="*/ 2147483647 w 4555"/>
              <a:gd name="T57" fmla="*/ 2147483647 h 242"/>
              <a:gd name="T58" fmla="*/ 2147483647 w 4555"/>
              <a:gd name="T59" fmla="*/ 2147483647 h 242"/>
              <a:gd name="T60" fmla="*/ 2147483647 w 4555"/>
              <a:gd name="T61" fmla="*/ 0 h 242"/>
              <a:gd name="T62" fmla="*/ 2147483647 w 4555"/>
              <a:gd name="T63" fmla="*/ 2147483647 h 242"/>
              <a:gd name="T64" fmla="*/ 2147483647 w 4555"/>
              <a:gd name="T65" fmla="*/ 2147483647 h 242"/>
              <a:gd name="T66" fmla="*/ 2147483647 w 4555"/>
              <a:gd name="T67" fmla="*/ 2147483647 h 242"/>
              <a:gd name="T68" fmla="*/ 2147483647 w 4555"/>
              <a:gd name="T69" fmla="*/ 2147483647 h 242"/>
              <a:gd name="T70" fmla="*/ 2147483647 w 4555"/>
              <a:gd name="T71" fmla="*/ 2147483647 h 242"/>
              <a:gd name="T72" fmla="*/ 2147483647 w 4555"/>
              <a:gd name="T73" fmla="*/ 2147483647 h 242"/>
              <a:gd name="T74" fmla="*/ 2147483647 w 4555"/>
              <a:gd name="T75" fmla="*/ 2147483647 h 2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555" h="242">
                <a:moveTo>
                  <a:pt x="8" y="208"/>
                </a:moveTo>
                <a:lnTo>
                  <a:pt x="48" y="184"/>
                </a:lnTo>
                <a:lnTo>
                  <a:pt x="46" y="186"/>
                </a:lnTo>
                <a:lnTo>
                  <a:pt x="110" y="162"/>
                </a:lnTo>
                <a:lnTo>
                  <a:pt x="112" y="162"/>
                </a:lnTo>
                <a:lnTo>
                  <a:pt x="160" y="138"/>
                </a:lnTo>
                <a:lnTo>
                  <a:pt x="158" y="138"/>
                </a:lnTo>
                <a:lnTo>
                  <a:pt x="230" y="114"/>
                </a:lnTo>
                <a:lnTo>
                  <a:pt x="312" y="98"/>
                </a:lnTo>
                <a:lnTo>
                  <a:pt x="400" y="74"/>
                </a:lnTo>
                <a:lnTo>
                  <a:pt x="489" y="58"/>
                </a:lnTo>
                <a:lnTo>
                  <a:pt x="571" y="42"/>
                </a:lnTo>
                <a:lnTo>
                  <a:pt x="683" y="24"/>
                </a:lnTo>
                <a:lnTo>
                  <a:pt x="681" y="24"/>
                </a:lnTo>
                <a:lnTo>
                  <a:pt x="769" y="16"/>
                </a:lnTo>
                <a:lnTo>
                  <a:pt x="1148" y="16"/>
                </a:lnTo>
                <a:lnTo>
                  <a:pt x="1326" y="24"/>
                </a:lnTo>
                <a:lnTo>
                  <a:pt x="1520" y="32"/>
                </a:lnTo>
                <a:lnTo>
                  <a:pt x="1518" y="32"/>
                </a:lnTo>
                <a:lnTo>
                  <a:pt x="1654" y="50"/>
                </a:lnTo>
                <a:lnTo>
                  <a:pt x="1656" y="50"/>
                </a:lnTo>
                <a:lnTo>
                  <a:pt x="1827" y="58"/>
                </a:lnTo>
                <a:lnTo>
                  <a:pt x="1987" y="66"/>
                </a:lnTo>
                <a:lnTo>
                  <a:pt x="2141" y="82"/>
                </a:lnTo>
                <a:lnTo>
                  <a:pt x="2423" y="82"/>
                </a:lnTo>
                <a:lnTo>
                  <a:pt x="2714" y="66"/>
                </a:lnTo>
                <a:lnTo>
                  <a:pt x="2898" y="58"/>
                </a:lnTo>
                <a:lnTo>
                  <a:pt x="3133" y="42"/>
                </a:lnTo>
                <a:lnTo>
                  <a:pt x="3593" y="32"/>
                </a:lnTo>
                <a:lnTo>
                  <a:pt x="3778" y="50"/>
                </a:lnTo>
                <a:lnTo>
                  <a:pt x="4044" y="74"/>
                </a:lnTo>
                <a:lnTo>
                  <a:pt x="4042" y="74"/>
                </a:lnTo>
                <a:lnTo>
                  <a:pt x="4204" y="114"/>
                </a:lnTo>
                <a:lnTo>
                  <a:pt x="4332" y="154"/>
                </a:lnTo>
                <a:lnTo>
                  <a:pt x="4330" y="154"/>
                </a:lnTo>
                <a:lnTo>
                  <a:pt x="4445" y="202"/>
                </a:lnTo>
                <a:lnTo>
                  <a:pt x="4447" y="202"/>
                </a:lnTo>
                <a:lnTo>
                  <a:pt x="4551" y="242"/>
                </a:lnTo>
                <a:lnTo>
                  <a:pt x="4555" y="226"/>
                </a:lnTo>
                <a:lnTo>
                  <a:pt x="4451" y="186"/>
                </a:lnTo>
                <a:lnTo>
                  <a:pt x="4453" y="186"/>
                </a:lnTo>
                <a:lnTo>
                  <a:pt x="4338" y="138"/>
                </a:lnTo>
                <a:lnTo>
                  <a:pt x="4336" y="138"/>
                </a:lnTo>
                <a:lnTo>
                  <a:pt x="4208" y="98"/>
                </a:lnTo>
                <a:lnTo>
                  <a:pt x="4046" y="58"/>
                </a:lnTo>
                <a:lnTo>
                  <a:pt x="4044" y="58"/>
                </a:lnTo>
                <a:lnTo>
                  <a:pt x="3778" y="34"/>
                </a:lnTo>
                <a:lnTo>
                  <a:pt x="3593" y="16"/>
                </a:lnTo>
                <a:lnTo>
                  <a:pt x="3133" y="26"/>
                </a:lnTo>
                <a:lnTo>
                  <a:pt x="2898" y="42"/>
                </a:lnTo>
                <a:lnTo>
                  <a:pt x="2714" y="50"/>
                </a:lnTo>
                <a:lnTo>
                  <a:pt x="2423" y="66"/>
                </a:lnTo>
                <a:lnTo>
                  <a:pt x="2141" y="66"/>
                </a:lnTo>
                <a:lnTo>
                  <a:pt x="1987" y="50"/>
                </a:lnTo>
                <a:lnTo>
                  <a:pt x="1827" y="42"/>
                </a:lnTo>
                <a:lnTo>
                  <a:pt x="1656" y="34"/>
                </a:lnTo>
                <a:lnTo>
                  <a:pt x="1658" y="34"/>
                </a:lnTo>
                <a:lnTo>
                  <a:pt x="1522" y="16"/>
                </a:lnTo>
                <a:lnTo>
                  <a:pt x="1520" y="16"/>
                </a:lnTo>
                <a:lnTo>
                  <a:pt x="1326" y="8"/>
                </a:lnTo>
                <a:lnTo>
                  <a:pt x="1148" y="0"/>
                </a:lnTo>
                <a:lnTo>
                  <a:pt x="769" y="0"/>
                </a:lnTo>
                <a:lnTo>
                  <a:pt x="681" y="8"/>
                </a:lnTo>
                <a:lnTo>
                  <a:pt x="679" y="8"/>
                </a:lnTo>
                <a:lnTo>
                  <a:pt x="567" y="26"/>
                </a:lnTo>
                <a:lnTo>
                  <a:pt x="485" y="42"/>
                </a:lnTo>
                <a:lnTo>
                  <a:pt x="396" y="58"/>
                </a:lnTo>
                <a:lnTo>
                  <a:pt x="308" y="82"/>
                </a:lnTo>
                <a:lnTo>
                  <a:pt x="226" y="98"/>
                </a:lnTo>
                <a:lnTo>
                  <a:pt x="154" y="122"/>
                </a:lnTo>
                <a:lnTo>
                  <a:pt x="152" y="122"/>
                </a:lnTo>
                <a:lnTo>
                  <a:pt x="104" y="146"/>
                </a:lnTo>
                <a:lnTo>
                  <a:pt x="106" y="146"/>
                </a:lnTo>
                <a:lnTo>
                  <a:pt x="40" y="170"/>
                </a:lnTo>
                <a:lnTo>
                  <a:pt x="0" y="196"/>
                </a:lnTo>
                <a:lnTo>
                  <a:pt x="8" y="20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398588" y="1795463"/>
            <a:ext cx="1587" cy="32908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1373188" y="4984750"/>
            <a:ext cx="75676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760788" y="4953000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2536825" y="4946650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5003800" y="4956175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6192838" y="4962525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453313" y="4956175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8626475" y="4959350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385888" y="4956175"/>
            <a:ext cx="25400" cy="635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363663" y="4056063"/>
            <a:ext cx="666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363663" y="3114675"/>
            <a:ext cx="666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1366838" y="2081213"/>
            <a:ext cx="666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2998788" y="2951163"/>
            <a:ext cx="4029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altLang="fr-FR" sz="1600" b="1" u="none">
                <a:latin typeface="Comic Sans MS" pitchFamily="66" charset="0"/>
              </a:rPr>
              <a:t>Beam splitter 50%-50% @ </a:t>
            </a:r>
            <a:r>
              <a:rPr lang="fr-FR" altLang="fr-FR" sz="1600" b="1" u="none">
                <a:latin typeface="Symbol" pitchFamily="18" charset="2"/>
              </a:rPr>
              <a:t>l</a:t>
            </a:r>
            <a:r>
              <a:rPr lang="fr-FR" altLang="fr-FR" sz="1600" b="1" u="none" baseline="-25000">
                <a:latin typeface="Comic Sans MS" pitchFamily="66" charset="0"/>
              </a:rPr>
              <a:t>0</a:t>
            </a:r>
            <a:r>
              <a:rPr lang="fr-FR" altLang="fr-FR" sz="1600" b="1" u="none">
                <a:latin typeface="Comic Sans MS" pitchFamily="66" charset="0"/>
              </a:rPr>
              <a:t>=500 nm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altLang="fr-FR" sz="1600" b="1" u="none">
                <a:latin typeface="Comic Sans MS" pitchFamily="66" charset="0"/>
              </a:rPr>
              <a:t>Air ( BHBHBB ) substrat</a:t>
            </a:r>
            <a:endParaRPr lang="fr-FR" altLang="fr-FR" sz="1200" u="none" baseline="-25000">
              <a:latin typeface="Comic Sans MS" pitchFamily="66" charset="0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057525" y="3803650"/>
            <a:ext cx="3160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altLang="fr-FR" sz="1600" b="1" u="none">
                <a:latin typeface="Comic Sans MS" pitchFamily="66" charset="0"/>
              </a:rPr>
              <a:t>H: couche </a:t>
            </a:r>
            <a:r>
              <a:rPr lang="fr-FR" altLang="fr-FR" sz="1600" b="1" u="none">
                <a:latin typeface="Symbol" pitchFamily="18" charset="2"/>
              </a:rPr>
              <a:t>l</a:t>
            </a:r>
            <a:r>
              <a:rPr lang="fr-FR" altLang="fr-FR" sz="1600" b="1" u="none" baseline="-25000">
                <a:latin typeface="Comic Sans MS" pitchFamily="66" charset="0"/>
              </a:rPr>
              <a:t>0</a:t>
            </a:r>
            <a:r>
              <a:rPr lang="fr-FR" altLang="fr-FR" sz="1600" b="1" u="none">
                <a:latin typeface="Comic Sans MS" pitchFamily="66" charset="0"/>
              </a:rPr>
              <a:t>/4 d’indice 2.35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FR" altLang="fr-FR" sz="1600" b="1" u="none">
                <a:latin typeface="Comic Sans MS" pitchFamily="66" charset="0"/>
              </a:rPr>
              <a:t>B: couche </a:t>
            </a:r>
            <a:r>
              <a:rPr lang="fr-FR" altLang="fr-FR" sz="1600" b="1" u="none">
                <a:latin typeface="Symbol" pitchFamily="18" charset="2"/>
              </a:rPr>
              <a:t>l</a:t>
            </a:r>
            <a:r>
              <a:rPr lang="fr-FR" altLang="fr-FR" sz="1600" b="1" u="none" baseline="-25000">
                <a:latin typeface="Comic Sans MS" pitchFamily="66" charset="0"/>
              </a:rPr>
              <a:t>0</a:t>
            </a:r>
            <a:r>
              <a:rPr lang="fr-FR" altLang="fr-FR" sz="1600" b="1" u="none">
                <a:latin typeface="Comic Sans MS" pitchFamily="66" charset="0"/>
              </a:rPr>
              <a:t>/4 d’indice 1.35</a:t>
            </a:r>
            <a:endParaRPr lang="fr-FR" altLang="fr-FR" sz="1200" b="1" u="none">
              <a:latin typeface="Comic Sans MS" pitchFamily="66" charset="0"/>
            </a:endParaRPr>
          </a:p>
        </p:txBody>
      </p:sp>
      <p:sp>
        <p:nvSpPr>
          <p:cNvPr id="141343" name="Text Box 31"/>
          <p:cNvSpPr txBox="1">
            <a:spLocks noChangeArrowheads="1"/>
          </p:cNvSpPr>
          <p:nvPr/>
        </p:nvSpPr>
        <p:spPr bwMode="auto">
          <a:xfrm>
            <a:off x="2876550" y="395288"/>
            <a:ext cx="361473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 splitter @ 500 nm</a:t>
            </a:r>
          </a:p>
        </p:txBody>
      </p:sp>
      <p:sp>
        <p:nvSpPr>
          <p:cNvPr id="141344" name="Text Box 32"/>
          <p:cNvSpPr txBox="1">
            <a:spLocks noChangeArrowheads="1"/>
          </p:cNvSpPr>
          <p:nvPr/>
        </p:nvSpPr>
        <p:spPr bwMode="auto">
          <a:xfrm>
            <a:off x="166688" y="1395413"/>
            <a:ext cx="131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2000" b="1" u="non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Réflexion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Maxwell </a:t>
            </a:r>
            <a:r>
              <a:rPr lang="fr-FR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Equations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258" y="1201299"/>
            <a:ext cx="2785992" cy="8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316" y="2033983"/>
            <a:ext cx="2575876" cy="57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258" y="3731326"/>
            <a:ext cx="2210116" cy="8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680" y="3266234"/>
            <a:ext cx="5955320" cy="3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250" y="1490177"/>
            <a:ext cx="737234" cy="3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8" y="1044550"/>
            <a:ext cx="31908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51909" y="5530184"/>
            <a:ext cx="2297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none" dirty="0" smtClean="0">
                <a:solidFill>
                  <a:srgbClr val="7030A0"/>
                </a:solidFill>
              </a:rPr>
              <a:t>µ</a:t>
            </a:r>
            <a:r>
              <a:rPr lang="fr-FR" sz="2000" u="none" dirty="0" smtClean="0">
                <a:solidFill>
                  <a:srgbClr val="7030A0"/>
                </a:solidFill>
              </a:rPr>
              <a:t> </a:t>
            </a:r>
            <a:r>
              <a:rPr lang="fr-FR" sz="2000" u="none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fr-FR" sz="2000" u="none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permeability</a:t>
            </a:r>
            <a:endParaRPr lang="fr-FR" sz="2000" u="none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51908" y="5112656"/>
            <a:ext cx="226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none" dirty="0" smtClean="0">
                <a:solidFill>
                  <a:srgbClr val="7030A0"/>
                </a:solidFill>
                <a:latin typeface="Symbol" panose="05050102010706020507" pitchFamily="18" charset="2"/>
              </a:rPr>
              <a:t>e</a:t>
            </a:r>
            <a:r>
              <a:rPr lang="fr-FR" sz="2000" u="none" dirty="0" smtClean="0">
                <a:solidFill>
                  <a:srgbClr val="7030A0"/>
                </a:solidFill>
              </a:rPr>
              <a:t> </a:t>
            </a:r>
            <a:r>
              <a:rPr lang="fr-FR" sz="2000" u="none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fr-FR" sz="2000" u="none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permettivity</a:t>
            </a:r>
            <a:endParaRPr lang="fr-FR" sz="2000" u="none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168792" y="5112656"/>
                <a:ext cx="13814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 u="none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</m:d>
                      <m:r>
                        <a:rPr lang="fr-FR" sz="2000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fr-FR" sz="2000" u="non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792" y="5112656"/>
                <a:ext cx="1381404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116923" r="-32599" b="-18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166459" y="5530184"/>
                <a:ext cx="1442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i="1" u="none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fr-FR" sz="2000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fr-FR" sz="2000" u="non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459" y="5530184"/>
                <a:ext cx="1442638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115152" r="-32203" b="-178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607945" y="5112656"/>
                <a:ext cx="212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2000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=8.85</m:t>
                      </m:r>
                      <m:f>
                        <m:fPr>
                          <m:type m:val="lin"/>
                          <m:ctrlP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nF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km</m:t>
                          </m:r>
                        </m:den>
                      </m:f>
                    </m:oMath>
                  </m:oMathPara>
                </a14:m>
                <a:endParaRPr lang="fr-FR" sz="2000" u="non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945" y="5112656"/>
                <a:ext cx="2121093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116923" r="-14943" b="-18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609097" y="5530184"/>
                <a:ext cx="2390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2000" b="0" i="1" u="none" smtClean="0">
                          <a:solidFill>
                            <a:srgbClr val="7030A0"/>
                          </a:solidFill>
                          <a:latin typeface="Cambria Math"/>
                        </a:rPr>
                        <m:t>=1.257</m:t>
                      </m:r>
                      <m:f>
                        <m:fPr>
                          <m:type m:val="lin"/>
                          <m:ctrlPr>
                            <a:rPr lang="fr-FR" sz="2000" b="0" i="1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mH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km</m:t>
                          </m:r>
                        </m:den>
                      </m:f>
                    </m:oMath>
                  </m:oMathPara>
                </a14:m>
                <a:endParaRPr lang="fr-FR" sz="2000" u="none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97" y="5530184"/>
                <a:ext cx="2390078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115152" r="-13520" b="-178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722545" y="2457593"/>
                <a:ext cx="3865417" cy="52322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Remember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! In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this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book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not </a:t>
                </a:r>
                <a14:m>
                  <m:oMath xmlns:m="http://schemas.openxmlformats.org/officeDocument/2006/math">
                    <m:r>
                      <a:rPr lang="fr-FR" sz="14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𝑘𝑥</m:t>
                    </m:r>
                    <m:r>
                      <a:rPr lang="fr-FR" sz="14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−</m:t>
                    </m:r>
                    <m:r>
                      <a:rPr lang="fr-FR" sz="1400" b="0" i="1" u="none" dirty="0" smtClean="0"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𝜔</m:t>
                    </m:r>
                    <m:r>
                      <a:rPr lang="fr-FR" sz="14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𝑡</m:t>
                    </m:r>
                  </m:oMath>
                </a14:m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b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but </a:t>
                </a:r>
                <a:r>
                  <a:rPr lang="fr-FR" sz="14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rather</a:t>
                </a:r>
                <a:r>
                  <a:rPr lang="fr-FR" sz="14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b="0" i="1" u="none" dirty="0" smtClean="0">
                        <a:latin typeface="Cambria Math"/>
                        <a:ea typeface="Cambria Math"/>
                        <a:cs typeface="Verdana" panose="020B0604030504040204" pitchFamily="34" charset="0"/>
                      </a:rPr>
                      <m:t>𝜔</m:t>
                    </m:r>
                    <m:r>
                      <a:rPr lang="fr-FR" sz="14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𝑡</m:t>
                    </m:r>
                    <m:r>
                      <a:rPr lang="fr-FR" sz="1400" b="0" i="1" u="none" dirty="0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−</m:t>
                    </m:r>
                    <m:r>
                      <a:rPr lang="fr-FR" sz="1400" b="0" i="1" u="none" dirty="0" err="1" smtClean="0">
                        <a:latin typeface="Cambria Math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𝑘𝑥</m:t>
                    </m:r>
                  </m:oMath>
                </a14:m>
                <a:endParaRPr lang="fr-FR" sz="1400" b="0" u="none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45" y="2457593"/>
                <a:ext cx="3865417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156" b="-6593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09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Telegrapher’s</a:t>
            </a:r>
            <a:r>
              <a:rPr lang="fr-FR" dirty="0" smtClean="0"/>
              <a:t> </a:t>
            </a:r>
            <a:r>
              <a:rPr lang="fr-FR" dirty="0" err="1" smtClean="0"/>
              <a:t>equation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0" y="1627369"/>
            <a:ext cx="1856921" cy="14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899885" y="1251396"/>
                <a:ext cx="856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u="none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85" y="1251396"/>
                <a:ext cx="85626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155372" y="2165134"/>
                <a:ext cx="856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u="none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𝑑𝑥</m:t>
                      </m:r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372" y="2165134"/>
                <a:ext cx="85626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011632" y="1511175"/>
                <a:ext cx="1786579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 u="none" smtClean="0">
                              <a:latin typeface="Cambria Math"/>
                            </a:rPr>
                            <m:t>𝑑</m:t>
                          </m:r>
                          <m:r>
                            <a:rPr lang="fr-FR" b="0" i="1" u="none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fr-FR" i="1" u="none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fr-FR" b="0" i="1" u="none" smtClean="0">
                          <a:latin typeface="Cambria Math"/>
                        </a:rPr>
                        <m:t>=−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632" y="1511175"/>
                <a:ext cx="1786579" cy="793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011632" y="2439222"/>
                <a:ext cx="1805238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 u="none" smtClean="0">
                              <a:latin typeface="Cambria Math"/>
                            </a:rPr>
                            <m:t>𝑑</m:t>
                          </m:r>
                          <m:r>
                            <a:rPr lang="fr-FR" b="0" i="1" u="none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fr-FR" i="1" u="none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fr-FR" b="0" i="1" u="none" smtClean="0">
                          <a:latin typeface="Cambria Math"/>
                        </a:rPr>
                        <m:t>=−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̇"/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632" y="2439222"/>
                <a:ext cx="1805238" cy="7936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196112" y="1491233"/>
                <a:ext cx="1924501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u="none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u="none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u="none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u="none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sSup>
                            <m:sSupPr>
                              <m:ctrlPr>
                                <a:rPr lang="fr-FR" i="1" u="none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fr-FR" b="0" i="1" u="none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𝜀𝜇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̈"/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2" y="1491233"/>
                <a:ext cx="1924501" cy="833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196112" y="2419280"/>
                <a:ext cx="1817612" cy="83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u="none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u="none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u="none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u="none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fr-FR" i="1" u="none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fr-FR" b="0" i="1" u="none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𝜀𝜇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̈"/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2" y="2419280"/>
                <a:ext cx="1817612" cy="8334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541483" y="1945554"/>
                <a:ext cx="1330749" cy="900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u="none" smtClean="0">
                          <a:latin typeface="Cambria Math"/>
                        </a:rPr>
                        <m:t>𝑐</m:t>
                      </m:r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u="none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u="none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𝜀𝜇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83" y="1945554"/>
                <a:ext cx="1330749" cy="90082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48343" y="4167052"/>
                <a:ext cx="3157596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u="none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u="none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u="none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u="none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𝑖𝑘</m:t>
                          </m:r>
                          <m:d>
                            <m:dPr>
                              <m:ctrlP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𝑐𝑡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4167052"/>
                <a:ext cx="3157596" cy="4866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48343" y="5016138"/>
                <a:ext cx="3029739" cy="4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u="none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u="none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u="none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u="none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𝑖𝑘</m:t>
                          </m:r>
                          <m:d>
                            <m:dPr>
                              <m:ctrlP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𝑐𝑡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5016138"/>
                <a:ext cx="3029739" cy="48667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à coins arrondis 10"/>
          <p:cNvSpPr/>
          <p:nvPr/>
        </p:nvSpPr>
        <p:spPr bwMode="auto">
          <a:xfrm>
            <a:off x="348343" y="3997234"/>
            <a:ext cx="3157596" cy="1611086"/>
          </a:xfrm>
          <a:prstGeom prst="roundRect">
            <a:avLst>
              <a:gd name="adj" fmla="val 9640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2795451" y="3252778"/>
            <a:ext cx="478972" cy="6051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>
            <a:off x="4572000" y="3252778"/>
            <a:ext cx="624112" cy="6051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572000" y="4001588"/>
                <a:ext cx="203684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u="none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fr-FR" b="0" i="1" u="none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den>
                          </m:f>
                        </m:e>
                      </m:rad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fr-FR" b="0" i="1" u="none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01588"/>
                <a:ext cx="2036840" cy="843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525275" y="5502810"/>
                <a:ext cx="2032416" cy="461665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u="none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u="none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r>
                        <a:rPr lang="fr-FR" b="0" i="1" u="none" smtClean="0">
                          <a:latin typeface="Cambria Math"/>
                        </a:rPr>
                        <m:t>𝑍</m:t>
                      </m:r>
                      <m:r>
                        <a:rPr lang="fr-FR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fr-FR" i="1" u="none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u="none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 u="none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75" y="5502810"/>
                <a:ext cx="2032416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/>
          <p:cNvCxnSpPr/>
          <p:nvPr/>
        </p:nvCxnSpPr>
        <p:spPr bwMode="auto">
          <a:xfrm>
            <a:off x="6369290" y="4713578"/>
            <a:ext cx="624112" cy="6051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1721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0573" y="447984"/>
            <a:ext cx="8702169" cy="2538276"/>
            <a:chOff x="180573" y="447984"/>
            <a:chExt cx="8702169" cy="2538276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73" y="447984"/>
              <a:ext cx="8702169" cy="252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787346" y="2271251"/>
              <a:ext cx="2224585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203651" y="2259310"/>
              <a:ext cx="201120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527251" y="2741859"/>
              <a:ext cx="201120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97298" y="2741859"/>
              <a:ext cx="1993317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33492" y="3307080"/>
            <a:ext cx="8877016" cy="3152072"/>
            <a:chOff x="133492" y="3307080"/>
            <a:chExt cx="8877016" cy="3152072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92" y="3307080"/>
              <a:ext cx="8877016" cy="315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1862228" y="5268969"/>
              <a:ext cx="490613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0691" y="5522413"/>
              <a:ext cx="1701793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378165" y="5543569"/>
              <a:ext cx="193835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23079" y="6150495"/>
              <a:ext cx="193835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628269" y="5529878"/>
              <a:ext cx="1146889" cy="244401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154057" y="3307080"/>
                <a:ext cx="2580771" cy="885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000" i="1" u="none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0" i="1" u="none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fr-FR" sz="2000" b="0" i="1" u="none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60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is</a:t>
                </a:r>
                <a: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</a:t>
                </a:r>
                <a:r>
                  <a:rPr lang="fr-FR" sz="160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unitary</a:t>
                </a:r>
                <a: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sz="160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vector</a:t>
                </a:r>
                <a: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fr-FR" sz="160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parallel</a:t>
                </a:r>
                <a: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to the direction</a:t>
                </a:r>
                <a:b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fr-FR" sz="160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of propagation</a:t>
                </a:r>
                <a:endParaRPr lang="fr-FR" sz="1600" u="none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57" y="3307080"/>
                <a:ext cx="2580771" cy="885435"/>
              </a:xfrm>
              <a:prstGeom prst="rect">
                <a:avLst/>
              </a:prstGeom>
              <a:blipFill rotWithShape="1">
                <a:blip r:embed="rId4"/>
                <a:stretch>
                  <a:fillRect l="-1418" t="-2069" b="-7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/>
          <p:cNvCxnSpPr/>
          <p:nvPr/>
        </p:nvCxnSpPr>
        <p:spPr bwMode="auto">
          <a:xfrm flipV="1">
            <a:off x="2107534" y="3810647"/>
            <a:ext cx="1112462" cy="5035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 flipV="1">
            <a:off x="2107534" y="3429000"/>
            <a:ext cx="0" cy="8852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/>
          <p:nvPr/>
        </p:nvCxnSpPr>
        <p:spPr bwMode="auto">
          <a:xfrm>
            <a:off x="2107534" y="4314215"/>
            <a:ext cx="785791" cy="230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981052" y="3379000"/>
                <a:ext cx="477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i="1" u="none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 u="none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fr-FR" i="1" u="none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052" y="3379000"/>
                <a:ext cx="477887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2632" r="-410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656835" y="3170468"/>
                <a:ext cx="466025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35" y="3170468"/>
                <a:ext cx="466025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2767874" y="4291493"/>
                <a:ext cx="495072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fr-FR" u="none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874" y="4291493"/>
                <a:ext cx="495072" cy="506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772417" y="3635218"/>
                <a:ext cx="472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u="none" smtClean="0">
                              <a:latin typeface="Cambria Math"/>
                            </a:rPr>
                          </m:ctrlPr>
                        </m:sSubPr>
                        <m:e/>
                        <m:sub>
                          <m:r>
                            <a:rPr lang="fr-FR" sz="1400" b="0" i="1" u="none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14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417" y="3635218"/>
                <a:ext cx="47263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820481" y="4604941"/>
                <a:ext cx="4726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u="none" smtClean="0">
                              <a:latin typeface="Cambria Math"/>
                            </a:rPr>
                          </m:ctrlPr>
                        </m:sSubPr>
                        <m:e/>
                        <m:sub>
                          <m:r>
                            <a:rPr lang="fr-FR" sz="1400" b="0" i="1" u="none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14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81" y="4604941"/>
                <a:ext cx="472630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4119154" y="3000103"/>
            <a:ext cx="1562672" cy="846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i="1" u="none" dirty="0" smtClean="0">
              <a:latin typeface="Cambria Math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19154" y="300010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i="1" u="none" dirty="0" smtClean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222446" y="4241433"/>
                <a:ext cx="1521699" cy="819840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600" b="0" i="1" u="none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fr-FR" sz="1600" b="0" i="1" u="none" smtClean="0">
                              <a:latin typeface="Cambria Math"/>
                            </a:rPr>
                            <m:t>𝑐</m:t>
                          </m:r>
                          <m:r>
                            <a:rPr lang="fr-FR" sz="1600" b="0" i="1" u="none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600" b="0" i="1" u="none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600" b="0" i="1" u="none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1600" b="0" i="1" u="none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1600" b="0" i="1" u="none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600" b="0" i="1" u="none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600" b="0" i="1" u="none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600" b="0" i="1" u="none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fr-FR" sz="1600" b="0" i="1" u="none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fr-FR" sz="1600" b="0" i="1" u="none" smtClean="0">
                          <a:latin typeface="Cambria Math"/>
                        </a:rPr>
                        <m:t>=</m:t>
                      </m:r>
                      <m:r>
                        <a:rPr lang="fr-FR" sz="1600" b="0" i="1" u="none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fr-FR" sz="16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46" y="4241433"/>
                <a:ext cx="1521699" cy="8198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59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286" y="344488"/>
            <a:ext cx="3876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16" y="2681918"/>
            <a:ext cx="2147860" cy="74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215" y="2850878"/>
            <a:ext cx="1680934" cy="31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459" y="1913709"/>
            <a:ext cx="1431906" cy="34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388" y="4000479"/>
            <a:ext cx="3315176" cy="6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935" y="5143591"/>
            <a:ext cx="2645914" cy="31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565570" y="2880078"/>
            <a:ext cx="1285579" cy="28208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8484" y="5162081"/>
            <a:ext cx="2663365" cy="3005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7201346" y="2629218"/>
                <a:ext cx="1193917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u="none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fr-FR" sz="2000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u="none" smtClean="0">
                              <a:latin typeface="Cambria Math"/>
                            </a:rPr>
                            <m:t>W</m:t>
                          </m:r>
                        </m:num>
                        <m:den>
                          <m:sSup>
                            <m:sSupPr>
                              <m:ctrlPr>
                                <a:rPr lang="fr-FR" sz="2000" b="0" i="1" u="none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u="none" smtClean="0">
                                  <a:latin typeface="Cambria Math"/>
                                </a:rPr>
                                <m:t>m</m:t>
                              </m:r>
                            </m:e>
                            <m:sup>
                              <m:r>
                                <a:rPr lang="fr-FR" sz="2000" b="0" i="0" u="none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0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346" y="2629218"/>
                <a:ext cx="1193917" cy="6665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66628" y="4920466"/>
                <a:ext cx="377731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u="none" smtClean="0">
                          <a:latin typeface="Cambria Math"/>
                        </a:rPr>
                        <m:t>𝐼</m:t>
                      </m:r>
                      <m:r>
                        <a:rPr lang="fr-FR" b="0" i="1" u="none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u="none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u="none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u="none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0" i="1" u="none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u="none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u="none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b="0" i="1" u="none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u="none" smtClean="0">
                          <a:latin typeface="Cambria Math"/>
                        </a:rPr>
                        <m:t> </m:t>
                      </m:r>
                      <m:r>
                        <a:rPr lang="fr-FR" b="0" i="1" u="none" smtClean="0">
                          <a:latin typeface="Cambria Math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u="none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u="none" smtClean="0">
                              <a:latin typeface="Cambria Math"/>
                            </a:rPr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fr-FR" b="0" i="1" u="none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fr-FR" b="0" i="1" u="none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u="none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fr-FR" b="0" i="1" u="none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fr-FR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28" y="4920466"/>
                <a:ext cx="3777316" cy="783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289183" y="5595390"/>
                <a:ext cx="232178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u="none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u="none" smtClean="0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fr-FR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:r>
                  <a:rPr lang="fr-FR" sz="20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wave</a:t>
                </a:r>
                <a:r>
                  <a:rPr lang="fr-FR" sz="2000" b="0" u="none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sz="2000" b="0" u="none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vector</a:t>
                </a:r>
                <a:endParaRPr lang="fr-FR" sz="2000" b="0" u="none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83" y="5595390"/>
                <a:ext cx="2321789" cy="506421"/>
              </a:xfrm>
              <a:prstGeom prst="rect">
                <a:avLst/>
              </a:prstGeom>
              <a:blipFill rotWithShape="1">
                <a:blip r:embed="rId10"/>
                <a:stretch>
                  <a:fillRect t="-2410" r="-2368" b="-253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962859" y="5472299"/>
                <a:ext cx="233461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u="none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fr-FR" sz="2000" b="0" i="1" u="none" smtClean="0">
                          <a:latin typeface="Cambria Math"/>
                          <a:ea typeface="Cambria Math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0" i="1" u="none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</m:d>
                      <m:r>
                        <a:rPr lang="fr-FR" sz="2000" b="0" i="1" u="none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fr-FR" sz="2000" b="0" i="1" u="none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fr-FR" sz="2000" b="0" i="1" u="none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fr-FR" sz="2000" b="0" i="1" u="none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fr-FR" sz="2000" b="0" i="1" u="none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859" y="5472299"/>
                <a:ext cx="2334613" cy="6766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4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062" y="908707"/>
            <a:ext cx="3899203" cy="557917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livre de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778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84213" y="1287463"/>
            <a:ext cx="7924800" cy="3743325"/>
            <a:chOff x="614" y="606"/>
            <a:chExt cx="4992" cy="2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111" y="2191"/>
              <a:ext cx="2865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111" y="1273"/>
              <a:ext cx="2865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1111" y="1732"/>
              <a:ext cx="2865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111" y="2650"/>
              <a:ext cx="2865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111" y="815"/>
              <a:ext cx="2865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614" y="606"/>
              <a:ext cx="4992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Clr>
                  <a:schemeClr val="tx1"/>
                </a:buClr>
              </a:pPr>
              <a:endParaRPr lang="fr-FR" altLang="fr-FR" u="none" dirty="0"/>
            </a:p>
            <a:p>
              <a:pPr lvl="1">
                <a:buClr>
                  <a:schemeClr val="tx1"/>
                </a:buClr>
                <a:buFontTx/>
                <a:buChar char="•"/>
              </a:pPr>
              <a:r>
                <a:rPr lang="fr-FR" altLang="fr-FR" b="1" u="none" dirty="0">
                  <a:sym typeface="Wingdings" pitchFamily="2" charset="2"/>
                </a:rPr>
                <a:t>    </a:t>
              </a:r>
              <a:r>
                <a:rPr lang="fr-FR" altLang="fr-FR" u="none" dirty="0">
                  <a:solidFill>
                    <a:srgbClr val="FF3300"/>
                  </a:solidFill>
                </a:rPr>
                <a:t>Miroirs (HR)</a:t>
              </a:r>
              <a:r>
                <a:rPr lang="fr-FR" altLang="fr-FR" u="none" dirty="0"/>
                <a:t>	</a:t>
              </a:r>
            </a:p>
            <a:p>
              <a:pPr>
                <a:buClr>
                  <a:schemeClr val="tx1"/>
                </a:buClr>
              </a:pPr>
              <a:r>
                <a:rPr lang="fr-FR" altLang="fr-FR" u="none" dirty="0"/>
                <a:t>	</a:t>
              </a:r>
            </a:p>
            <a:p>
              <a:pPr lvl="1">
                <a:buClr>
                  <a:schemeClr val="tx1"/>
                </a:buClr>
                <a:buFontTx/>
                <a:buChar char="•"/>
              </a:pPr>
              <a:r>
                <a:rPr lang="fr-FR" altLang="fr-FR" u="none" dirty="0"/>
                <a:t>    </a:t>
              </a:r>
              <a:r>
                <a:rPr lang="fr-FR" altLang="fr-FR" u="none" dirty="0">
                  <a:solidFill>
                    <a:srgbClr val="FF3300"/>
                  </a:solidFill>
                </a:rPr>
                <a:t>Antireflets (AR)</a:t>
              </a:r>
            </a:p>
            <a:p>
              <a:pPr>
                <a:buClr>
                  <a:schemeClr val="tx1"/>
                </a:buClr>
              </a:pPr>
              <a:r>
                <a:rPr lang="fr-FR" altLang="fr-FR" u="none" dirty="0"/>
                <a:t>			</a:t>
              </a:r>
            </a:p>
            <a:p>
              <a:pPr lvl="1">
                <a:buClr>
                  <a:schemeClr val="tx1"/>
                </a:buClr>
                <a:buFontTx/>
                <a:buChar char="•"/>
              </a:pPr>
              <a:r>
                <a:rPr lang="fr-FR" altLang="fr-FR" u="none" dirty="0"/>
                <a:t>    </a:t>
              </a:r>
              <a:r>
                <a:rPr lang="fr-FR" altLang="fr-FR" u="none" dirty="0">
                  <a:solidFill>
                    <a:srgbClr val="FF3300"/>
                  </a:solidFill>
                </a:rPr>
                <a:t>Filtres semi-transparents (BS)</a:t>
              </a:r>
            </a:p>
            <a:p>
              <a:pPr>
                <a:buClr>
                  <a:schemeClr val="tx1"/>
                </a:buClr>
              </a:pPr>
              <a:endParaRPr lang="fr-FR" altLang="fr-FR" u="none" dirty="0"/>
            </a:p>
            <a:p>
              <a:pPr lvl="1">
                <a:buClr>
                  <a:schemeClr val="tx1"/>
                </a:buClr>
                <a:buFontTx/>
                <a:buChar char="•"/>
              </a:pPr>
              <a:r>
                <a:rPr lang="fr-FR" altLang="fr-FR" u="none" dirty="0"/>
                <a:t>    </a:t>
              </a:r>
              <a:r>
                <a:rPr lang="fr-FR" altLang="fr-FR" u="none" dirty="0">
                  <a:solidFill>
                    <a:srgbClr val="FF3300"/>
                  </a:solidFill>
                </a:rPr>
                <a:t>Filtres Passe haut, bas (HP, LP)</a:t>
              </a:r>
            </a:p>
            <a:p>
              <a:pPr>
                <a:buClr>
                  <a:schemeClr val="tx1"/>
                </a:buClr>
              </a:pPr>
              <a:endParaRPr lang="fr-FR" altLang="fr-FR" u="none" dirty="0">
                <a:solidFill>
                  <a:srgbClr val="FF3300"/>
                </a:solidFill>
              </a:endParaRPr>
            </a:p>
            <a:p>
              <a:pPr lvl="1">
                <a:buClr>
                  <a:schemeClr val="tx1"/>
                </a:buClr>
                <a:buFontTx/>
                <a:buChar char="•"/>
              </a:pPr>
              <a:r>
                <a:rPr lang="fr-FR" altLang="fr-FR" u="none" dirty="0"/>
                <a:t>    </a:t>
              </a:r>
              <a:r>
                <a:rPr lang="fr-FR" altLang="fr-FR" u="none" dirty="0">
                  <a:solidFill>
                    <a:srgbClr val="FF3300"/>
                  </a:solidFill>
                </a:rPr>
                <a:t>...	</a:t>
              </a:r>
              <a:r>
                <a:rPr lang="fr-FR" altLang="fr-FR" u="none" dirty="0"/>
                <a:t>		</a:t>
              </a: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 rot="2377670">
              <a:off x="4695" y="2303"/>
              <a:ext cx="54" cy="19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 rot="2377670">
              <a:off x="4696" y="925"/>
              <a:ext cx="53" cy="186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H="1" flipV="1">
              <a:off x="4699" y="835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V="1">
              <a:off x="4059" y="990"/>
              <a:ext cx="64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 rot="2377670">
              <a:off x="4695" y="1389"/>
              <a:ext cx="54" cy="19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4689" y="1480"/>
              <a:ext cx="70" cy="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4755" y="1491"/>
              <a:ext cx="47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4046" y="1481"/>
              <a:ext cx="64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 rot="2377670">
              <a:off x="4695" y="1822"/>
              <a:ext cx="54" cy="192"/>
            </a:xfrm>
            <a:prstGeom prst="rect">
              <a:avLst/>
            </a:prstGeom>
            <a:solidFill>
              <a:srgbClr val="66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>
              <a:off x="4696" y="1906"/>
              <a:ext cx="64" cy="1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4762" y="1917"/>
              <a:ext cx="47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4697" y="1741"/>
              <a:ext cx="0" cy="1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4684" y="2402"/>
              <a:ext cx="7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>
              <a:off x="4751" y="2407"/>
              <a:ext cx="479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4038" y="2402"/>
              <a:ext cx="647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 flipH="1" flipV="1">
              <a:off x="4695" y="2225"/>
              <a:ext cx="0" cy="162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4036" y="2376"/>
              <a:ext cx="648" cy="0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4068" y="1906"/>
              <a:ext cx="63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273" y="1251993"/>
            <a:ext cx="5429727" cy="59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7" y="1251993"/>
            <a:ext cx="3450590" cy="22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80" y="1848416"/>
            <a:ext cx="1972945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26" y="2586719"/>
            <a:ext cx="4224497" cy="1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70" y="3314461"/>
            <a:ext cx="3072923" cy="22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4951031" y="2402053"/>
            <a:ext cx="4018591" cy="203597"/>
            <a:chOff x="3386586" y="3319462"/>
            <a:chExt cx="4230096" cy="214313"/>
          </a:xfrm>
        </p:grpSpPr>
        <p:pic>
          <p:nvPicPr>
            <p:cNvPr id="46090" name="Picture 1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586" y="3322638"/>
              <a:ext cx="2384425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1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419" y="3319462"/>
              <a:ext cx="184626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611627" y="5392988"/>
            <a:ext cx="4380436" cy="218758"/>
            <a:chOff x="517074" y="5187310"/>
            <a:chExt cx="3369566" cy="168275"/>
          </a:xfrm>
        </p:grpSpPr>
        <p:pic>
          <p:nvPicPr>
            <p:cNvPr id="46093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53" y="5187310"/>
              <a:ext cx="5476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1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74" y="5187310"/>
              <a:ext cx="2870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987" y="3011843"/>
            <a:ext cx="4257517" cy="2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  <a:prstGeom prst="rect">
            <a:avLst/>
          </a:prstGeo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coatings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F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fr-F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6103" name="Picture 23" descr="Résultat de recherche d'images pour &quot;PROTECTIVE COATING ON OPTICS&quot;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382" y="3429000"/>
            <a:ext cx="3187688" cy="16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e 24"/>
          <p:cNvGrpSpPr>
            <a:grpSpLocks noChangeAspect="1"/>
          </p:cNvGrpSpPr>
          <p:nvPr/>
        </p:nvGrpSpPr>
        <p:grpSpPr>
          <a:xfrm>
            <a:off x="611627" y="5965047"/>
            <a:ext cx="4380436" cy="218758"/>
            <a:chOff x="517074" y="5187310"/>
            <a:chExt cx="3369566" cy="168275"/>
          </a:xfrm>
        </p:grpSpPr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953" y="5187310"/>
              <a:ext cx="54768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74" y="5187310"/>
              <a:ext cx="28702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19" descr="New Euro notes recently released by the European Central Bank has improved security features that are worth noting before you travel to one of the 19 countries where it's use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565" y="4437478"/>
            <a:ext cx="3822037" cy="1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6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/>
          <p:cNvSpPr txBox="1">
            <a:spLocks/>
          </p:cNvSpPr>
          <p:nvPr/>
        </p:nvSpPr>
        <p:spPr>
          <a:xfrm>
            <a:off x="457200" y="0"/>
            <a:ext cx="8229600" cy="8461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coatings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fr-FR" u="none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1" descr="Résultat de recherche d'images pour &quot;optical coatings DISPLAYS CA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373" y="1253770"/>
            <a:ext cx="66198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70" y="1604172"/>
            <a:ext cx="3254533" cy="24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42" y="4384956"/>
            <a:ext cx="2678748" cy="2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The Disadvantages and Advantages of Anti-Glare coatings for automobile display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4435" y="4369362"/>
            <a:ext cx="57912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69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78" y="2004826"/>
            <a:ext cx="4051318" cy="301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47932" cy="303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4"/>
          <p:cNvSpPr txBox="1">
            <a:spLocks/>
          </p:cNvSpPr>
          <p:nvPr/>
        </p:nvSpPr>
        <p:spPr>
          <a:xfrm>
            <a:off x="457200" y="0"/>
            <a:ext cx="8229600" cy="8461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coatings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fr-FR" u="none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162378" y="1244694"/>
            <a:ext cx="4581086" cy="219844"/>
            <a:chOff x="4134489" y="6130593"/>
            <a:chExt cx="3523912" cy="169111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89" y="6130593"/>
              <a:ext cx="273843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838" y="6131429"/>
              <a:ext cx="8175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563" y="707592"/>
            <a:ext cx="2504369" cy="259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331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78" y="2146205"/>
            <a:ext cx="364966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162378" y="1244694"/>
            <a:ext cx="4581086" cy="219844"/>
            <a:chOff x="4134489" y="6130593"/>
            <a:chExt cx="3523912" cy="169111"/>
          </a:xfrm>
        </p:grpSpPr>
        <p:pic>
          <p:nvPicPr>
            <p:cNvPr id="4" name="Picture 1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89" y="6130593"/>
              <a:ext cx="273843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838" y="6131429"/>
              <a:ext cx="8175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re 4"/>
          <p:cNvSpPr txBox="1">
            <a:spLocks/>
          </p:cNvSpPr>
          <p:nvPr/>
        </p:nvSpPr>
        <p:spPr>
          <a:xfrm>
            <a:off x="457200" y="0"/>
            <a:ext cx="8229600" cy="8461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coatings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u="none" kern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FR" u="none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  <a:endParaRPr lang="fr-FR" u="none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2048" y="1701326"/>
            <a:ext cx="4892454" cy="366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2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fr-FR" dirty="0" smtClean="0"/>
              <a:t>matériaux </a:t>
            </a:r>
            <a:r>
              <a:rPr lang="fr-FR" dirty="0"/>
              <a:t>métalliques: </a:t>
            </a:r>
          </a:p>
          <a:p>
            <a:pPr lvl="1">
              <a:lnSpc>
                <a:spcPts val="3300"/>
              </a:lnSpc>
            </a:pPr>
            <a:r>
              <a:rPr lang="fr-FR" dirty="0"/>
              <a:t>simple monocouche</a:t>
            </a:r>
          </a:p>
          <a:p>
            <a:pPr lvl="1">
              <a:lnSpc>
                <a:spcPts val="3300"/>
              </a:lnSpc>
            </a:pPr>
            <a:r>
              <a:rPr lang="fr-FR" dirty="0"/>
              <a:t>éventuellement bon réflecteur à toutes les longueurs d’onde visibles</a:t>
            </a:r>
          </a:p>
          <a:p>
            <a:pPr lvl="1">
              <a:lnSpc>
                <a:spcPts val="3300"/>
              </a:lnSpc>
            </a:pPr>
            <a:r>
              <a:rPr lang="fr-FR" dirty="0"/>
              <a:t>intrinsèquement très </a:t>
            </a:r>
            <a:r>
              <a:rPr lang="fr-FR" dirty="0" smtClean="0"/>
              <a:t>absorbant</a:t>
            </a:r>
            <a:endParaRPr lang="fr-FR" dirty="0"/>
          </a:p>
          <a:p>
            <a:pPr>
              <a:lnSpc>
                <a:spcPts val="3300"/>
              </a:lnSpc>
            </a:pPr>
            <a:r>
              <a:rPr lang="fr-FR" dirty="0"/>
              <a:t>matériaux diélectriques: </a:t>
            </a:r>
          </a:p>
          <a:p>
            <a:pPr lvl="1">
              <a:lnSpc>
                <a:spcPts val="3300"/>
              </a:lnSpc>
            </a:pPr>
            <a:r>
              <a:rPr lang="fr-FR" dirty="0"/>
              <a:t>excellent réflecteur </a:t>
            </a:r>
            <a:r>
              <a:rPr lang="fr-FR" dirty="0" smtClean="0"/>
              <a:t>pour des longueurs d’onde spécifiques</a:t>
            </a:r>
          </a:p>
          <a:p>
            <a:pPr lvl="1">
              <a:lnSpc>
                <a:spcPts val="3300"/>
              </a:lnSpc>
            </a:pPr>
            <a:r>
              <a:rPr lang="fr-FR" dirty="0" smtClean="0"/>
              <a:t>La bande peut être élargi si </a:t>
            </a:r>
            <a:r>
              <a:rPr lang="fr-FR" dirty="0"/>
              <a:t>nombreuses </a:t>
            </a:r>
            <a:r>
              <a:rPr lang="fr-FR" dirty="0" smtClean="0"/>
              <a:t>couches sont déposées</a:t>
            </a:r>
            <a:endParaRPr lang="fr-FR" dirty="0"/>
          </a:p>
          <a:p>
            <a:pPr lvl="1">
              <a:lnSpc>
                <a:spcPts val="3300"/>
              </a:lnSpc>
            </a:pPr>
            <a:r>
              <a:rPr lang="fr-FR" dirty="0"/>
              <a:t>peu absorbant</a:t>
            </a:r>
          </a:p>
          <a:p>
            <a:pPr>
              <a:lnSpc>
                <a:spcPts val="3300"/>
              </a:lnSpc>
            </a:pPr>
            <a:endParaRPr lang="fr-FR" dirty="0"/>
          </a:p>
          <a:p>
            <a:pPr>
              <a:lnSpc>
                <a:spcPts val="3300"/>
              </a:lnSpc>
            </a:pP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00225" y="1422402"/>
            <a:ext cx="5210175" cy="3495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altLang="fr-FR"/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330327"/>
            <a:ext cx="5213350" cy="348456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2333625" y="1570040"/>
            <a:ext cx="7938" cy="261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317750" y="2876552"/>
            <a:ext cx="23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2308225" y="3921127"/>
            <a:ext cx="2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2312988" y="3665540"/>
            <a:ext cx="28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2311400" y="3425827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2309813" y="3154365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2308225" y="2601915"/>
            <a:ext cx="2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2312988" y="2354265"/>
            <a:ext cx="2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2312988" y="2109790"/>
            <a:ext cx="28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2312988" y="1833565"/>
            <a:ext cx="28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2306638" y="1584327"/>
            <a:ext cx="26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011363" y="3775077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10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016125" y="3505202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20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012950" y="3263902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30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012950" y="3001965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40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016125" y="2719390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50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011363" y="2443165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60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2016125" y="2209802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70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2017713" y="1960565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80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008188" y="1677990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90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966913" y="1397002"/>
            <a:ext cx="412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100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 rot="-5400000">
            <a:off x="1260475" y="2571753"/>
            <a:ext cx="12525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300" u="none"/>
              <a:t>Reflectance (%)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2341563" y="4181477"/>
            <a:ext cx="40640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2713038" y="418306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3005138" y="418306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3244850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2339975" y="417989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862388" y="418306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4784725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>
            <a:off x="5138738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670550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5859463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018213" y="418306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6161088" y="418306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6286500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5440363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6400800" y="4183065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3606800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2155825" y="4186240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0.2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2522538" y="4186240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0.3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2819400" y="4186240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0.4</a:t>
            </a: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3251200" y="4186240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0.6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3557588" y="4186240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0.8</a:t>
            </a:r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3871913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1</a:t>
            </a: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4651375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2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5014913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3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5311775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4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5540375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5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5730875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6</a:t>
            </a: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5889625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7</a:t>
            </a: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6027738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8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6154738" y="4186240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9</a:t>
            </a: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6257925" y="4186240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200" u="none"/>
              <a:t>10</a:t>
            </a: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3629025" y="4432302"/>
            <a:ext cx="13573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300" u="none"/>
              <a:t>Wavelength (µm)</a:t>
            </a:r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 flipV="1">
            <a:off x="3984625" y="4183065"/>
            <a:ext cx="0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3438525" y="4186240"/>
            <a:ext cx="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3740150" y="4186240"/>
            <a:ext cx="0" cy="36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3217863" y="2201865"/>
            <a:ext cx="428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500" b="1" u="none">
                <a:solidFill>
                  <a:srgbClr val="FF0000"/>
                </a:solidFill>
              </a:rPr>
              <a:t>Au</a:t>
            </a: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3765550" y="1728790"/>
            <a:ext cx="374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500" b="1" u="none">
                <a:solidFill>
                  <a:srgbClr val="FF0000"/>
                </a:solidFill>
              </a:rPr>
              <a:t>Al</a:t>
            </a: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2786063" y="2582865"/>
            <a:ext cx="417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1500" b="1" u="none">
                <a:solidFill>
                  <a:srgbClr val="FF0000"/>
                </a:solidFill>
              </a:rPr>
              <a:t>Ag</a:t>
            </a:r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2339975" y="1566865"/>
            <a:ext cx="40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6403975" y="1582740"/>
            <a:ext cx="1588" cy="258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4133850" y="2960690"/>
            <a:ext cx="1920875" cy="1039812"/>
            <a:chOff x="2182" y="3046"/>
            <a:chExt cx="1210" cy="655"/>
          </a:xfrm>
        </p:grpSpPr>
        <p:sp>
          <p:nvSpPr>
            <p:cNvPr id="5190" name="Rectangle 67"/>
            <p:cNvSpPr>
              <a:spLocks noChangeArrowheads="1"/>
            </p:cNvSpPr>
            <p:nvPr/>
          </p:nvSpPr>
          <p:spPr bwMode="auto">
            <a:xfrm>
              <a:off x="2407" y="3048"/>
              <a:ext cx="5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n (10 µm)</a:t>
              </a:r>
            </a:p>
          </p:txBody>
        </p:sp>
        <p:sp>
          <p:nvSpPr>
            <p:cNvPr id="5191" name="Rectangle 68"/>
            <p:cNvSpPr>
              <a:spLocks noChangeArrowheads="1"/>
            </p:cNvSpPr>
            <p:nvPr/>
          </p:nvSpPr>
          <p:spPr bwMode="auto">
            <a:xfrm>
              <a:off x="2890" y="3046"/>
              <a:ext cx="5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k (10 µm)</a:t>
              </a:r>
            </a:p>
          </p:txBody>
        </p:sp>
        <p:sp>
          <p:nvSpPr>
            <p:cNvPr id="5192" name="Rectangle 69"/>
            <p:cNvSpPr>
              <a:spLocks noChangeArrowheads="1"/>
            </p:cNvSpPr>
            <p:nvPr/>
          </p:nvSpPr>
          <p:spPr bwMode="auto">
            <a:xfrm>
              <a:off x="2196" y="319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Al</a:t>
              </a:r>
            </a:p>
          </p:txBody>
        </p:sp>
        <p:sp>
          <p:nvSpPr>
            <p:cNvPr id="5193" name="Rectangle 70"/>
            <p:cNvSpPr>
              <a:spLocks noChangeArrowheads="1"/>
            </p:cNvSpPr>
            <p:nvPr/>
          </p:nvSpPr>
          <p:spPr bwMode="auto">
            <a:xfrm>
              <a:off x="2184" y="3347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Ag</a:t>
              </a:r>
            </a:p>
          </p:txBody>
        </p:sp>
        <p:sp>
          <p:nvSpPr>
            <p:cNvPr id="5194" name="Rectangle 71"/>
            <p:cNvSpPr>
              <a:spLocks noChangeArrowheads="1"/>
            </p:cNvSpPr>
            <p:nvPr/>
          </p:nvSpPr>
          <p:spPr bwMode="auto">
            <a:xfrm>
              <a:off x="2184" y="3517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Au</a:t>
              </a:r>
            </a:p>
          </p:txBody>
        </p:sp>
        <p:sp>
          <p:nvSpPr>
            <p:cNvPr id="5195" name="Line 72"/>
            <p:cNvSpPr>
              <a:spLocks noChangeShapeType="1"/>
            </p:cNvSpPr>
            <p:nvPr/>
          </p:nvSpPr>
          <p:spPr bwMode="auto">
            <a:xfrm>
              <a:off x="2905" y="3118"/>
              <a:ext cx="0" cy="5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96" name="Line 73"/>
            <p:cNvSpPr>
              <a:spLocks noChangeShapeType="1"/>
            </p:cNvSpPr>
            <p:nvPr/>
          </p:nvSpPr>
          <p:spPr bwMode="auto">
            <a:xfrm flipV="1">
              <a:off x="2182" y="3198"/>
              <a:ext cx="1166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97" name="Line 74"/>
            <p:cNvSpPr>
              <a:spLocks noChangeShapeType="1"/>
            </p:cNvSpPr>
            <p:nvPr/>
          </p:nvSpPr>
          <p:spPr bwMode="auto">
            <a:xfrm>
              <a:off x="2422" y="3118"/>
              <a:ext cx="0" cy="5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98" name="Rectangle 75"/>
            <p:cNvSpPr>
              <a:spLocks noChangeArrowheads="1"/>
            </p:cNvSpPr>
            <p:nvPr/>
          </p:nvSpPr>
          <p:spPr bwMode="auto">
            <a:xfrm>
              <a:off x="2475" y="3204"/>
              <a:ext cx="2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0.05</a:t>
              </a:r>
            </a:p>
          </p:txBody>
        </p:sp>
        <p:sp>
          <p:nvSpPr>
            <p:cNvPr id="5199" name="Rectangle 76"/>
            <p:cNvSpPr>
              <a:spLocks noChangeArrowheads="1"/>
            </p:cNvSpPr>
            <p:nvPr/>
          </p:nvSpPr>
          <p:spPr bwMode="auto">
            <a:xfrm>
              <a:off x="2491" y="3352"/>
              <a:ext cx="2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0.05</a:t>
              </a:r>
            </a:p>
          </p:txBody>
        </p:sp>
        <p:sp>
          <p:nvSpPr>
            <p:cNvPr id="5200" name="Rectangle 77"/>
            <p:cNvSpPr>
              <a:spLocks noChangeArrowheads="1"/>
            </p:cNvSpPr>
            <p:nvPr/>
          </p:nvSpPr>
          <p:spPr bwMode="auto">
            <a:xfrm>
              <a:off x="2479" y="3522"/>
              <a:ext cx="2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0.05</a:t>
              </a:r>
            </a:p>
          </p:txBody>
        </p:sp>
        <p:sp>
          <p:nvSpPr>
            <p:cNvPr id="5201" name="Rectangle 78"/>
            <p:cNvSpPr>
              <a:spLocks noChangeArrowheads="1"/>
            </p:cNvSpPr>
            <p:nvPr/>
          </p:nvSpPr>
          <p:spPr bwMode="auto">
            <a:xfrm>
              <a:off x="3019" y="3210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30</a:t>
              </a:r>
            </a:p>
          </p:txBody>
        </p:sp>
        <p:sp>
          <p:nvSpPr>
            <p:cNvPr id="5202" name="Rectangle 79"/>
            <p:cNvSpPr>
              <a:spLocks noChangeArrowheads="1"/>
            </p:cNvSpPr>
            <p:nvPr/>
          </p:nvSpPr>
          <p:spPr bwMode="auto">
            <a:xfrm>
              <a:off x="3031" y="335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86</a:t>
              </a:r>
            </a:p>
          </p:txBody>
        </p:sp>
        <p:sp>
          <p:nvSpPr>
            <p:cNvPr id="5203" name="Rectangle 80"/>
            <p:cNvSpPr>
              <a:spLocks noChangeArrowheads="1"/>
            </p:cNvSpPr>
            <p:nvPr/>
          </p:nvSpPr>
          <p:spPr bwMode="auto">
            <a:xfrm>
              <a:off x="3019" y="352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r-FR" altLang="fr-FR" sz="1200" u="none"/>
                <a:t>72</a:t>
              </a:r>
            </a:p>
          </p:txBody>
        </p:sp>
      </p:grpSp>
      <p:sp>
        <p:nvSpPr>
          <p:cNvPr id="5187" name="Text Box 81"/>
          <p:cNvSpPr txBox="1">
            <a:spLocks noChangeArrowheads="1"/>
          </p:cNvSpPr>
          <p:nvPr/>
        </p:nvSpPr>
        <p:spPr bwMode="auto">
          <a:xfrm>
            <a:off x="376238" y="5133526"/>
            <a:ext cx="4837112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3200" b="1" u="none" dirty="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fr-FR" altLang="fr-FR" sz="3200" b="1" u="none" dirty="0">
                <a:solidFill>
                  <a:srgbClr val="FF9999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fr-FR" altLang="fr-FR" sz="1400" b="1" u="none" dirty="0">
                <a:latin typeface="Comic Sans MS" pitchFamily="66" charset="0"/>
              </a:rPr>
              <a:t>Réflexion assez importante:</a:t>
            </a:r>
          </a:p>
          <a:p>
            <a:r>
              <a:rPr lang="fr-FR" altLang="fr-FR" sz="1400" b="1" u="none" dirty="0">
                <a:latin typeface="Comic Sans MS" pitchFamily="66" charset="0"/>
              </a:rPr>
              <a:t>	sur une large plage d’angles d’incidence	sur une large bande spectrale</a:t>
            </a:r>
            <a:endParaRPr lang="fr-FR" altLang="fr-FR" sz="3200" b="1" u="none" dirty="0">
              <a:solidFill>
                <a:srgbClr val="FF9999"/>
              </a:solidFill>
              <a:latin typeface="Comic Sans MS" pitchFamily="66" charset="0"/>
              <a:sym typeface="Wingdings" pitchFamily="2" charset="2"/>
            </a:endParaRPr>
          </a:p>
          <a:p>
            <a:endParaRPr lang="fr-FR" altLang="fr-FR" sz="3200" b="1" u="none" dirty="0">
              <a:solidFill>
                <a:srgbClr val="FF9999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5188" name="Text Box 82"/>
          <p:cNvSpPr txBox="1">
            <a:spLocks noChangeArrowheads="1"/>
          </p:cNvSpPr>
          <p:nvPr/>
        </p:nvSpPr>
        <p:spPr bwMode="auto">
          <a:xfrm>
            <a:off x="5297488" y="5120826"/>
            <a:ext cx="36703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3200" b="1" u="none" dirty="0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</a:t>
            </a:r>
            <a:r>
              <a:rPr lang="fr-FR" altLang="fr-FR" sz="3200" b="1" u="none" dirty="0">
                <a:solidFill>
                  <a:srgbClr val="EE2212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fr-FR" altLang="fr-FR" sz="1400" b="1" u="none" dirty="0">
                <a:latin typeface="Comic Sans MS" pitchFamily="66" charset="0"/>
                <a:sym typeface="Wingdings" pitchFamily="2" charset="2"/>
              </a:rPr>
              <a:t>Très fortes pertes par absorption</a:t>
            </a:r>
          </a:p>
          <a:p>
            <a:pPr>
              <a:buFont typeface="Wingdings" pitchFamily="2" charset="2"/>
              <a:buNone/>
            </a:pPr>
            <a:r>
              <a:rPr lang="fr-FR" altLang="fr-FR" sz="1400" b="1" u="none" dirty="0">
                <a:latin typeface="Comic Sans MS" pitchFamily="66" charset="0"/>
                <a:sym typeface="Wingdings" pitchFamily="2" charset="2"/>
              </a:rPr>
              <a:t>       Peu de choix de bande spectrale</a:t>
            </a:r>
          </a:p>
          <a:p>
            <a:endParaRPr lang="fr-FR" altLang="fr-FR" sz="1400" b="1" u="none" dirty="0">
              <a:latin typeface="Comic Sans MS" pitchFamily="66" charset="0"/>
              <a:sym typeface="Wingdings" pitchFamily="2" charset="2"/>
            </a:endParaRPr>
          </a:p>
          <a:p>
            <a:endParaRPr lang="fr-FR" altLang="fr-FR" sz="1400" b="1" u="none" dirty="0">
              <a:latin typeface="Comic Sans MS" pitchFamily="66" charset="0"/>
              <a:sym typeface="Wingdings" pitchFamily="2" charset="2"/>
            </a:endParaRPr>
          </a:p>
          <a:p>
            <a:endParaRPr lang="fr-FR" altLang="fr-FR" sz="1400" b="1" u="none" dirty="0">
              <a:latin typeface="Comic Sans MS" pitchFamily="66" charset="0"/>
              <a:sym typeface="Wingdings" pitchFamily="2" charset="2"/>
            </a:endParaRPr>
          </a:p>
          <a:p>
            <a:r>
              <a:rPr lang="fr-FR" altLang="fr-FR" sz="1400" b="1" u="none" dirty="0">
                <a:latin typeface="Comic Sans MS" pitchFamily="66" charset="0"/>
                <a:sym typeface="Wingdings" pitchFamily="2" charset="2"/>
              </a:rPr>
              <a:t>	</a:t>
            </a:r>
          </a:p>
        </p:txBody>
      </p:sp>
      <p:sp>
        <p:nvSpPr>
          <p:cNvPr id="132179" name="Text Box 83"/>
          <p:cNvSpPr txBox="1">
            <a:spLocks noChangeArrowheads="1"/>
          </p:cNvSpPr>
          <p:nvPr/>
        </p:nvSpPr>
        <p:spPr bwMode="auto">
          <a:xfrm>
            <a:off x="2081213" y="396875"/>
            <a:ext cx="463708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u="none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Miroirs métalliques (Al, Ag, Au)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e présentation">
  <a:themeElements>
    <a:clrScheme name="modèle d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de pré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i="1" u="none" smtClean="0">
            <a:latin typeface="Cambria Math"/>
          </a:defRPr>
        </a:defPPr>
      </a:lstStyle>
    </a:txDef>
  </a:objectDefaults>
  <a:extraClrSchemeLst>
    <a:extraClrScheme>
      <a:clrScheme name="modèle d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 de présentation.pot</Template>
  <TotalTime>48554</TotalTime>
  <Words>814</Words>
  <Application>Microsoft Office PowerPoint</Application>
  <PresentationFormat>Affichage à l'écran (4:3)</PresentationFormat>
  <Paragraphs>234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de présentation</vt:lpstr>
      <vt:lpstr>Optical Interference Coatings: What, How and where</vt:lpstr>
      <vt:lpstr>Le livre de texte</vt:lpstr>
      <vt:lpstr>Présentation PowerPoint</vt:lpstr>
      <vt:lpstr>What coatings can 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Maxwell Equations</vt:lpstr>
      <vt:lpstr>Telegrapher’s equation</vt:lpstr>
      <vt:lpstr>Présentation PowerPoint</vt:lpstr>
      <vt:lpstr>Présentation PowerPoint</vt:lpstr>
    </vt:vector>
  </TitlesOfParts>
  <Company>SMA-IPNL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Alban Remiilieux</dc:creator>
  <cp:lastModifiedBy>geppo</cp:lastModifiedBy>
  <cp:revision>276</cp:revision>
  <cp:lastPrinted>2019-09-26T13:41:13Z</cp:lastPrinted>
  <dcterms:created xsi:type="dcterms:W3CDTF">1999-10-18T10:07:42Z</dcterms:created>
  <dcterms:modified xsi:type="dcterms:W3CDTF">2019-10-01T14:27:07Z</dcterms:modified>
</cp:coreProperties>
</file>