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sldIdLst>
    <p:sldId id="256" r:id="rId2"/>
    <p:sldId id="327" r:id="rId3"/>
    <p:sldId id="322" r:id="rId4"/>
    <p:sldId id="323" r:id="rId5"/>
    <p:sldId id="324" r:id="rId6"/>
    <p:sldId id="325" r:id="rId7"/>
    <p:sldId id="326" r:id="rId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Arial" charset="0"/>
      </a:defRPr>
    </a:lvl1pPr>
    <a:lvl2pPr marL="457200" algn="l" rtl="0" fontAlgn="base">
      <a:spcBef>
        <a:spcPct val="0"/>
      </a:spcBef>
      <a:spcAft>
        <a:spcPct val="0"/>
      </a:spcAft>
      <a:defRPr sz="2400" kern="1200">
        <a:solidFill>
          <a:schemeClr val="tx1"/>
        </a:solidFill>
        <a:latin typeface="Tahoma" pitchFamily="34" charset="0"/>
        <a:ea typeface="+mn-ea"/>
        <a:cs typeface="Arial" charset="0"/>
      </a:defRPr>
    </a:lvl2pPr>
    <a:lvl3pPr marL="914400" algn="l" rtl="0" fontAlgn="base">
      <a:spcBef>
        <a:spcPct val="0"/>
      </a:spcBef>
      <a:spcAft>
        <a:spcPct val="0"/>
      </a:spcAft>
      <a:defRPr sz="2400" kern="1200">
        <a:solidFill>
          <a:schemeClr val="tx1"/>
        </a:solidFill>
        <a:latin typeface="Tahoma" pitchFamily="34" charset="0"/>
        <a:ea typeface="+mn-ea"/>
        <a:cs typeface="Arial" charset="0"/>
      </a:defRPr>
    </a:lvl3pPr>
    <a:lvl4pPr marL="1371600" algn="l" rtl="0" fontAlgn="base">
      <a:spcBef>
        <a:spcPct val="0"/>
      </a:spcBef>
      <a:spcAft>
        <a:spcPct val="0"/>
      </a:spcAft>
      <a:defRPr sz="2400" kern="1200">
        <a:solidFill>
          <a:schemeClr val="tx1"/>
        </a:solidFill>
        <a:latin typeface="Tahoma" pitchFamily="34" charset="0"/>
        <a:ea typeface="+mn-ea"/>
        <a:cs typeface="Arial" charset="0"/>
      </a:defRPr>
    </a:lvl4pPr>
    <a:lvl5pPr marL="1828800" algn="l" rtl="0" fontAlgn="base">
      <a:spcBef>
        <a:spcPct val="0"/>
      </a:spcBef>
      <a:spcAft>
        <a:spcPct val="0"/>
      </a:spcAft>
      <a:defRPr sz="2400" kern="1200">
        <a:solidFill>
          <a:schemeClr val="tx1"/>
        </a:solidFill>
        <a:latin typeface="Tahoma" pitchFamily="34" charset="0"/>
        <a:ea typeface="+mn-ea"/>
        <a:cs typeface="Arial" charset="0"/>
      </a:defRPr>
    </a:lvl5pPr>
    <a:lvl6pPr marL="2286000" algn="l" defTabSz="914400" rtl="0" eaLnBrk="1" latinLnBrk="0" hangingPunct="1">
      <a:defRPr sz="2400" kern="1200">
        <a:solidFill>
          <a:schemeClr val="tx1"/>
        </a:solidFill>
        <a:latin typeface="Tahoma" pitchFamily="34" charset="0"/>
        <a:ea typeface="+mn-ea"/>
        <a:cs typeface="Arial" charset="0"/>
      </a:defRPr>
    </a:lvl6pPr>
    <a:lvl7pPr marL="2743200" algn="l" defTabSz="914400" rtl="0" eaLnBrk="1" latinLnBrk="0" hangingPunct="1">
      <a:defRPr sz="2400" kern="1200">
        <a:solidFill>
          <a:schemeClr val="tx1"/>
        </a:solidFill>
        <a:latin typeface="Tahoma" pitchFamily="34" charset="0"/>
        <a:ea typeface="+mn-ea"/>
        <a:cs typeface="Arial" charset="0"/>
      </a:defRPr>
    </a:lvl7pPr>
    <a:lvl8pPr marL="3200400" algn="l" defTabSz="914400" rtl="0" eaLnBrk="1" latinLnBrk="0" hangingPunct="1">
      <a:defRPr sz="2400" kern="1200">
        <a:solidFill>
          <a:schemeClr val="tx1"/>
        </a:solidFill>
        <a:latin typeface="Tahoma" pitchFamily="34" charset="0"/>
        <a:ea typeface="+mn-ea"/>
        <a:cs typeface="Arial" charset="0"/>
      </a:defRPr>
    </a:lvl8pPr>
    <a:lvl9pPr marL="3657600" algn="l" defTabSz="914400" rtl="0" eaLnBrk="1" latinLnBrk="0" hangingPunct="1">
      <a:defRPr sz="2400"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snapToObjects="1">
      <p:cViewPr varScale="1">
        <p:scale>
          <a:sx n="65" d="100"/>
          <a:sy n="65" d="100"/>
        </p:scale>
        <p:origin x="-1229"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958"/>
    </p:cViewPr>
  </p:sorterViewPr>
  <p:gridSpacing cx="45720" cy="4572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026"/>
          <p:cNvGrpSpPr>
            <a:grpSpLocks/>
          </p:cNvGrpSpPr>
          <p:nvPr/>
        </p:nvGrpSpPr>
        <p:grpSpPr bwMode="auto">
          <a:xfrm>
            <a:off x="0" y="2438400"/>
            <a:ext cx="9009063" cy="1052513"/>
            <a:chOff x="0" y="1536"/>
            <a:chExt cx="5675" cy="663"/>
          </a:xfrm>
        </p:grpSpPr>
        <p:grpSp>
          <p:nvGrpSpPr>
            <p:cNvPr id="5" name="Group 1027"/>
            <p:cNvGrpSpPr>
              <a:grpSpLocks/>
            </p:cNvGrpSpPr>
            <p:nvPr/>
          </p:nvGrpSpPr>
          <p:grpSpPr bwMode="auto">
            <a:xfrm>
              <a:off x="183" y="1604"/>
              <a:ext cx="448" cy="299"/>
              <a:chOff x="720" y="336"/>
              <a:chExt cx="624" cy="432"/>
            </a:xfrm>
          </p:grpSpPr>
          <p:sp>
            <p:nvSpPr>
              <p:cNvPr id="12" name="Rectangle 1028"/>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1029"/>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 name="Group 1030"/>
            <p:cNvGrpSpPr>
              <a:grpSpLocks/>
            </p:cNvGrpSpPr>
            <p:nvPr/>
          </p:nvGrpSpPr>
          <p:grpSpPr bwMode="auto">
            <a:xfrm>
              <a:off x="261" y="1870"/>
              <a:ext cx="465" cy="299"/>
              <a:chOff x="912" y="2640"/>
              <a:chExt cx="672" cy="432"/>
            </a:xfrm>
          </p:grpSpPr>
          <p:sp>
            <p:nvSpPr>
              <p:cNvPr id="10" name="Rectangle 1031"/>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1032"/>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 name="Rectangle 1033"/>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1034"/>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1035"/>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1212" name="Rectangle 1036"/>
          <p:cNvSpPr>
            <a:spLocks noGrp="1" noChangeArrowheads="1"/>
          </p:cNvSpPr>
          <p:nvPr>
            <p:ph type="ctrTitle"/>
          </p:nvPr>
        </p:nvSpPr>
        <p:spPr>
          <a:xfrm>
            <a:off x="990600" y="1828800"/>
            <a:ext cx="7772400" cy="1143000"/>
          </a:xfrm>
        </p:spPr>
        <p:txBody>
          <a:bodyPr/>
          <a:lstStyle>
            <a:lvl1pPr>
              <a:defRPr/>
            </a:lvl1pPr>
          </a:lstStyle>
          <a:p>
            <a:pPr lvl="0"/>
            <a:r>
              <a:rPr lang="en-US" noProof="0" smtClean="0"/>
              <a:t>Click to edit Master title style</a:t>
            </a:r>
          </a:p>
        </p:txBody>
      </p:sp>
      <p:sp>
        <p:nvSpPr>
          <p:cNvPr id="51213"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4" name="Rectangle 1038"/>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039"/>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040"/>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56D0EF81-E770-4F29-9FF5-C2680882F628}" type="slidenum">
              <a:rPr lang="en-US"/>
              <a:pPr>
                <a:defRPr/>
              </a:pPr>
              <a:t>‹#›</a:t>
            </a:fld>
            <a:endParaRPr lang="en-US"/>
          </a:p>
        </p:txBody>
      </p:sp>
    </p:spTree>
    <p:extLst>
      <p:ext uri="{BB962C8B-B14F-4D97-AF65-F5344CB8AC3E}">
        <p14:creationId xmlns:p14="http://schemas.microsoft.com/office/powerpoint/2010/main" val="1040250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9C2E7155-5A3C-4D65-A5EA-4BFC9A560A57}" type="slidenum">
              <a:rPr lang="en-US"/>
              <a:pPr>
                <a:defRPr/>
              </a:pPr>
              <a:t>‹#›</a:t>
            </a:fld>
            <a:endParaRPr lang="en-US"/>
          </a:p>
        </p:txBody>
      </p:sp>
    </p:spTree>
    <p:extLst>
      <p:ext uri="{BB962C8B-B14F-4D97-AF65-F5344CB8AC3E}">
        <p14:creationId xmlns:p14="http://schemas.microsoft.com/office/powerpoint/2010/main" val="3843771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833ECE6B-ADA8-4E61-ACB8-8A553ADAAC7B}" type="slidenum">
              <a:rPr lang="en-US"/>
              <a:pPr>
                <a:defRPr/>
              </a:pPr>
              <a:t>‹#›</a:t>
            </a:fld>
            <a:endParaRPr lang="en-US"/>
          </a:p>
        </p:txBody>
      </p:sp>
    </p:spTree>
    <p:extLst>
      <p:ext uri="{BB962C8B-B14F-4D97-AF65-F5344CB8AC3E}">
        <p14:creationId xmlns:p14="http://schemas.microsoft.com/office/powerpoint/2010/main" val="20866021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145088" y="2017713"/>
            <a:ext cx="3810000" cy="4114800"/>
          </a:xfrm>
        </p:spPr>
        <p:txBody>
          <a:bodyPr/>
          <a:lstStyle/>
          <a:p>
            <a:pPr lvl="0"/>
            <a:endParaRPr lang="en-US"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701B9BD0-89A7-4F7B-9879-1BC39C94DF85}" type="slidenum">
              <a:rPr lang="en-US"/>
              <a:pPr>
                <a:defRPr/>
              </a:pPr>
              <a:t>‹#›</a:t>
            </a:fld>
            <a:endParaRPr lang="en-US"/>
          </a:p>
        </p:txBody>
      </p:sp>
    </p:spTree>
    <p:extLst>
      <p:ext uri="{BB962C8B-B14F-4D97-AF65-F5344CB8AC3E}">
        <p14:creationId xmlns:p14="http://schemas.microsoft.com/office/powerpoint/2010/main" val="251287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182688" y="4151313"/>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94F9C93E-B10B-43C6-AD46-596DCC883076}" type="slidenum">
              <a:rPr lang="en-US"/>
              <a:pPr>
                <a:defRPr/>
              </a:pPr>
              <a:t>‹#›</a:t>
            </a:fld>
            <a:endParaRPr lang="en-US"/>
          </a:p>
        </p:txBody>
      </p:sp>
    </p:spTree>
    <p:extLst>
      <p:ext uri="{BB962C8B-B14F-4D97-AF65-F5344CB8AC3E}">
        <p14:creationId xmlns:p14="http://schemas.microsoft.com/office/powerpoint/2010/main" val="3538535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145088" y="2017713"/>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145088" y="4151313"/>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1"/>
          <p:cNvSpPr>
            <a:spLocks noGrp="1" noChangeArrowheads="1"/>
          </p:cNvSpPr>
          <p:nvPr>
            <p:ph type="dt" sz="half" idx="10"/>
          </p:nvPr>
        </p:nvSpPr>
        <p:spPr>
          <a:ln/>
        </p:spPr>
        <p:txBody>
          <a:bodyPr/>
          <a:lstStyle>
            <a:lvl1pPr>
              <a:defRPr/>
            </a:lvl1pPr>
          </a:lstStyle>
          <a:p>
            <a:pPr>
              <a:defRPr/>
            </a:pPr>
            <a:endParaRPr lang="en-US"/>
          </a:p>
        </p:txBody>
      </p:sp>
      <p:sp>
        <p:nvSpPr>
          <p:cNvPr id="7" name="Rectangle 12"/>
          <p:cNvSpPr>
            <a:spLocks noGrp="1" noChangeArrowheads="1"/>
          </p:cNvSpPr>
          <p:nvPr>
            <p:ph type="ftr" sz="quarter" idx="11"/>
          </p:nvPr>
        </p:nvSpPr>
        <p:spPr>
          <a:ln/>
        </p:spPr>
        <p:txBody>
          <a:bodyPr/>
          <a:lstStyle>
            <a:lvl1pPr>
              <a:defRPr/>
            </a:lvl1pPr>
          </a:lstStyle>
          <a:p>
            <a:pPr>
              <a:defRPr/>
            </a:pPr>
            <a:endParaRPr lang="en-US"/>
          </a:p>
        </p:txBody>
      </p:sp>
      <p:sp>
        <p:nvSpPr>
          <p:cNvPr id="8" name="Rectangle 13"/>
          <p:cNvSpPr>
            <a:spLocks noGrp="1" noChangeArrowheads="1"/>
          </p:cNvSpPr>
          <p:nvPr>
            <p:ph type="sldNum" sz="quarter" idx="12"/>
          </p:nvPr>
        </p:nvSpPr>
        <p:spPr>
          <a:ln/>
        </p:spPr>
        <p:txBody>
          <a:bodyPr/>
          <a:lstStyle>
            <a:lvl1pPr>
              <a:defRPr/>
            </a:lvl1pPr>
          </a:lstStyle>
          <a:p>
            <a:pPr>
              <a:defRPr/>
            </a:pPr>
            <a:fld id="{6DD394F7-3141-455E-B4B9-8FE8E3DE8C71}" type="slidenum">
              <a:rPr lang="en-US"/>
              <a:pPr>
                <a:defRPr/>
              </a:pPr>
              <a:t>‹#›</a:t>
            </a:fld>
            <a:endParaRPr lang="en-US"/>
          </a:p>
        </p:txBody>
      </p:sp>
    </p:spTree>
    <p:extLst>
      <p:ext uri="{BB962C8B-B14F-4D97-AF65-F5344CB8AC3E}">
        <p14:creationId xmlns:p14="http://schemas.microsoft.com/office/powerpoint/2010/main" val="2266531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1182688" y="2017713"/>
            <a:ext cx="7772400" cy="474190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C87BB0CD-CB85-4C57-9198-BB2AD76BAA77}" type="slidenum">
              <a:rPr lang="en-US"/>
              <a:pPr>
                <a:defRPr/>
              </a:pPr>
              <a:t>‹#›</a:t>
            </a:fld>
            <a:endParaRPr lang="en-US"/>
          </a:p>
        </p:txBody>
      </p:sp>
    </p:spTree>
    <p:extLst>
      <p:ext uri="{BB962C8B-B14F-4D97-AF65-F5344CB8AC3E}">
        <p14:creationId xmlns:p14="http://schemas.microsoft.com/office/powerpoint/2010/main" val="369428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531FC606-9814-4678-A169-4A3CC16ADE17}" type="slidenum">
              <a:rPr lang="en-US"/>
              <a:pPr>
                <a:defRPr/>
              </a:pPr>
              <a:t>‹#›</a:t>
            </a:fld>
            <a:endParaRPr lang="en-US"/>
          </a:p>
        </p:txBody>
      </p:sp>
    </p:spTree>
    <p:extLst>
      <p:ext uri="{BB962C8B-B14F-4D97-AF65-F5344CB8AC3E}">
        <p14:creationId xmlns:p14="http://schemas.microsoft.com/office/powerpoint/2010/main" val="3162862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4A200595-D9B3-4A35-9012-3C74A69D6BA9}" type="slidenum">
              <a:rPr lang="en-US"/>
              <a:pPr>
                <a:defRPr/>
              </a:pPr>
              <a:t>‹#›</a:t>
            </a:fld>
            <a:endParaRPr lang="en-US"/>
          </a:p>
        </p:txBody>
      </p:sp>
    </p:spTree>
    <p:extLst>
      <p:ext uri="{BB962C8B-B14F-4D97-AF65-F5344CB8AC3E}">
        <p14:creationId xmlns:p14="http://schemas.microsoft.com/office/powerpoint/2010/main" val="3757768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5723615A-7566-4B8C-9F99-147C488E3E60}" type="slidenum">
              <a:rPr lang="en-US"/>
              <a:pPr>
                <a:defRPr/>
              </a:pPr>
              <a:t>‹#›</a:t>
            </a:fld>
            <a:endParaRPr lang="en-US"/>
          </a:p>
        </p:txBody>
      </p:sp>
    </p:spTree>
    <p:extLst>
      <p:ext uri="{BB962C8B-B14F-4D97-AF65-F5344CB8AC3E}">
        <p14:creationId xmlns:p14="http://schemas.microsoft.com/office/powerpoint/2010/main" val="2049303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03B9FC9D-8321-4A70-BA18-E2D57315BA50}" type="slidenum">
              <a:rPr lang="en-US"/>
              <a:pPr>
                <a:defRPr/>
              </a:pPr>
              <a:t>‹#›</a:t>
            </a:fld>
            <a:endParaRPr lang="en-US"/>
          </a:p>
        </p:txBody>
      </p:sp>
    </p:spTree>
    <p:extLst>
      <p:ext uri="{BB962C8B-B14F-4D97-AF65-F5344CB8AC3E}">
        <p14:creationId xmlns:p14="http://schemas.microsoft.com/office/powerpoint/2010/main" val="776421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C794EC0C-02B0-4D39-8AD1-7746913D5F15}" type="slidenum">
              <a:rPr lang="en-US"/>
              <a:pPr>
                <a:defRPr/>
              </a:pPr>
              <a:t>‹#›</a:t>
            </a:fld>
            <a:endParaRPr lang="en-US"/>
          </a:p>
        </p:txBody>
      </p:sp>
    </p:spTree>
    <p:extLst>
      <p:ext uri="{BB962C8B-B14F-4D97-AF65-F5344CB8AC3E}">
        <p14:creationId xmlns:p14="http://schemas.microsoft.com/office/powerpoint/2010/main" val="1768954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36C57EEB-0243-414D-BA2B-4BDE892F82FD}" type="slidenum">
              <a:rPr lang="en-US"/>
              <a:pPr>
                <a:defRPr/>
              </a:pPr>
              <a:t>‹#›</a:t>
            </a:fld>
            <a:endParaRPr lang="en-US"/>
          </a:p>
        </p:txBody>
      </p:sp>
    </p:spTree>
    <p:extLst>
      <p:ext uri="{BB962C8B-B14F-4D97-AF65-F5344CB8AC3E}">
        <p14:creationId xmlns:p14="http://schemas.microsoft.com/office/powerpoint/2010/main" val="1512321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ED66450D-EFF1-48A7-AD17-67E31B0830B9}" type="slidenum">
              <a:rPr lang="en-US"/>
              <a:pPr>
                <a:defRPr/>
              </a:pPr>
              <a:t>‹#›</a:t>
            </a:fld>
            <a:endParaRPr lang="en-US"/>
          </a:p>
        </p:txBody>
      </p:sp>
    </p:spTree>
    <p:extLst>
      <p:ext uri="{BB962C8B-B14F-4D97-AF65-F5344CB8AC3E}">
        <p14:creationId xmlns:p14="http://schemas.microsoft.com/office/powerpoint/2010/main" val="2213391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0187" name="Rectangle 11"/>
          <p:cNvSpPr>
            <a:spLocks noGrp="1" noChangeArrowheads="1"/>
          </p:cNvSpPr>
          <p:nvPr>
            <p:ph type="dt" sz="half" idx="2"/>
          </p:nvPr>
        </p:nvSpPr>
        <p:spPr bwMode="auto">
          <a:xfrm>
            <a:off x="9144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cs typeface="+mn-cs"/>
              </a:defRPr>
            </a:lvl1pPr>
          </a:lstStyle>
          <a:p>
            <a:pPr>
              <a:defRPr/>
            </a:pPr>
            <a:endParaRPr lang="en-US"/>
          </a:p>
        </p:txBody>
      </p:sp>
      <p:sp>
        <p:nvSpPr>
          <p:cNvPr id="50188" name="Rectangle 12"/>
          <p:cNvSpPr>
            <a:spLocks noGrp="1" noChangeArrowheads="1"/>
          </p:cNvSpPr>
          <p:nvPr>
            <p:ph type="ftr" sz="quarter" idx="3"/>
          </p:nvPr>
        </p:nvSpPr>
        <p:spPr bwMode="auto">
          <a:xfrm>
            <a:off x="33528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cs typeface="+mn-cs"/>
              </a:defRPr>
            </a:lvl1pPr>
          </a:lstStyle>
          <a:p>
            <a:pPr>
              <a:defRPr/>
            </a:pPr>
            <a:endParaRPr lang="en-US"/>
          </a:p>
        </p:txBody>
      </p:sp>
      <p:sp>
        <p:nvSpPr>
          <p:cNvPr id="50189" name="Rectangle 13"/>
          <p:cNvSpPr>
            <a:spLocks noGrp="1" noChangeArrowheads="1"/>
          </p:cNvSpPr>
          <p:nvPr>
            <p:ph type="sldNum" sz="quarter" idx="4"/>
          </p:nvPr>
        </p:nvSpPr>
        <p:spPr bwMode="auto">
          <a:xfrm>
            <a:off x="6781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cs typeface="+mn-cs"/>
              </a:defRPr>
            </a:lvl1pPr>
          </a:lstStyle>
          <a:p>
            <a:pPr>
              <a:defRPr/>
            </a:pPr>
            <a:fld id="{F3E73CD2-94D7-4C79-94E9-9DEF2C8CE07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87" r:id="rId1"/>
    <p:sldLayoutId id="2147484074" r:id="rId2"/>
    <p:sldLayoutId id="2147484075" r:id="rId3"/>
    <p:sldLayoutId id="2147484076" r:id="rId4"/>
    <p:sldLayoutId id="2147484077" r:id="rId5"/>
    <p:sldLayoutId id="2147484078" r:id="rId6"/>
    <p:sldLayoutId id="2147484079" r:id="rId7"/>
    <p:sldLayoutId id="2147484080" r:id="rId8"/>
    <p:sldLayoutId id="2147484081" r:id="rId9"/>
    <p:sldLayoutId id="2147484082" r:id="rId10"/>
    <p:sldLayoutId id="2147484083" r:id="rId11"/>
    <p:sldLayoutId id="2147484084" r:id="rId12"/>
    <p:sldLayoutId id="2147484085" r:id="rId13"/>
    <p:sldLayoutId id="2147484086" r:id="rId14"/>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90600" y="2374900"/>
            <a:ext cx="7772400" cy="596900"/>
          </a:xfrm>
        </p:spPr>
        <p:txBody>
          <a:bodyPr/>
          <a:lstStyle/>
          <a:p>
            <a:pPr algn="ctr" eaLnBrk="1" hangingPunct="1"/>
            <a:r>
              <a:rPr lang="en-US" smtClean="0"/>
              <a:t>Chapter 10 – part C</a:t>
            </a:r>
          </a:p>
        </p:txBody>
      </p:sp>
      <p:sp>
        <p:nvSpPr>
          <p:cNvPr id="3075" name="Rectangle 3"/>
          <p:cNvSpPr>
            <a:spLocks noGrp="1" noChangeArrowheads="1"/>
          </p:cNvSpPr>
          <p:nvPr>
            <p:ph type="subTitle" idx="1"/>
          </p:nvPr>
        </p:nvSpPr>
        <p:spPr>
          <a:xfrm>
            <a:off x="855663" y="3886200"/>
            <a:ext cx="7421562" cy="1752600"/>
          </a:xfrm>
        </p:spPr>
        <p:txBody>
          <a:bodyPr/>
          <a:lstStyle/>
          <a:p>
            <a:pPr eaLnBrk="1" hangingPunct="1"/>
            <a:r>
              <a:rPr lang="en-US" smtClean="0"/>
              <a:t>Conservation of Angular Momentum</a:t>
            </a:r>
          </a:p>
          <a:p>
            <a:pPr eaLnBrk="1" hangingPunct="1"/>
            <a:r>
              <a:rPr lang="en-US" smtClean="0"/>
              <a:t>Dynamics of a rigid object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reeform 19"/>
          <p:cNvSpPr>
            <a:spLocks/>
          </p:cNvSpPr>
          <p:nvPr/>
        </p:nvSpPr>
        <p:spPr bwMode="auto">
          <a:xfrm rot="-3957321">
            <a:off x="6319044" y="3540919"/>
            <a:ext cx="1358900" cy="1757362"/>
          </a:xfrm>
          <a:custGeom>
            <a:avLst/>
            <a:gdLst>
              <a:gd name="T0" fmla="*/ 386584 w 1359877"/>
              <a:gd name="T1" fmla="*/ 0 h 1758461"/>
              <a:gd name="T2" fmla="*/ 0 w 1359877"/>
              <a:gd name="T3" fmla="*/ 1066133 h 1758461"/>
              <a:gd name="T4" fmla="*/ 480301 w 1359877"/>
              <a:gd name="T5" fmla="*/ 1335596 h 1758461"/>
              <a:gd name="T6" fmla="*/ 222578 w 1359877"/>
              <a:gd name="T7" fmla="*/ 1722215 h 1758461"/>
              <a:gd name="T8" fmla="*/ 855170 w 1359877"/>
              <a:gd name="T9" fmla="*/ 1757362 h 1758461"/>
              <a:gd name="T10" fmla="*/ 1358900 w 1359877"/>
              <a:gd name="T11" fmla="*/ 972407 h 1758461"/>
              <a:gd name="T12" fmla="*/ 913743 w 1359877"/>
              <a:gd name="T13" fmla="*/ 574072 h 1758461"/>
              <a:gd name="T14" fmla="*/ 1089463 w 1359877"/>
              <a:gd name="T15" fmla="*/ 164020 h 1758461"/>
              <a:gd name="T16" fmla="*/ 386584 w 1359877"/>
              <a:gd name="T17" fmla="*/ 0 h 17584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59877" h="1758461">
                <a:moveTo>
                  <a:pt x="386862" y="0"/>
                </a:moveTo>
                <a:lnTo>
                  <a:pt x="0" y="1066800"/>
                </a:lnTo>
                <a:lnTo>
                  <a:pt x="480646" y="1336431"/>
                </a:lnTo>
                <a:lnTo>
                  <a:pt x="222738" y="1723292"/>
                </a:lnTo>
                <a:lnTo>
                  <a:pt x="855785" y="1758461"/>
                </a:lnTo>
                <a:lnTo>
                  <a:pt x="1359877" y="973015"/>
                </a:lnTo>
                <a:lnTo>
                  <a:pt x="914400" y="574431"/>
                </a:lnTo>
                <a:lnTo>
                  <a:pt x="1090246" y="164123"/>
                </a:lnTo>
                <a:lnTo>
                  <a:pt x="386862" y="0"/>
                </a:lnTo>
                <a:close/>
              </a:path>
            </a:pathLst>
          </a:custGeom>
          <a:solidFill>
            <a:schemeClr val="accent1">
              <a:alpha val="50195"/>
            </a:schemeClr>
          </a:solidFill>
          <a:ln w="9525" cap="flat" cmpd="sng" algn="ctr">
            <a:solidFill>
              <a:schemeClr val="tx1"/>
            </a:solidFill>
            <a:prstDash val="solid"/>
            <a:miter lim="800000"/>
            <a:headEnd type="none" w="med" len="med"/>
            <a:tailEnd type="none" w="med" len="med"/>
          </a:ln>
        </p:spPr>
        <p:txBody>
          <a:bodyPr wrap="none"/>
          <a:lstStyle/>
          <a:p>
            <a:endParaRPr lang="en-US"/>
          </a:p>
        </p:txBody>
      </p:sp>
      <p:sp>
        <p:nvSpPr>
          <p:cNvPr id="4099" name="Title 4"/>
          <p:cNvSpPr>
            <a:spLocks noGrp="1"/>
          </p:cNvSpPr>
          <p:nvPr>
            <p:ph type="title"/>
          </p:nvPr>
        </p:nvSpPr>
        <p:spPr/>
        <p:txBody>
          <a:bodyPr/>
          <a:lstStyle/>
          <a:p>
            <a:r>
              <a:rPr lang="en-US" smtClean="0"/>
              <a:t>How to calculate I</a:t>
            </a:r>
          </a:p>
        </p:txBody>
      </p:sp>
      <p:sp>
        <p:nvSpPr>
          <p:cNvPr id="6" name="Content Placeholder 5"/>
          <p:cNvSpPr>
            <a:spLocks noGrp="1"/>
          </p:cNvSpPr>
          <p:nvPr>
            <p:ph idx="1"/>
          </p:nvPr>
        </p:nvSpPr>
        <p:spPr>
          <a:xfrm>
            <a:off x="433388" y="2017713"/>
            <a:ext cx="5741987" cy="4741862"/>
          </a:xfrm>
        </p:spPr>
        <p:txBody>
          <a:bodyPr/>
          <a:lstStyle/>
          <a:p>
            <a:pPr>
              <a:defRPr/>
            </a:pPr>
            <a:r>
              <a:rPr lang="en-US" sz="2000" dirty="0" smtClean="0"/>
              <a:t>For a point-like mass</a:t>
            </a:r>
          </a:p>
          <a:p>
            <a:pPr>
              <a:defRPr/>
            </a:pPr>
            <a:endParaRPr lang="en-US" sz="2000" dirty="0"/>
          </a:p>
          <a:p>
            <a:pPr>
              <a:defRPr/>
            </a:pPr>
            <a:endParaRPr lang="en-US" sz="2000" dirty="0" smtClean="0"/>
          </a:p>
          <a:p>
            <a:pPr marL="0" indent="0">
              <a:buFont typeface="Wingdings" pitchFamily="2" charset="2"/>
              <a:buNone/>
              <a:defRPr/>
            </a:pPr>
            <a:endParaRPr lang="en-US" sz="2000" dirty="0" smtClean="0"/>
          </a:p>
          <a:p>
            <a:pPr>
              <a:defRPr/>
            </a:pPr>
            <a:r>
              <a:rPr lang="en-US" sz="2000" dirty="0" smtClean="0"/>
              <a:t>For a rigid object rotating around its CM:</a:t>
            </a:r>
            <a:br>
              <a:rPr lang="en-US" sz="2000" dirty="0" smtClean="0"/>
            </a:br>
            <a:r>
              <a:rPr lang="en-US" sz="2000" dirty="0" smtClean="0"/>
              <a:t>look at the formulas in the book if the shape</a:t>
            </a:r>
            <a:br>
              <a:rPr lang="en-US" sz="2000" dirty="0" smtClean="0"/>
            </a:br>
            <a:r>
              <a:rPr lang="en-US" sz="2000" dirty="0" smtClean="0"/>
              <a:t>is a disk, a ring, a sphere or a bar and find</a:t>
            </a:r>
          </a:p>
          <a:p>
            <a:pPr>
              <a:defRPr/>
            </a:pPr>
            <a:endParaRPr lang="en-US" sz="2000" dirty="0"/>
          </a:p>
          <a:p>
            <a:pPr marL="0" indent="0">
              <a:buFont typeface="Wingdings" pitchFamily="2" charset="2"/>
              <a:buNone/>
              <a:defRPr/>
            </a:pPr>
            <a:endParaRPr lang="en-US" sz="2000" dirty="0"/>
          </a:p>
          <a:p>
            <a:pPr>
              <a:defRPr/>
            </a:pPr>
            <a:endParaRPr lang="en-US" sz="2000" dirty="0" smtClean="0"/>
          </a:p>
          <a:p>
            <a:pPr>
              <a:defRPr/>
            </a:pPr>
            <a:r>
              <a:rPr lang="en-US" sz="2000" dirty="0" smtClean="0"/>
              <a:t>For a rigid object NOT rotating around its CM</a:t>
            </a:r>
            <a:endParaRPr lang="en-US" sz="2000" dirty="0"/>
          </a:p>
        </p:txBody>
      </p:sp>
      <p:sp>
        <p:nvSpPr>
          <p:cNvPr id="4101" name="Oval 6"/>
          <p:cNvSpPr>
            <a:spLocks noChangeArrowheads="1"/>
          </p:cNvSpPr>
          <p:nvPr/>
        </p:nvSpPr>
        <p:spPr bwMode="auto">
          <a:xfrm>
            <a:off x="6022975" y="2605088"/>
            <a:ext cx="46038" cy="46037"/>
          </a:xfrm>
          <a:prstGeom prst="ellipse">
            <a:avLst/>
          </a:prstGeom>
          <a:solidFill>
            <a:schemeClr val="tx1"/>
          </a:solidFill>
          <a:ln w="9525" algn="ctr">
            <a:solidFill>
              <a:schemeClr val="tx1"/>
            </a:solidFill>
            <a:miter lim="800000"/>
            <a:headEnd/>
            <a:tailEnd/>
          </a:ln>
        </p:spPr>
        <p:txBody>
          <a:bodyPr wrap="none"/>
          <a:lstStyle/>
          <a:p>
            <a:endParaRPr lang="en-US">
              <a:solidFill>
                <a:schemeClr val="bg1"/>
              </a:solidFill>
            </a:endParaRPr>
          </a:p>
        </p:txBody>
      </p:sp>
      <p:sp>
        <p:nvSpPr>
          <p:cNvPr id="4102" name="Oval 7"/>
          <p:cNvSpPr>
            <a:spLocks noChangeArrowheads="1"/>
          </p:cNvSpPr>
          <p:nvPr/>
        </p:nvSpPr>
        <p:spPr bwMode="auto">
          <a:xfrm>
            <a:off x="6856413" y="4340225"/>
            <a:ext cx="46037" cy="46038"/>
          </a:xfrm>
          <a:prstGeom prst="ellipse">
            <a:avLst/>
          </a:prstGeom>
          <a:solidFill>
            <a:schemeClr val="tx1"/>
          </a:solidFill>
          <a:ln w="9525" algn="ctr">
            <a:solidFill>
              <a:schemeClr val="tx1"/>
            </a:solidFill>
            <a:miter lim="800000"/>
            <a:headEnd/>
            <a:tailEnd/>
          </a:ln>
        </p:spPr>
        <p:txBody>
          <a:bodyPr wrap="none"/>
          <a:lstStyle/>
          <a:p>
            <a:endParaRPr lang="en-US">
              <a:solidFill>
                <a:schemeClr val="bg1"/>
              </a:solidFill>
            </a:endParaRPr>
          </a:p>
        </p:txBody>
      </p:sp>
      <p:sp>
        <p:nvSpPr>
          <p:cNvPr id="4103" name="Oval 8"/>
          <p:cNvSpPr>
            <a:spLocks noChangeArrowheads="1"/>
          </p:cNvSpPr>
          <p:nvPr/>
        </p:nvSpPr>
        <p:spPr bwMode="auto">
          <a:xfrm>
            <a:off x="6784975" y="5818188"/>
            <a:ext cx="46038" cy="46037"/>
          </a:xfrm>
          <a:prstGeom prst="ellipse">
            <a:avLst/>
          </a:prstGeom>
          <a:solidFill>
            <a:schemeClr val="tx1"/>
          </a:solidFill>
          <a:ln w="9525" algn="ctr">
            <a:solidFill>
              <a:schemeClr val="tx1"/>
            </a:solidFill>
            <a:miter lim="800000"/>
            <a:headEnd/>
            <a:tailEnd/>
          </a:ln>
        </p:spPr>
        <p:txBody>
          <a:bodyPr wrap="none"/>
          <a:lstStyle/>
          <a:p>
            <a:endParaRPr lang="en-US">
              <a:solidFill>
                <a:schemeClr val="bg1"/>
              </a:solidFill>
            </a:endParaRPr>
          </a:p>
        </p:txBody>
      </p:sp>
      <p:sp>
        <p:nvSpPr>
          <p:cNvPr id="4104" name="Oval 9"/>
          <p:cNvSpPr>
            <a:spLocks noChangeAspect="1"/>
          </p:cNvSpPr>
          <p:nvPr/>
        </p:nvSpPr>
        <p:spPr bwMode="auto">
          <a:xfrm>
            <a:off x="7332663" y="2771775"/>
            <a:ext cx="92075" cy="92075"/>
          </a:xfrm>
          <a:prstGeom prst="ellipse">
            <a:avLst/>
          </a:prstGeom>
          <a:solidFill>
            <a:schemeClr val="tx1"/>
          </a:solidFill>
          <a:ln w="9525" algn="ctr">
            <a:solidFill>
              <a:schemeClr val="tx1"/>
            </a:solidFill>
            <a:miter lim="800000"/>
            <a:headEnd/>
            <a:tailEnd/>
          </a:ln>
        </p:spPr>
        <p:txBody>
          <a:bodyPr wrap="none"/>
          <a:lstStyle/>
          <a:p>
            <a:endParaRPr lang="en-US">
              <a:solidFill>
                <a:schemeClr val="bg1"/>
              </a:solidFill>
            </a:endParaRPr>
          </a:p>
        </p:txBody>
      </p:sp>
      <p:sp>
        <p:nvSpPr>
          <p:cNvPr id="4105" name="TextBox 10"/>
          <p:cNvSpPr txBox="1">
            <a:spLocks noChangeArrowheads="1"/>
          </p:cNvSpPr>
          <p:nvPr/>
        </p:nvSpPr>
        <p:spPr bwMode="auto">
          <a:xfrm>
            <a:off x="5721350" y="2432050"/>
            <a:ext cx="3508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itchFamily="34" charset="0"/>
                <a:cs typeface="Arial" charset="0"/>
              </a:defRPr>
            </a:lvl1pPr>
            <a:lvl2pPr marL="742950" indent="-285750" eaLnBrk="0" hangingPunct="0">
              <a:defRPr sz="2400">
                <a:solidFill>
                  <a:schemeClr val="tx1"/>
                </a:solidFill>
                <a:latin typeface="Tahoma" pitchFamily="34" charset="0"/>
                <a:cs typeface="Arial" charset="0"/>
              </a:defRPr>
            </a:lvl2pPr>
            <a:lvl3pPr marL="1143000" indent="-228600" eaLnBrk="0" hangingPunct="0">
              <a:defRPr sz="2400">
                <a:solidFill>
                  <a:schemeClr val="tx1"/>
                </a:solidFill>
                <a:latin typeface="Tahoma" pitchFamily="34" charset="0"/>
                <a:cs typeface="Arial" charset="0"/>
              </a:defRPr>
            </a:lvl3pPr>
            <a:lvl4pPr marL="1600200" indent="-228600" eaLnBrk="0" hangingPunct="0">
              <a:defRPr sz="2400">
                <a:solidFill>
                  <a:schemeClr val="tx1"/>
                </a:solidFill>
                <a:latin typeface="Tahoma" pitchFamily="34" charset="0"/>
                <a:cs typeface="Arial" charset="0"/>
              </a:defRPr>
            </a:lvl4pPr>
            <a:lvl5pPr marL="2057400" indent="-228600" eaLnBrk="0" hangingPunct="0">
              <a:defRPr sz="2400">
                <a:solidFill>
                  <a:schemeClr val="tx1"/>
                </a:solidFill>
                <a:latin typeface="Tahoma" pitchFamily="34" charset="0"/>
                <a:cs typeface="Arial" charset="0"/>
              </a:defRPr>
            </a:lvl5pPr>
            <a:lvl6pPr marL="2514600" indent="-228600" eaLnBrk="0" fontAlgn="base" hangingPunct="0">
              <a:spcBef>
                <a:spcPct val="0"/>
              </a:spcBef>
              <a:spcAft>
                <a:spcPct val="0"/>
              </a:spcAft>
              <a:defRPr sz="2400">
                <a:solidFill>
                  <a:schemeClr val="tx1"/>
                </a:solidFill>
                <a:latin typeface="Tahoma" pitchFamily="34" charset="0"/>
                <a:cs typeface="Arial" charset="0"/>
              </a:defRPr>
            </a:lvl6pPr>
            <a:lvl7pPr marL="2971800" indent="-228600" eaLnBrk="0" fontAlgn="base" hangingPunct="0">
              <a:spcBef>
                <a:spcPct val="0"/>
              </a:spcBef>
              <a:spcAft>
                <a:spcPct val="0"/>
              </a:spcAft>
              <a:defRPr sz="2400">
                <a:solidFill>
                  <a:schemeClr val="tx1"/>
                </a:solidFill>
                <a:latin typeface="Tahoma" pitchFamily="34" charset="0"/>
                <a:cs typeface="Arial" charset="0"/>
              </a:defRPr>
            </a:lvl7pPr>
            <a:lvl8pPr marL="3429000" indent="-228600" eaLnBrk="0" fontAlgn="base" hangingPunct="0">
              <a:spcBef>
                <a:spcPct val="0"/>
              </a:spcBef>
              <a:spcAft>
                <a:spcPct val="0"/>
              </a:spcAft>
              <a:defRPr sz="2400">
                <a:solidFill>
                  <a:schemeClr val="tx1"/>
                </a:solidFill>
                <a:latin typeface="Tahoma" pitchFamily="34" charset="0"/>
                <a:cs typeface="Arial" charset="0"/>
              </a:defRPr>
            </a:lvl8pPr>
            <a:lvl9pPr marL="3886200" indent="-228600" eaLnBrk="0" fontAlgn="base" hangingPunct="0">
              <a:spcBef>
                <a:spcPct val="0"/>
              </a:spcBef>
              <a:spcAft>
                <a:spcPct val="0"/>
              </a:spcAft>
              <a:defRPr sz="2400">
                <a:solidFill>
                  <a:schemeClr val="tx1"/>
                </a:solidFill>
                <a:latin typeface="Tahoma" pitchFamily="34" charset="0"/>
                <a:cs typeface="Arial" charset="0"/>
              </a:defRPr>
            </a:lvl9pPr>
          </a:lstStyle>
          <a:p>
            <a:pPr eaLnBrk="1" hangingPunct="1"/>
            <a:r>
              <a:rPr lang="en-US"/>
              <a:t>o</a:t>
            </a:r>
          </a:p>
        </p:txBody>
      </p:sp>
      <p:sp>
        <p:nvSpPr>
          <p:cNvPr id="12" name="TextBox 11"/>
          <p:cNvSpPr txBox="1"/>
          <p:nvPr/>
        </p:nvSpPr>
        <p:spPr>
          <a:xfrm>
            <a:off x="6740525" y="4354513"/>
            <a:ext cx="1017588" cy="400050"/>
          </a:xfrm>
          <a:prstGeom prst="rect">
            <a:avLst/>
          </a:prstGeom>
          <a:noFill/>
        </p:spPr>
        <p:txBody>
          <a:bodyPr wrap="none">
            <a:spAutoFit/>
          </a:bodyPr>
          <a:lstStyle/>
          <a:p>
            <a:pPr>
              <a:defRPr/>
            </a:pPr>
            <a:r>
              <a:rPr lang="en-US" sz="2000" dirty="0">
                <a:latin typeface="+mn-lt"/>
              </a:rPr>
              <a:t>o = CM</a:t>
            </a:r>
          </a:p>
        </p:txBody>
      </p:sp>
      <p:sp>
        <p:nvSpPr>
          <p:cNvPr id="4107" name="TextBox 12"/>
          <p:cNvSpPr txBox="1">
            <a:spLocks noChangeArrowheads="1"/>
          </p:cNvSpPr>
          <p:nvPr/>
        </p:nvSpPr>
        <p:spPr bwMode="auto">
          <a:xfrm>
            <a:off x="6483350" y="5643563"/>
            <a:ext cx="3508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itchFamily="34" charset="0"/>
                <a:cs typeface="Arial" charset="0"/>
              </a:defRPr>
            </a:lvl1pPr>
            <a:lvl2pPr marL="742950" indent="-285750" eaLnBrk="0" hangingPunct="0">
              <a:defRPr sz="2400">
                <a:solidFill>
                  <a:schemeClr val="tx1"/>
                </a:solidFill>
                <a:latin typeface="Tahoma" pitchFamily="34" charset="0"/>
                <a:cs typeface="Arial" charset="0"/>
              </a:defRPr>
            </a:lvl2pPr>
            <a:lvl3pPr marL="1143000" indent="-228600" eaLnBrk="0" hangingPunct="0">
              <a:defRPr sz="2400">
                <a:solidFill>
                  <a:schemeClr val="tx1"/>
                </a:solidFill>
                <a:latin typeface="Tahoma" pitchFamily="34" charset="0"/>
                <a:cs typeface="Arial" charset="0"/>
              </a:defRPr>
            </a:lvl3pPr>
            <a:lvl4pPr marL="1600200" indent="-228600" eaLnBrk="0" hangingPunct="0">
              <a:defRPr sz="2400">
                <a:solidFill>
                  <a:schemeClr val="tx1"/>
                </a:solidFill>
                <a:latin typeface="Tahoma" pitchFamily="34" charset="0"/>
                <a:cs typeface="Arial" charset="0"/>
              </a:defRPr>
            </a:lvl4pPr>
            <a:lvl5pPr marL="2057400" indent="-228600" eaLnBrk="0" hangingPunct="0">
              <a:defRPr sz="2400">
                <a:solidFill>
                  <a:schemeClr val="tx1"/>
                </a:solidFill>
                <a:latin typeface="Tahoma" pitchFamily="34" charset="0"/>
                <a:cs typeface="Arial" charset="0"/>
              </a:defRPr>
            </a:lvl5pPr>
            <a:lvl6pPr marL="2514600" indent="-228600" eaLnBrk="0" fontAlgn="base" hangingPunct="0">
              <a:spcBef>
                <a:spcPct val="0"/>
              </a:spcBef>
              <a:spcAft>
                <a:spcPct val="0"/>
              </a:spcAft>
              <a:defRPr sz="2400">
                <a:solidFill>
                  <a:schemeClr val="tx1"/>
                </a:solidFill>
                <a:latin typeface="Tahoma" pitchFamily="34" charset="0"/>
                <a:cs typeface="Arial" charset="0"/>
              </a:defRPr>
            </a:lvl6pPr>
            <a:lvl7pPr marL="2971800" indent="-228600" eaLnBrk="0" fontAlgn="base" hangingPunct="0">
              <a:spcBef>
                <a:spcPct val="0"/>
              </a:spcBef>
              <a:spcAft>
                <a:spcPct val="0"/>
              </a:spcAft>
              <a:defRPr sz="2400">
                <a:solidFill>
                  <a:schemeClr val="tx1"/>
                </a:solidFill>
                <a:latin typeface="Tahoma" pitchFamily="34" charset="0"/>
                <a:cs typeface="Arial" charset="0"/>
              </a:defRPr>
            </a:lvl7pPr>
            <a:lvl8pPr marL="3429000" indent="-228600" eaLnBrk="0" fontAlgn="base" hangingPunct="0">
              <a:spcBef>
                <a:spcPct val="0"/>
              </a:spcBef>
              <a:spcAft>
                <a:spcPct val="0"/>
              </a:spcAft>
              <a:defRPr sz="2400">
                <a:solidFill>
                  <a:schemeClr val="tx1"/>
                </a:solidFill>
                <a:latin typeface="Tahoma" pitchFamily="34" charset="0"/>
                <a:cs typeface="Arial" charset="0"/>
              </a:defRPr>
            </a:lvl8pPr>
            <a:lvl9pPr marL="3886200" indent="-228600" eaLnBrk="0" fontAlgn="base" hangingPunct="0">
              <a:spcBef>
                <a:spcPct val="0"/>
              </a:spcBef>
              <a:spcAft>
                <a:spcPct val="0"/>
              </a:spcAft>
              <a:defRPr sz="2400">
                <a:solidFill>
                  <a:schemeClr val="tx1"/>
                </a:solidFill>
                <a:latin typeface="Tahoma" pitchFamily="34" charset="0"/>
                <a:cs typeface="Arial" charset="0"/>
              </a:defRPr>
            </a:lvl9pPr>
          </a:lstStyle>
          <a:p>
            <a:pPr eaLnBrk="1" hangingPunct="1"/>
            <a:r>
              <a:rPr lang="en-US"/>
              <a:t>o</a:t>
            </a:r>
          </a:p>
        </p:txBody>
      </p:sp>
      <p:sp>
        <p:nvSpPr>
          <p:cNvPr id="14" name="Arc 13"/>
          <p:cNvSpPr/>
          <p:nvPr/>
        </p:nvSpPr>
        <p:spPr bwMode="auto">
          <a:xfrm>
            <a:off x="4743450" y="1273175"/>
            <a:ext cx="2651125" cy="2651125"/>
          </a:xfrm>
          <a:prstGeom prst="arc">
            <a:avLst>
              <a:gd name="adj1" fmla="val 19354991"/>
              <a:gd name="adj2" fmla="val 2386694"/>
            </a:avLst>
          </a:prstGeom>
          <a:noFill/>
          <a:ln w="19050" cap="flat" cmpd="sng" algn="ctr">
            <a:solidFill>
              <a:schemeClr val="tx1"/>
            </a:solidFill>
            <a:prstDash val="solid"/>
            <a:miter lim="800000"/>
            <a:headEnd type="none" w="med" len="med"/>
            <a:tailEnd type="arrow" w="med" len="med"/>
          </a:ln>
          <a:effectLst/>
          <a:extLst/>
        </p:spPr>
        <p:txBody>
          <a:bodyPr wrap="none"/>
          <a:lstStyle/>
          <a:p>
            <a:pPr>
              <a:defRPr/>
            </a:pPr>
            <a:endParaRPr lang="en-US"/>
          </a:p>
        </p:txBody>
      </p:sp>
      <p:cxnSp>
        <p:nvCxnSpPr>
          <p:cNvPr id="4109" name="Straight Arrow Connector 15"/>
          <p:cNvCxnSpPr>
            <a:cxnSpLocks noChangeShapeType="1"/>
            <a:stCxn id="4105" idx="3"/>
          </p:cNvCxnSpPr>
          <p:nvPr/>
        </p:nvCxnSpPr>
        <p:spPr bwMode="auto">
          <a:xfrm>
            <a:off x="6072188" y="2662238"/>
            <a:ext cx="1260475" cy="231775"/>
          </a:xfrm>
          <a:prstGeom prst="straightConnector1">
            <a:avLst/>
          </a:prstGeom>
          <a:noFill/>
          <a:ln w="9525" algn="ctr">
            <a:solidFill>
              <a:schemeClr val="tx1"/>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Box 16"/>
          <p:cNvSpPr txBox="1"/>
          <p:nvPr/>
        </p:nvSpPr>
        <p:spPr>
          <a:xfrm>
            <a:off x="6483350" y="2693988"/>
            <a:ext cx="369888" cy="400050"/>
          </a:xfrm>
          <a:prstGeom prst="rect">
            <a:avLst/>
          </a:prstGeom>
          <a:noFill/>
        </p:spPr>
        <p:txBody>
          <a:bodyPr wrap="none">
            <a:spAutoFit/>
          </a:bodyPr>
          <a:lstStyle/>
          <a:p>
            <a:pPr>
              <a:defRPr/>
            </a:pPr>
            <a:r>
              <a:rPr lang="en-US" sz="2000" dirty="0">
                <a:latin typeface="+mn-lt"/>
              </a:rPr>
              <a:t>R</a:t>
            </a:r>
          </a:p>
        </p:txBody>
      </p:sp>
      <p:sp>
        <p:nvSpPr>
          <p:cNvPr id="18" name="TextBox 17"/>
          <p:cNvSpPr txBox="1"/>
          <p:nvPr/>
        </p:nvSpPr>
        <p:spPr>
          <a:xfrm>
            <a:off x="7493000" y="2651125"/>
            <a:ext cx="396875" cy="400050"/>
          </a:xfrm>
          <a:prstGeom prst="rect">
            <a:avLst/>
          </a:prstGeom>
          <a:noFill/>
        </p:spPr>
        <p:txBody>
          <a:bodyPr wrap="none">
            <a:spAutoFit/>
          </a:bodyPr>
          <a:lstStyle/>
          <a:p>
            <a:pPr>
              <a:defRPr/>
            </a:pPr>
            <a:r>
              <a:rPr lang="en-US" sz="2000" dirty="0">
                <a:latin typeface="+mn-lt"/>
              </a:rPr>
              <a:t>m</a:t>
            </a:r>
          </a:p>
        </p:txBody>
      </p:sp>
      <p:sp>
        <p:nvSpPr>
          <p:cNvPr id="19" name="TextBox 18"/>
          <p:cNvSpPr txBox="1">
            <a:spLocks noRot="1" noChangeAspect="1" noMove="1" noResize="1" noEditPoints="1" noAdjustHandles="1" noChangeArrowheads="1" noChangeShapeType="1" noTextEdit="1"/>
          </p:cNvSpPr>
          <p:nvPr/>
        </p:nvSpPr>
        <p:spPr>
          <a:xfrm>
            <a:off x="3526663" y="1992420"/>
            <a:ext cx="1418337" cy="461665"/>
          </a:xfrm>
          <a:prstGeom prst="rect">
            <a:avLst/>
          </a:prstGeom>
          <a:blipFill rotWithShape="1">
            <a:blip r:embed="rId2"/>
            <a:stretch>
              <a:fillRect/>
            </a:stretch>
          </a:blipFill>
        </p:spPr>
        <p:txBody>
          <a:bodyPr/>
          <a:lstStyle/>
          <a:p>
            <a:pPr>
              <a:defRPr/>
            </a:pPr>
            <a:r>
              <a:rPr lang="en-US">
                <a:noFill/>
              </a:rPr>
              <a:t> </a:t>
            </a:r>
          </a:p>
        </p:txBody>
      </p:sp>
      <p:sp>
        <p:nvSpPr>
          <p:cNvPr id="4113" name="Freeform 20"/>
          <p:cNvSpPr>
            <a:spLocks/>
          </p:cNvSpPr>
          <p:nvPr/>
        </p:nvSpPr>
        <p:spPr bwMode="auto">
          <a:xfrm rot="-3957321">
            <a:off x="7232650" y="4994276"/>
            <a:ext cx="1360487" cy="1757362"/>
          </a:xfrm>
          <a:custGeom>
            <a:avLst/>
            <a:gdLst>
              <a:gd name="T0" fmla="*/ 387036 w 1359877"/>
              <a:gd name="T1" fmla="*/ 0 h 1758461"/>
              <a:gd name="T2" fmla="*/ 0 w 1359877"/>
              <a:gd name="T3" fmla="*/ 1066133 h 1758461"/>
              <a:gd name="T4" fmla="*/ 480862 w 1359877"/>
              <a:gd name="T5" fmla="*/ 1335596 h 1758461"/>
              <a:gd name="T6" fmla="*/ 222838 w 1359877"/>
              <a:gd name="T7" fmla="*/ 1722215 h 1758461"/>
              <a:gd name="T8" fmla="*/ 856169 w 1359877"/>
              <a:gd name="T9" fmla="*/ 1757362 h 1758461"/>
              <a:gd name="T10" fmla="*/ 1360487 w 1359877"/>
              <a:gd name="T11" fmla="*/ 972407 h 1758461"/>
              <a:gd name="T12" fmla="*/ 914810 w 1359877"/>
              <a:gd name="T13" fmla="*/ 574072 h 1758461"/>
              <a:gd name="T14" fmla="*/ 1090735 w 1359877"/>
              <a:gd name="T15" fmla="*/ 164020 h 1758461"/>
              <a:gd name="T16" fmla="*/ 387036 w 1359877"/>
              <a:gd name="T17" fmla="*/ 0 h 17584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59877" h="1758461">
                <a:moveTo>
                  <a:pt x="386862" y="0"/>
                </a:moveTo>
                <a:lnTo>
                  <a:pt x="0" y="1066800"/>
                </a:lnTo>
                <a:lnTo>
                  <a:pt x="480646" y="1336431"/>
                </a:lnTo>
                <a:lnTo>
                  <a:pt x="222738" y="1723292"/>
                </a:lnTo>
                <a:lnTo>
                  <a:pt x="855785" y="1758461"/>
                </a:lnTo>
                <a:lnTo>
                  <a:pt x="1359877" y="973015"/>
                </a:lnTo>
                <a:lnTo>
                  <a:pt x="914400" y="574431"/>
                </a:lnTo>
                <a:lnTo>
                  <a:pt x="1090246" y="164123"/>
                </a:lnTo>
                <a:lnTo>
                  <a:pt x="386862" y="0"/>
                </a:lnTo>
                <a:close/>
              </a:path>
            </a:pathLst>
          </a:custGeom>
          <a:solidFill>
            <a:schemeClr val="accent1">
              <a:alpha val="50195"/>
            </a:schemeClr>
          </a:solidFill>
          <a:ln w="9525" cap="flat" cmpd="sng" algn="ctr">
            <a:solidFill>
              <a:schemeClr val="tx1"/>
            </a:solidFill>
            <a:prstDash val="solid"/>
            <a:miter lim="800000"/>
            <a:headEnd type="none" w="med" len="med"/>
            <a:tailEnd type="none" w="med" len="med"/>
          </a:ln>
        </p:spPr>
        <p:txBody>
          <a:bodyPr wrap="none"/>
          <a:lstStyle/>
          <a:p>
            <a:endParaRPr lang="en-US"/>
          </a:p>
        </p:txBody>
      </p:sp>
      <p:sp>
        <p:nvSpPr>
          <p:cNvPr id="4114" name="Oval 21"/>
          <p:cNvSpPr>
            <a:spLocks noChangeArrowheads="1"/>
          </p:cNvSpPr>
          <p:nvPr/>
        </p:nvSpPr>
        <p:spPr bwMode="auto">
          <a:xfrm>
            <a:off x="7770813" y="5794375"/>
            <a:ext cx="46037" cy="46038"/>
          </a:xfrm>
          <a:prstGeom prst="ellipse">
            <a:avLst/>
          </a:prstGeom>
          <a:solidFill>
            <a:schemeClr val="tx1"/>
          </a:solidFill>
          <a:ln w="9525" algn="ctr">
            <a:solidFill>
              <a:schemeClr val="tx1"/>
            </a:solidFill>
            <a:miter lim="800000"/>
            <a:headEnd/>
            <a:tailEnd/>
          </a:ln>
        </p:spPr>
        <p:txBody>
          <a:bodyPr wrap="none"/>
          <a:lstStyle/>
          <a:p>
            <a:endParaRPr lang="en-US">
              <a:solidFill>
                <a:schemeClr val="bg1"/>
              </a:solidFill>
            </a:endParaRPr>
          </a:p>
        </p:txBody>
      </p:sp>
      <p:sp>
        <p:nvSpPr>
          <p:cNvPr id="23" name="TextBox 22"/>
          <p:cNvSpPr txBox="1"/>
          <p:nvPr/>
        </p:nvSpPr>
        <p:spPr>
          <a:xfrm>
            <a:off x="7854950" y="5619750"/>
            <a:ext cx="582613" cy="400050"/>
          </a:xfrm>
          <a:prstGeom prst="rect">
            <a:avLst/>
          </a:prstGeom>
          <a:noFill/>
        </p:spPr>
        <p:txBody>
          <a:bodyPr wrap="none">
            <a:spAutoFit/>
          </a:bodyPr>
          <a:lstStyle/>
          <a:p>
            <a:pPr>
              <a:defRPr/>
            </a:pPr>
            <a:r>
              <a:rPr lang="en-US" sz="2000" dirty="0">
                <a:latin typeface="+mn-lt"/>
              </a:rPr>
              <a:t>CM</a:t>
            </a:r>
          </a:p>
        </p:txBody>
      </p:sp>
      <p:cxnSp>
        <p:nvCxnSpPr>
          <p:cNvPr id="4116" name="Straight Arrow Connector 23"/>
          <p:cNvCxnSpPr>
            <a:cxnSpLocks noChangeShapeType="1"/>
          </p:cNvCxnSpPr>
          <p:nvPr/>
        </p:nvCxnSpPr>
        <p:spPr bwMode="auto">
          <a:xfrm flipV="1">
            <a:off x="6805613" y="5772150"/>
            <a:ext cx="995362" cy="66675"/>
          </a:xfrm>
          <a:prstGeom prst="straightConnector1">
            <a:avLst/>
          </a:prstGeom>
          <a:noFill/>
          <a:ln w="9525" algn="ctr">
            <a:solidFill>
              <a:schemeClr val="tx1"/>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Box 24"/>
          <p:cNvSpPr txBox="1"/>
          <p:nvPr/>
        </p:nvSpPr>
        <p:spPr>
          <a:xfrm>
            <a:off x="7173913" y="5472113"/>
            <a:ext cx="371475" cy="400050"/>
          </a:xfrm>
          <a:prstGeom prst="rect">
            <a:avLst/>
          </a:prstGeom>
          <a:noFill/>
        </p:spPr>
        <p:txBody>
          <a:bodyPr wrap="none">
            <a:spAutoFit/>
          </a:bodyPr>
          <a:lstStyle/>
          <a:p>
            <a:pPr>
              <a:defRPr/>
            </a:pPr>
            <a:r>
              <a:rPr lang="en-US" sz="2000" dirty="0">
                <a:latin typeface="+mn-lt"/>
              </a:rPr>
              <a:t>R</a:t>
            </a:r>
          </a:p>
        </p:txBody>
      </p:sp>
      <p:sp>
        <p:nvSpPr>
          <p:cNvPr id="27" name="Arc 26"/>
          <p:cNvSpPr/>
          <p:nvPr/>
        </p:nvSpPr>
        <p:spPr bwMode="auto">
          <a:xfrm rot="13382112">
            <a:off x="6627813" y="4100513"/>
            <a:ext cx="547687" cy="546100"/>
          </a:xfrm>
          <a:prstGeom prst="arc">
            <a:avLst>
              <a:gd name="adj1" fmla="val 16200000"/>
              <a:gd name="adj2" fmla="val 8629096"/>
            </a:avLst>
          </a:prstGeom>
          <a:noFill/>
          <a:ln w="9525" cap="flat" cmpd="sng" algn="ctr">
            <a:solidFill>
              <a:schemeClr val="tx1"/>
            </a:solidFill>
            <a:prstDash val="solid"/>
            <a:miter lim="800000"/>
            <a:headEnd type="none" w="med" len="med"/>
            <a:tailEnd type="arrow" w="med" len="med"/>
          </a:ln>
          <a:effectLst/>
          <a:extLst/>
        </p:spPr>
        <p:txBody>
          <a:bodyPr wrap="none"/>
          <a:lstStyle/>
          <a:p>
            <a:pPr>
              <a:defRPr/>
            </a:pPr>
            <a:endParaRPr lang="en-US"/>
          </a:p>
        </p:txBody>
      </p:sp>
      <p:sp>
        <p:nvSpPr>
          <p:cNvPr id="28" name="Arc 27"/>
          <p:cNvSpPr/>
          <p:nvPr/>
        </p:nvSpPr>
        <p:spPr bwMode="auto">
          <a:xfrm>
            <a:off x="5843588" y="4778375"/>
            <a:ext cx="1995487" cy="2071688"/>
          </a:xfrm>
          <a:prstGeom prst="arc">
            <a:avLst>
              <a:gd name="adj1" fmla="val 19555173"/>
              <a:gd name="adj2" fmla="val 3405756"/>
            </a:avLst>
          </a:prstGeom>
          <a:noFill/>
          <a:ln w="9525" cap="flat" cmpd="sng" algn="ctr">
            <a:solidFill>
              <a:schemeClr val="tx1"/>
            </a:solidFill>
            <a:prstDash val="solid"/>
            <a:miter lim="800000"/>
            <a:headEnd type="none" w="med" len="med"/>
            <a:tailEnd type="arrow" w="med" len="med"/>
          </a:ln>
          <a:effectLst/>
          <a:extLst/>
        </p:spPr>
        <p:txBody>
          <a:bodyPr wrap="none"/>
          <a:lstStyle/>
          <a:p>
            <a:pPr>
              <a:defRPr/>
            </a:pPr>
            <a:endParaRPr lang="en-US"/>
          </a:p>
        </p:txBody>
      </p:sp>
      <p:sp>
        <p:nvSpPr>
          <p:cNvPr id="29" name="TextBox 28"/>
          <p:cNvSpPr txBox="1">
            <a:spLocks noRot="1" noChangeAspect="1" noMove="1" noResize="1" noEditPoints="1" noAdjustHandles="1" noChangeArrowheads="1" noChangeShapeType="1" noTextEdit="1"/>
          </p:cNvSpPr>
          <p:nvPr/>
        </p:nvSpPr>
        <p:spPr>
          <a:xfrm>
            <a:off x="3151524" y="4495489"/>
            <a:ext cx="731482" cy="461665"/>
          </a:xfrm>
          <a:prstGeom prst="rect">
            <a:avLst/>
          </a:prstGeom>
          <a:blipFill rotWithShape="1">
            <a:blip r:embed="rId3"/>
            <a:stretch>
              <a:fillRect b="-3947"/>
            </a:stretch>
          </a:blipFill>
        </p:spPr>
        <p:txBody>
          <a:bodyPr/>
          <a:lstStyle/>
          <a:p>
            <a:pPr>
              <a:defRPr/>
            </a:pPr>
            <a:r>
              <a:rPr lang="en-US">
                <a:noFill/>
              </a:rPr>
              <a:t> </a:t>
            </a:r>
          </a:p>
        </p:txBody>
      </p:sp>
      <p:sp>
        <p:nvSpPr>
          <p:cNvPr id="30" name="TextBox 29"/>
          <p:cNvSpPr txBox="1">
            <a:spLocks noRot="1" noChangeAspect="1" noMove="1" noResize="1" noEditPoints="1" noAdjustHandles="1" noChangeArrowheads="1" noChangeShapeType="1" noTextEdit="1"/>
          </p:cNvSpPr>
          <p:nvPr/>
        </p:nvSpPr>
        <p:spPr>
          <a:xfrm>
            <a:off x="3303924" y="6092149"/>
            <a:ext cx="2240485" cy="461665"/>
          </a:xfrm>
          <a:prstGeom prst="rect">
            <a:avLst/>
          </a:prstGeom>
          <a:blipFill rotWithShape="1">
            <a:blip r:embed="rId4"/>
            <a:stretch>
              <a:fillRect b="-3947"/>
            </a:stretch>
          </a:blipFill>
        </p:spPr>
        <p:txBody>
          <a:bodyPr/>
          <a:lstStyle/>
          <a:p>
            <a:pPr>
              <a:defRPr/>
            </a:pPr>
            <a:r>
              <a:rPr lang="en-US">
                <a:noFill/>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4"/>
          <p:cNvSpPr>
            <a:spLocks noGrp="1"/>
          </p:cNvSpPr>
          <p:nvPr>
            <p:ph type="title"/>
          </p:nvPr>
        </p:nvSpPr>
        <p:spPr/>
        <p:txBody>
          <a:bodyPr/>
          <a:lstStyle/>
          <a:p>
            <a:r>
              <a:rPr lang="en-US" smtClean="0"/>
              <a:t>Exercise 10.43</a:t>
            </a:r>
          </a:p>
        </p:txBody>
      </p:sp>
      <p:sp>
        <p:nvSpPr>
          <p:cNvPr id="5123" name="Content Placeholder 5"/>
          <p:cNvSpPr>
            <a:spLocks noGrp="1"/>
          </p:cNvSpPr>
          <p:nvPr>
            <p:ph sz="half" idx="1"/>
          </p:nvPr>
        </p:nvSpPr>
        <p:spPr>
          <a:xfrm>
            <a:off x="200025" y="2838450"/>
            <a:ext cx="4652963" cy="2120900"/>
          </a:xfrm>
        </p:spPr>
        <p:txBody>
          <a:bodyPr/>
          <a:lstStyle/>
          <a:p>
            <a:pPr marL="0" indent="0">
              <a:buFont typeface="Wingdings" pitchFamily="2" charset="2"/>
              <a:buNone/>
            </a:pPr>
            <a:r>
              <a:rPr lang="en-US" sz="2000" b="1" smtClean="0"/>
              <a:t>43.	</a:t>
            </a:r>
            <a:r>
              <a:rPr lang="en-US" sz="2000" smtClean="0"/>
              <a:t>A particle of mass 0.400 kg is attached to the 100-cm mark of a meter stick of mass 0.100 kg. The meter stick rotates on a horizontal, frictionless table with an angular speed of 4.00 rad/s. Calculate the angular momentum of the system when the stick is pivoted about an axis (a) perpendicular to the table through the 50.0-cm mark and (b) perpendicular to the table through the 0-cm mark. </a:t>
            </a:r>
          </a:p>
        </p:txBody>
      </p:sp>
      <p:sp>
        <p:nvSpPr>
          <p:cNvPr id="5124" name="Content Placeholder 6"/>
          <p:cNvSpPr>
            <a:spLocks noGrp="1"/>
          </p:cNvSpPr>
          <p:nvPr>
            <p:ph sz="half" idx="2"/>
          </p:nvPr>
        </p:nvSpPr>
        <p:spPr/>
        <p:txBody>
          <a:bodyPr/>
          <a:lstStyle/>
          <a:p>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4"/>
          <p:cNvSpPr>
            <a:spLocks noGrp="1"/>
          </p:cNvSpPr>
          <p:nvPr>
            <p:ph type="title"/>
          </p:nvPr>
        </p:nvSpPr>
        <p:spPr/>
        <p:txBody>
          <a:bodyPr/>
          <a:lstStyle/>
          <a:p>
            <a:r>
              <a:rPr lang="en-US" smtClean="0"/>
              <a:t>Exercise 10.47</a:t>
            </a:r>
          </a:p>
        </p:txBody>
      </p:sp>
      <p:sp>
        <p:nvSpPr>
          <p:cNvPr id="6147" name="Content Placeholder 1"/>
          <p:cNvSpPr>
            <a:spLocks noGrp="1"/>
          </p:cNvSpPr>
          <p:nvPr>
            <p:ph sz="half" idx="1"/>
          </p:nvPr>
        </p:nvSpPr>
        <p:spPr>
          <a:xfrm>
            <a:off x="257175" y="2017713"/>
            <a:ext cx="4735513" cy="4114800"/>
          </a:xfrm>
        </p:spPr>
        <p:txBody>
          <a:bodyPr/>
          <a:lstStyle/>
          <a:p>
            <a:pPr marL="0" indent="0">
              <a:buFont typeface="Wingdings" pitchFamily="2" charset="2"/>
              <a:buNone/>
            </a:pPr>
            <a:r>
              <a:rPr lang="en-US" sz="2000" b="1" smtClean="0"/>
              <a:t>47.	</a:t>
            </a:r>
            <a:r>
              <a:rPr lang="en-US" sz="2000" smtClean="0"/>
              <a:t>A 60.0-kg woman stands at the rim of a horizontal turntable having a moment of inertia of 500 kg · m</a:t>
            </a:r>
            <a:r>
              <a:rPr lang="en-US" sz="2000" baseline="30000" smtClean="0"/>
              <a:t>2</a:t>
            </a:r>
            <a:r>
              <a:rPr lang="en-US" sz="2000" smtClean="0"/>
              <a:t> and a radius of 2.00 m. The turntable is initially at rest and is free to rotate about a frictionless, vertical axle through its center. The woman then starts walking around the rim clockwise (as viewed from above the system) at a constant speed of 1.50 m/s relative to the Earth. (a) In what direction and with what angular speed does the turntable rotate? (b) How much work does the woman do to set herself and the turntable into motion? </a:t>
            </a:r>
          </a:p>
        </p:txBody>
      </p:sp>
      <p:sp>
        <p:nvSpPr>
          <p:cNvPr id="6148" name="Content Placeholder 2"/>
          <p:cNvSpPr>
            <a:spLocks noGrp="1"/>
          </p:cNvSpPr>
          <p:nvPr>
            <p:ph sz="half" idx="2"/>
          </p:nvPr>
        </p:nvSpPr>
        <p:spPr/>
        <p:txBody>
          <a:bodyPr/>
          <a:lstStyle/>
          <a:p>
            <a:endParaRPr lang="en-US" smtClean="0"/>
          </a:p>
        </p:txBody>
      </p:sp>
      <p:sp>
        <p:nvSpPr>
          <p:cNvPr id="614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615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Exercise 10.49</a:t>
            </a:r>
          </a:p>
        </p:txBody>
      </p:sp>
      <p:sp>
        <p:nvSpPr>
          <p:cNvPr id="9219" name="Content Placeholder 5"/>
          <p:cNvSpPr txBox="1">
            <a:spLocks/>
          </p:cNvSpPr>
          <p:nvPr/>
        </p:nvSpPr>
        <p:spPr bwMode="auto">
          <a:xfrm>
            <a:off x="200025" y="2838450"/>
            <a:ext cx="4864100" cy="326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itchFamily="34" charset="0"/>
                <a:cs typeface="Arial" charset="0"/>
              </a:defRPr>
            </a:lvl1pPr>
            <a:lvl2pPr marL="742950" indent="-285750" eaLnBrk="0" hangingPunct="0">
              <a:defRPr sz="2400">
                <a:solidFill>
                  <a:schemeClr val="tx1"/>
                </a:solidFill>
                <a:latin typeface="Tahoma" pitchFamily="34" charset="0"/>
                <a:cs typeface="Arial" charset="0"/>
              </a:defRPr>
            </a:lvl2pPr>
            <a:lvl3pPr marL="1143000" indent="-228600" eaLnBrk="0" hangingPunct="0">
              <a:defRPr sz="2400">
                <a:solidFill>
                  <a:schemeClr val="tx1"/>
                </a:solidFill>
                <a:latin typeface="Tahoma" pitchFamily="34" charset="0"/>
                <a:cs typeface="Arial" charset="0"/>
              </a:defRPr>
            </a:lvl3pPr>
            <a:lvl4pPr marL="1600200" indent="-228600" eaLnBrk="0" hangingPunct="0">
              <a:defRPr sz="2400">
                <a:solidFill>
                  <a:schemeClr val="tx1"/>
                </a:solidFill>
                <a:latin typeface="Tahoma" pitchFamily="34" charset="0"/>
                <a:cs typeface="Arial" charset="0"/>
              </a:defRPr>
            </a:lvl4pPr>
            <a:lvl5pPr marL="2057400" indent="-228600" eaLnBrk="0" hangingPunct="0">
              <a:defRPr sz="2400">
                <a:solidFill>
                  <a:schemeClr val="tx1"/>
                </a:solidFill>
                <a:latin typeface="Tahoma" pitchFamily="34" charset="0"/>
                <a:cs typeface="Arial" charset="0"/>
              </a:defRPr>
            </a:lvl5pPr>
            <a:lvl6pPr marL="2514600" indent="-228600" eaLnBrk="0" fontAlgn="base" hangingPunct="0">
              <a:spcBef>
                <a:spcPct val="0"/>
              </a:spcBef>
              <a:spcAft>
                <a:spcPct val="0"/>
              </a:spcAft>
              <a:defRPr sz="2400">
                <a:solidFill>
                  <a:schemeClr val="tx1"/>
                </a:solidFill>
                <a:latin typeface="Tahoma" pitchFamily="34" charset="0"/>
                <a:cs typeface="Arial" charset="0"/>
              </a:defRPr>
            </a:lvl6pPr>
            <a:lvl7pPr marL="2971800" indent="-228600" eaLnBrk="0" fontAlgn="base" hangingPunct="0">
              <a:spcBef>
                <a:spcPct val="0"/>
              </a:spcBef>
              <a:spcAft>
                <a:spcPct val="0"/>
              </a:spcAft>
              <a:defRPr sz="2400">
                <a:solidFill>
                  <a:schemeClr val="tx1"/>
                </a:solidFill>
                <a:latin typeface="Tahoma" pitchFamily="34" charset="0"/>
                <a:cs typeface="Arial" charset="0"/>
              </a:defRPr>
            </a:lvl7pPr>
            <a:lvl8pPr marL="3429000" indent="-228600" eaLnBrk="0" fontAlgn="base" hangingPunct="0">
              <a:spcBef>
                <a:spcPct val="0"/>
              </a:spcBef>
              <a:spcAft>
                <a:spcPct val="0"/>
              </a:spcAft>
              <a:defRPr sz="2400">
                <a:solidFill>
                  <a:schemeClr val="tx1"/>
                </a:solidFill>
                <a:latin typeface="Tahoma" pitchFamily="34" charset="0"/>
                <a:cs typeface="Arial" charset="0"/>
              </a:defRPr>
            </a:lvl8pPr>
            <a:lvl9pPr marL="3886200" indent="-228600" eaLnBrk="0" fontAlgn="base" hangingPunct="0">
              <a:spcBef>
                <a:spcPct val="0"/>
              </a:spcBef>
              <a:spcAft>
                <a:spcPct val="0"/>
              </a:spcAft>
              <a:defRPr sz="2400">
                <a:solidFill>
                  <a:schemeClr val="tx1"/>
                </a:solidFill>
                <a:latin typeface="Tahoma" pitchFamily="34" charset="0"/>
                <a:cs typeface="Arial" charset="0"/>
              </a:defRPr>
            </a:lvl9pPr>
          </a:lstStyle>
          <a:p>
            <a:pPr>
              <a:defRPr/>
            </a:pPr>
            <a:r>
              <a:rPr lang="en-US" sz="2000" b="1" dirty="0" smtClean="0">
                <a:latin typeface="+mn-lt"/>
              </a:rPr>
              <a:t>49.	</a:t>
            </a:r>
            <a:r>
              <a:rPr lang="en-US" sz="2000" dirty="0" smtClean="0">
                <a:latin typeface="+mn-lt"/>
              </a:rPr>
              <a:t>A puck of mass 80.0 g and radius 4.00 cm slides along an air table at a speed of 1.50 m/s. It makes a glancing collision with a second puck of radius 6.00 cm and mass 120 g (initially at rest) such that their rims just touch. Because their rims are coated with instant-acting glue, the pucks stick together and spin after the collision. (a) What is the angular momentum of the system relative to the center of mass? (b) What is the angular speed about the center of mass? </a:t>
            </a:r>
          </a:p>
        </p:txBody>
      </p:sp>
      <p:grpSp>
        <p:nvGrpSpPr>
          <p:cNvPr id="2" name="Group 1"/>
          <p:cNvGrpSpPr>
            <a:grpSpLocks/>
          </p:cNvGrpSpPr>
          <p:nvPr/>
        </p:nvGrpSpPr>
        <p:grpSpPr bwMode="auto">
          <a:xfrm>
            <a:off x="5767388" y="2847975"/>
            <a:ext cx="2509837" cy="3306763"/>
            <a:chOff x="5767143" y="2848708"/>
            <a:chExt cx="2509837" cy="3306151"/>
          </a:xfrm>
        </p:grpSpPr>
        <p:pic>
          <p:nvPicPr>
            <p:cNvPr id="717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7143" y="2848708"/>
              <a:ext cx="2509837" cy="154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79392" y="4580059"/>
              <a:ext cx="1733550" cy="157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txBox="1">
            <a:spLocks/>
          </p:cNvSpPr>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ahoma" pitchFamily="34" charset="0"/>
                <a:cs typeface="Arial" charset="0"/>
              </a:defRPr>
            </a:lvl1pPr>
            <a:lvl2pPr marL="742950" indent="-285750" eaLnBrk="0" hangingPunct="0">
              <a:defRPr sz="2400">
                <a:solidFill>
                  <a:schemeClr val="tx1"/>
                </a:solidFill>
                <a:latin typeface="Tahoma" pitchFamily="34" charset="0"/>
                <a:cs typeface="Arial" charset="0"/>
              </a:defRPr>
            </a:lvl2pPr>
            <a:lvl3pPr marL="1143000" indent="-228600" eaLnBrk="0" hangingPunct="0">
              <a:defRPr sz="2400">
                <a:solidFill>
                  <a:schemeClr val="tx1"/>
                </a:solidFill>
                <a:latin typeface="Tahoma" pitchFamily="34" charset="0"/>
                <a:cs typeface="Arial" charset="0"/>
              </a:defRPr>
            </a:lvl3pPr>
            <a:lvl4pPr marL="1600200" indent="-228600" eaLnBrk="0" hangingPunct="0">
              <a:defRPr sz="2400">
                <a:solidFill>
                  <a:schemeClr val="tx1"/>
                </a:solidFill>
                <a:latin typeface="Tahoma" pitchFamily="34" charset="0"/>
                <a:cs typeface="Arial" charset="0"/>
              </a:defRPr>
            </a:lvl4pPr>
            <a:lvl5pPr marL="2057400" indent="-228600" eaLnBrk="0" hangingPunct="0">
              <a:defRPr sz="2400">
                <a:solidFill>
                  <a:schemeClr val="tx1"/>
                </a:solidFill>
                <a:latin typeface="Tahoma" pitchFamily="34" charset="0"/>
                <a:cs typeface="Arial" charset="0"/>
              </a:defRPr>
            </a:lvl5pPr>
            <a:lvl6pPr marL="2514600" indent="-228600" eaLnBrk="0" fontAlgn="base" hangingPunct="0">
              <a:spcBef>
                <a:spcPct val="0"/>
              </a:spcBef>
              <a:spcAft>
                <a:spcPct val="0"/>
              </a:spcAft>
              <a:defRPr sz="2400">
                <a:solidFill>
                  <a:schemeClr val="tx1"/>
                </a:solidFill>
                <a:latin typeface="Tahoma" pitchFamily="34" charset="0"/>
                <a:cs typeface="Arial" charset="0"/>
              </a:defRPr>
            </a:lvl6pPr>
            <a:lvl7pPr marL="2971800" indent="-228600" eaLnBrk="0" fontAlgn="base" hangingPunct="0">
              <a:spcBef>
                <a:spcPct val="0"/>
              </a:spcBef>
              <a:spcAft>
                <a:spcPct val="0"/>
              </a:spcAft>
              <a:defRPr sz="2400">
                <a:solidFill>
                  <a:schemeClr val="tx1"/>
                </a:solidFill>
                <a:latin typeface="Tahoma" pitchFamily="34" charset="0"/>
                <a:cs typeface="Arial" charset="0"/>
              </a:defRPr>
            </a:lvl7pPr>
            <a:lvl8pPr marL="3429000" indent="-228600" eaLnBrk="0" fontAlgn="base" hangingPunct="0">
              <a:spcBef>
                <a:spcPct val="0"/>
              </a:spcBef>
              <a:spcAft>
                <a:spcPct val="0"/>
              </a:spcAft>
              <a:defRPr sz="2400">
                <a:solidFill>
                  <a:schemeClr val="tx1"/>
                </a:solidFill>
                <a:latin typeface="Tahoma" pitchFamily="34" charset="0"/>
                <a:cs typeface="Arial" charset="0"/>
              </a:defRPr>
            </a:lvl8pPr>
            <a:lvl9pPr marL="3886200" indent="-228600" eaLnBrk="0" fontAlgn="base" hangingPunct="0">
              <a:spcBef>
                <a:spcPct val="0"/>
              </a:spcBef>
              <a:spcAft>
                <a:spcPct val="0"/>
              </a:spcAft>
              <a:defRPr sz="2400">
                <a:solidFill>
                  <a:schemeClr val="tx1"/>
                </a:solidFill>
                <a:latin typeface="Tahoma" pitchFamily="34" charset="0"/>
                <a:cs typeface="Arial" charset="0"/>
              </a:defRPr>
            </a:lvl9pPr>
          </a:lstStyle>
          <a:p>
            <a:r>
              <a:rPr lang="en-US" sz="4400">
                <a:solidFill>
                  <a:schemeClr val="tx2"/>
                </a:solidFill>
                <a:latin typeface="Arial" charset="0"/>
              </a:rPr>
              <a:t>Exercise 10.60</a:t>
            </a:r>
          </a:p>
        </p:txBody>
      </p:sp>
      <p:sp>
        <p:nvSpPr>
          <p:cNvPr id="10243" name="Content Placeholder 5"/>
          <p:cNvSpPr txBox="1">
            <a:spLocks/>
          </p:cNvSpPr>
          <p:nvPr/>
        </p:nvSpPr>
        <p:spPr bwMode="auto">
          <a:xfrm>
            <a:off x="200025" y="2838450"/>
            <a:ext cx="4337050" cy="326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itchFamily="34" charset="0"/>
                <a:cs typeface="Arial" charset="0"/>
              </a:defRPr>
            </a:lvl1pPr>
            <a:lvl2pPr marL="742950" indent="-285750" eaLnBrk="0" hangingPunct="0">
              <a:defRPr sz="2400">
                <a:solidFill>
                  <a:schemeClr val="tx1"/>
                </a:solidFill>
                <a:latin typeface="Tahoma" pitchFamily="34" charset="0"/>
                <a:cs typeface="Arial" charset="0"/>
              </a:defRPr>
            </a:lvl2pPr>
            <a:lvl3pPr marL="1143000" indent="-228600" eaLnBrk="0" hangingPunct="0">
              <a:defRPr sz="2400">
                <a:solidFill>
                  <a:schemeClr val="tx1"/>
                </a:solidFill>
                <a:latin typeface="Tahoma" pitchFamily="34" charset="0"/>
                <a:cs typeface="Arial" charset="0"/>
              </a:defRPr>
            </a:lvl3pPr>
            <a:lvl4pPr marL="1600200" indent="-228600" eaLnBrk="0" hangingPunct="0">
              <a:defRPr sz="2400">
                <a:solidFill>
                  <a:schemeClr val="tx1"/>
                </a:solidFill>
                <a:latin typeface="Tahoma" pitchFamily="34" charset="0"/>
                <a:cs typeface="Arial" charset="0"/>
              </a:defRPr>
            </a:lvl4pPr>
            <a:lvl5pPr marL="2057400" indent="-228600" eaLnBrk="0" hangingPunct="0">
              <a:defRPr sz="2400">
                <a:solidFill>
                  <a:schemeClr val="tx1"/>
                </a:solidFill>
                <a:latin typeface="Tahoma" pitchFamily="34" charset="0"/>
                <a:cs typeface="Arial" charset="0"/>
              </a:defRPr>
            </a:lvl5pPr>
            <a:lvl6pPr marL="2514600" indent="-228600" eaLnBrk="0" fontAlgn="base" hangingPunct="0">
              <a:spcBef>
                <a:spcPct val="0"/>
              </a:spcBef>
              <a:spcAft>
                <a:spcPct val="0"/>
              </a:spcAft>
              <a:defRPr sz="2400">
                <a:solidFill>
                  <a:schemeClr val="tx1"/>
                </a:solidFill>
                <a:latin typeface="Tahoma" pitchFamily="34" charset="0"/>
                <a:cs typeface="Arial" charset="0"/>
              </a:defRPr>
            </a:lvl6pPr>
            <a:lvl7pPr marL="2971800" indent="-228600" eaLnBrk="0" fontAlgn="base" hangingPunct="0">
              <a:spcBef>
                <a:spcPct val="0"/>
              </a:spcBef>
              <a:spcAft>
                <a:spcPct val="0"/>
              </a:spcAft>
              <a:defRPr sz="2400">
                <a:solidFill>
                  <a:schemeClr val="tx1"/>
                </a:solidFill>
                <a:latin typeface="Tahoma" pitchFamily="34" charset="0"/>
                <a:cs typeface="Arial" charset="0"/>
              </a:defRPr>
            </a:lvl7pPr>
            <a:lvl8pPr marL="3429000" indent="-228600" eaLnBrk="0" fontAlgn="base" hangingPunct="0">
              <a:spcBef>
                <a:spcPct val="0"/>
              </a:spcBef>
              <a:spcAft>
                <a:spcPct val="0"/>
              </a:spcAft>
              <a:defRPr sz="2400">
                <a:solidFill>
                  <a:schemeClr val="tx1"/>
                </a:solidFill>
                <a:latin typeface="Tahoma" pitchFamily="34" charset="0"/>
                <a:cs typeface="Arial" charset="0"/>
              </a:defRPr>
            </a:lvl8pPr>
            <a:lvl9pPr marL="3886200" indent="-228600" eaLnBrk="0" fontAlgn="base" hangingPunct="0">
              <a:spcBef>
                <a:spcPct val="0"/>
              </a:spcBef>
              <a:spcAft>
                <a:spcPct val="0"/>
              </a:spcAft>
              <a:defRPr sz="2400">
                <a:solidFill>
                  <a:schemeClr val="tx1"/>
                </a:solidFill>
                <a:latin typeface="Tahoma" pitchFamily="34" charset="0"/>
                <a:cs typeface="Arial" charset="0"/>
              </a:defRPr>
            </a:lvl9pPr>
          </a:lstStyle>
          <a:p>
            <a:pPr>
              <a:defRPr/>
            </a:pPr>
            <a:r>
              <a:rPr lang="en-US" sz="2000" b="1" dirty="0" smtClean="0">
                <a:latin typeface="+mn-lt"/>
              </a:rPr>
              <a:t>60.	</a:t>
            </a:r>
            <a:r>
              <a:rPr lang="en-US" sz="2000" dirty="0" smtClean="0">
                <a:latin typeface="+mn-lt"/>
              </a:rPr>
              <a:t>A uniform, hollow, cylindrical spool has inside radius </a:t>
            </a:r>
            <a:r>
              <a:rPr lang="en-US" sz="2000" i="1" dirty="0" smtClean="0">
                <a:latin typeface="+mn-lt"/>
              </a:rPr>
              <a:t>R</a:t>
            </a:r>
            <a:r>
              <a:rPr lang="en-US" sz="2000" dirty="0" smtClean="0">
                <a:latin typeface="+mn-lt"/>
              </a:rPr>
              <a:t>/2, outside radius </a:t>
            </a:r>
            <a:r>
              <a:rPr lang="en-US" sz="2000" i="1" dirty="0" smtClean="0">
                <a:latin typeface="+mn-lt"/>
              </a:rPr>
              <a:t>R</a:t>
            </a:r>
            <a:r>
              <a:rPr lang="en-US" sz="2000" dirty="0" smtClean="0">
                <a:latin typeface="+mn-lt"/>
              </a:rPr>
              <a:t>, and mass </a:t>
            </a:r>
            <a:r>
              <a:rPr lang="en-US" sz="2000" i="1" dirty="0" smtClean="0">
                <a:latin typeface="+mn-lt"/>
              </a:rPr>
              <a:t>M</a:t>
            </a:r>
            <a:r>
              <a:rPr lang="en-US" sz="2000" dirty="0" smtClean="0">
                <a:latin typeface="+mn-lt"/>
              </a:rPr>
              <a:t>. It is mounted so that it rotates on a fixed, horizontal axle. A counterweight of mass </a:t>
            </a:r>
            <a:r>
              <a:rPr lang="en-US" sz="2000" i="1" dirty="0" smtClean="0">
                <a:latin typeface="+mn-lt"/>
              </a:rPr>
              <a:t>m </a:t>
            </a:r>
            <a:r>
              <a:rPr lang="en-US" sz="2000" dirty="0" smtClean="0">
                <a:latin typeface="+mn-lt"/>
              </a:rPr>
              <a:t>is connected to the end of a string wound around the spool. The counterweight falls from rest at </a:t>
            </a:r>
            <a:r>
              <a:rPr lang="en-US" sz="2000" i="1" dirty="0" smtClean="0">
                <a:latin typeface="+mn-lt"/>
              </a:rPr>
              <a:t>t </a:t>
            </a:r>
            <a:r>
              <a:rPr lang="en-US" sz="2000" dirty="0" smtClean="0">
                <a:latin typeface="+mn-lt"/>
              </a:rPr>
              <a:t>= 0 to a position </a:t>
            </a:r>
            <a:r>
              <a:rPr lang="en-US" sz="2000" i="1" dirty="0" smtClean="0">
                <a:latin typeface="+mn-lt"/>
              </a:rPr>
              <a:t>y </a:t>
            </a:r>
            <a:r>
              <a:rPr lang="en-US" sz="2000" dirty="0" smtClean="0">
                <a:latin typeface="+mn-lt"/>
              </a:rPr>
              <a:t>at time </a:t>
            </a:r>
            <a:r>
              <a:rPr lang="en-US" sz="2000" i="1" dirty="0" smtClean="0">
                <a:latin typeface="+mn-lt"/>
              </a:rPr>
              <a:t>t</a:t>
            </a:r>
            <a:r>
              <a:rPr lang="en-US" sz="2000" dirty="0" smtClean="0">
                <a:latin typeface="+mn-lt"/>
              </a:rPr>
              <a:t>. Show that the torque due to the friction forces between spool and axle is </a:t>
            </a:r>
          </a:p>
        </p:txBody>
      </p:sp>
      <p:pic>
        <p:nvPicPr>
          <p:cNvPr id="1024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4538" y="2890838"/>
            <a:ext cx="2455862" cy="237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3" name="Object 2"/>
          <p:cNvGraphicFramePr>
            <a:graphicFrameLocks noChangeAspect="1"/>
          </p:cNvGraphicFramePr>
          <p:nvPr/>
        </p:nvGraphicFramePr>
        <p:xfrm>
          <a:off x="3305175" y="5954713"/>
          <a:ext cx="2762250" cy="685800"/>
        </p:xfrm>
        <a:graphic>
          <a:graphicData uri="http://schemas.openxmlformats.org/presentationml/2006/ole">
            <mc:AlternateContent xmlns:mc="http://schemas.openxmlformats.org/markup-compatibility/2006">
              <mc:Choice xmlns:v="urn:schemas-microsoft-com:vml" Requires="v">
                <p:oleObj spid="_x0000_s8199" name="Equation" r:id="rId4" imgW="1841500" imgH="457200" progId="Equation.3">
                  <p:embed/>
                </p:oleObj>
              </mc:Choice>
              <mc:Fallback>
                <p:oleObj name="Equation" r:id="rId4" imgW="1841500" imgH="4572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05175" y="5954713"/>
                        <a:ext cx="27622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nodeType="clickEffect">
                                  <p:stCondLst>
                                    <p:cond delay="0"/>
                                  </p:stCondLst>
                                  <p:childTnLst>
                                    <p:animEffect transition="out" filter="fade">
                                      <p:cBhvr>
                                        <p:cTn id="6" dur="500"/>
                                        <p:tgtEl>
                                          <p:spTgt spid="10245"/>
                                        </p:tgtEl>
                                      </p:cBhvr>
                                    </p:animEffect>
                                    <p:set>
                                      <p:cBhvr>
                                        <p:cTn id="7" dur="1" fill="hold">
                                          <p:stCondLst>
                                            <p:cond delay="499"/>
                                          </p:stCondLst>
                                        </p:cTn>
                                        <p:tgtEl>
                                          <p:spTgt spid="10245"/>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xit" presetSubtype="0" fill="hold" nodeType="clickEffect">
                                  <p:stCondLst>
                                    <p:cond delay="0"/>
                                  </p:stCondLst>
                                  <p:childTnLst>
                                    <p:animEffect transition="out" filter="fade">
                                      <p:cBhvr>
                                        <p:cTn id="11" dur="500"/>
                                        <p:tgtEl>
                                          <p:spTgt spid="3"/>
                                        </p:tgtEl>
                                      </p:cBhvr>
                                    </p:animEffect>
                                    <p:set>
                                      <p:cBhvr>
                                        <p:cTn id="12"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txBox="1">
            <a:spLocks/>
          </p:cNvSpPr>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ahoma" pitchFamily="34" charset="0"/>
                <a:cs typeface="Arial" charset="0"/>
              </a:defRPr>
            </a:lvl1pPr>
            <a:lvl2pPr marL="742950" indent="-285750" eaLnBrk="0" hangingPunct="0">
              <a:defRPr sz="2400">
                <a:solidFill>
                  <a:schemeClr val="tx1"/>
                </a:solidFill>
                <a:latin typeface="Tahoma" pitchFamily="34" charset="0"/>
                <a:cs typeface="Arial" charset="0"/>
              </a:defRPr>
            </a:lvl2pPr>
            <a:lvl3pPr marL="1143000" indent="-228600" eaLnBrk="0" hangingPunct="0">
              <a:defRPr sz="2400">
                <a:solidFill>
                  <a:schemeClr val="tx1"/>
                </a:solidFill>
                <a:latin typeface="Tahoma" pitchFamily="34" charset="0"/>
                <a:cs typeface="Arial" charset="0"/>
              </a:defRPr>
            </a:lvl3pPr>
            <a:lvl4pPr marL="1600200" indent="-228600" eaLnBrk="0" hangingPunct="0">
              <a:defRPr sz="2400">
                <a:solidFill>
                  <a:schemeClr val="tx1"/>
                </a:solidFill>
                <a:latin typeface="Tahoma" pitchFamily="34" charset="0"/>
                <a:cs typeface="Arial" charset="0"/>
              </a:defRPr>
            </a:lvl4pPr>
            <a:lvl5pPr marL="2057400" indent="-228600" eaLnBrk="0" hangingPunct="0">
              <a:defRPr sz="2400">
                <a:solidFill>
                  <a:schemeClr val="tx1"/>
                </a:solidFill>
                <a:latin typeface="Tahoma" pitchFamily="34" charset="0"/>
                <a:cs typeface="Arial" charset="0"/>
              </a:defRPr>
            </a:lvl5pPr>
            <a:lvl6pPr marL="2514600" indent="-228600" eaLnBrk="0" fontAlgn="base" hangingPunct="0">
              <a:spcBef>
                <a:spcPct val="0"/>
              </a:spcBef>
              <a:spcAft>
                <a:spcPct val="0"/>
              </a:spcAft>
              <a:defRPr sz="2400">
                <a:solidFill>
                  <a:schemeClr val="tx1"/>
                </a:solidFill>
                <a:latin typeface="Tahoma" pitchFamily="34" charset="0"/>
                <a:cs typeface="Arial" charset="0"/>
              </a:defRPr>
            </a:lvl6pPr>
            <a:lvl7pPr marL="2971800" indent="-228600" eaLnBrk="0" fontAlgn="base" hangingPunct="0">
              <a:spcBef>
                <a:spcPct val="0"/>
              </a:spcBef>
              <a:spcAft>
                <a:spcPct val="0"/>
              </a:spcAft>
              <a:defRPr sz="2400">
                <a:solidFill>
                  <a:schemeClr val="tx1"/>
                </a:solidFill>
                <a:latin typeface="Tahoma" pitchFamily="34" charset="0"/>
                <a:cs typeface="Arial" charset="0"/>
              </a:defRPr>
            </a:lvl7pPr>
            <a:lvl8pPr marL="3429000" indent="-228600" eaLnBrk="0" fontAlgn="base" hangingPunct="0">
              <a:spcBef>
                <a:spcPct val="0"/>
              </a:spcBef>
              <a:spcAft>
                <a:spcPct val="0"/>
              </a:spcAft>
              <a:defRPr sz="2400">
                <a:solidFill>
                  <a:schemeClr val="tx1"/>
                </a:solidFill>
                <a:latin typeface="Tahoma" pitchFamily="34" charset="0"/>
                <a:cs typeface="Arial" charset="0"/>
              </a:defRPr>
            </a:lvl8pPr>
            <a:lvl9pPr marL="3886200" indent="-228600" eaLnBrk="0" fontAlgn="base" hangingPunct="0">
              <a:spcBef>
                <a:spcPct val="0"/>
              </a:spcBef>
              <a:spcAft>
                <a:spcPct val="0"/>
              </a:spcAft>
              <a:defRPr sz="2400">
                <a:solidFill>
                  <a:schemeClr val="tx1"/>
                </a:solidFill>
                <a:latin typeface="Tahoma" pitchFamily="34" charset="0"/>
                <a:cs typeface="Arial" charset="0"/>
              </a:defRPr>
            </a:lvl9pPr>
          </a:lstStyle>
          <a:p>
            <a:r>
              <a:rPr lang="en-US" sz="4400">
                <a:solidFill>
                  <a:schemeClr val="tx2"/>
                </a:solidFill>
                <a:latin typeface="Arial" charset="0"/>
              </a:rPr>
              <a:t>Exercise 10.62</a:t>
            </a:r>
          </a:p>
        </p:txBody>
      </p:sp>
      <p:sp>
        <p:nvSpPr>
          <p:cNvPr id="11267" name="Content Placeholder 5"/>
          <p:cNvSpPr txBox="1">
            <a:spLocks/>
          </p:cNvSpPr>
          <p:nvPr/>
        </p:nvSpPr>
        <p:spPr bwMode="auto">
          <a:xfrm>
            <a:off x="58738" y="2651125"/>
            <a:ext cx="4994275" cy="380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itchFamily="34" charset="0"/>
                <a:cs typeface="Arial" charset="0"/>
              </a:defRPr>
            </a:lvl1pPr>
            <a:lvl2pPr marL="742950" indent="-285750" eaLnBrk="0" hangingPunct="0">
              <a:defRPr sz="2400">
                <a:solidFill>
                  <a:schemeClr val="tx1"/>
                </a:solidFill>
                <a:latin typeface="Tahoma" pitchFamily="34" charset="0"/>
                <a:cs typeface="Arial" charset="0"/>
              </a:defRPr>
            </a:lvl2pPr>
            <a:lvl3pPr marL="1143000" indent="-228600" eaLnBrk="0" hangingPunct="0">
              <a:defRPr sz="2400">
                <a:solidFill>
                  <a:schemeClr val="tx1"/>
                </a:solidFill>
                <a:latin typeface="Tahoma" pitchFamily="34" charset="0"/>
                <a:cs typeface="Arial" charset="0"/>
              </a:defRPr>
            </a:lvl3pPr>
            <a:lvl4pPr marL="1600200" indent="-228600" eaLnBrk="0" hangingPunct="0">
              <a:defRPr sz="2400">
                <a:solidFill>
                  <a:schemeClr val="tx1"/>
                </a:solidFill>
                <a:latin typeface="Tahoma" pitchFamily="34" charset="0"/>
                <a:cs typeface="Arial" charset="0"/>
              </a:defRPr>
            </a:lvl4pPr>
            <a:lvl5pPr marL="2057400" indent="-228600" eaLnBrk="0" hangingPunct="0">
              <a:defRPr sz="2400">
                <a:solidFill>
                  <a:schemeClr val="tx1"/>
                </a:solidFill>
                <a:latin typeface="Tahoma" pitchFamily="34" charset="0"/>
                <a:cs typeface="Arial" charset="0"/>
              </a:defRPr>
            </a:lvl5pPr>
            <a:lvl6pPr marL="2514600" indent="-228600" eaLnBrk="0" fontAlgn="base" hangingPunct="0">
              <a:spcBef>
                <a:spcPct val="0"/>
              </a:spcBef>
              <a:spcAft>
                <a:spcPct val="0"/>
              </a:spcAft>
              <a:defRPr sz="2400">
                <a:solidFill>
                  <a:schemeClr val="tx1"/>
                </a:solidFill>
                <a:latin typeface="Tahoma" pitchFamily="34" charset="0"/>
                <a:cs typeface="Arial" charset="0"/>
              </a:defRPr>
            </a:lvl6pPr>
            <a:lvl7pPr marL="2971800" indent="-228600" eaLnBrk="0" fontAlgn="base" hangingPunct="0">
              <a:spcBef>
                <a:spcPct val="0"/>
              </a:spcBef>
              <a:spcAft>
                <a:spcPct val="0"/>
              </a:spcAft>
              <a:defRPr sz="2400">
                <a:solidFill>
                  <a:schemeClr val="tx1"/>
                </a:solidFill>
                <a:latin typeface="Tahoma" pitchFamily="34" charset="0"/>
                <a:cs typeface="Arial" charset="0"/>
              </a:defRPr>
            </a:lvl7pPr>
            <a:lvl8pPr marL="3429000" indent="-228600" eaLnBrk="0" fontAlgn="base" hangingPunct="0">
              <a:spcBef>
                <a:spcPct val="0"/>
              </a:spcBef>
              <a:spcAft>
                <a:spcPct val="0"/>
              </a:spcAft>
              <a:defRPr sz="2400">
                <a:solidFill>
                  <a:schemeClr val="tx1"/>
                </a:solidFill>
                <a:latin typeface="Tahoma" pitchFamily="34" charset="0"/>
                <a:cs typeface="Arial" charset="0"/>
              </a:defRPr>
            </a:lvl8pPr>
            <a:lvl9pPr marL="3886200" indent="-228600" eaLnBrk="0" fontAlgn="base" hangingPunct="0">
              <a:spcBef>
                <a:spcPct val="0"/>
              </a:spcBef>
              <a:spcAft>
                <a:spcPct val="0"/>
              </a:spcAft>
              <a:defRPr sz="2400">
                <a:solidFill>
                  <a:schemeClr val="tx1"/>
                </a:solidFill>
                <a:latin typeface="Tahoma" pitchFamily="34" charset="0"/>
                <a:cs typeface="Arial" charset="0"/>
              </a:defRPr>
            </a:lvl9pPr>
          </a:lstStyle>
          <a:p>
            <a:pPr>
              <a:defRPr/>
            </a:pPr>
            <a:r>
              <a:rPr lang="en-US" sz="2000" b="1" dirty="0" smtClean="0">
                <a:latin typeface="+mn-lt"/>
              </a:rPr>
              <a:t>62.	</a:t>
            </a:r>
            <a:r>
              <a:rPr lang="en-US" sz="2000" dirty="0" smtClean="0">
                <a:latin typeface="+mn-lt"/>
              </a:rPr>
              <a:t>A block of mass </a:t>
            </a:r>
            <a:r>
              <a:rPr lang="en-US" sz="2000" i="1" dirty="0" smtClean="0">
                <a:latin typeface="+mn-lt"/>
              </a:rPr>
              <a:t>m</a:t>
            </a:r>
            <a:r>
              <a:rPr lang="en-US" sz="2000" baseline="-25000" dirty="0" smtClean="0">
                <a:latin typeface="+mn-lt"/>
              </a:rPr>
              <a:t>1</a:t>
            </a:r>
            <a:r>
              <a:rPr lang="en-US" sz="2000" dirty="0" smtClean="0">
                <a:latin typeface="+mn-lt"/>
              </a:rPr>
              <a:t> = 2.00 kg and a block of mass </a:t>
            </a:r>
            <a:r>
              <a:rPr lang="en-US" sz="2000" i="1" dirty="0" smtClean="0">
                <a:latin typeface="+mn-lt"/>
              </a:rPr>
              <a:t>m</a:t>
            </a:r>
            <a:r>
              <a:rPr lang="en-US" sz="2000" baseline="-25000" dirty="0" smtClean="0">
                <a:latin typeface="+mn-lt"/>
              </a:rPr>
              <a:t>2</a:t>
            </a:r>
            <a:r>
              <a:rPr lang="en-US" sz="2000" dirty="0" smtClean="0">
                <a:latin typeface="+mn-lt"/>
              </a:rPr>
              <a:t> = 6.00 kg are connected by a massless string over a pulley in the shape of a solid disk having radius </a:t>
            </a:r>
            <a:r>
              <a:rPr lang="en-US" sz="2000" i="1" dirty="0" smtClean="0">
                <a:latin typeface="+mn-lt"/>
              </a:rPr>
              <a:t>R </a:t>
            </a:r>
            <a:r>
              <a:rPr lang="en-US" sz="2000" dirty="0" smtClean="0">
                <a:latin typeface="+mn-lt"/>
              </a:rPr>
              <a:t>= 0.250 m and mass </a:t>
            </a:r>
            <a:r>
              <a:rPr lang="en-US" sz="2000" i="1" dirty="0" smtClean="0">
                <a:latin typeface="+mn-lt"/>
              </a:rPr>
              <a:t>M </a:t>
            </a:r>
            <a:r>
              <a:rPr lang="en-US" sz="2000" dirty="0" smtClean="0">
                <a:latin typeface="+mn-lt"/>
              </a:rPr>
              <a:t>= 10.0 kg. These blocks are allowed to move on a fixed block-wedge of angle </a:t>
            </a:r>
            <a:r>
              <a:rPr lang="el-GR" sz="2000" i="1" dirty="0" smtClean="0">
                <a:latin typeface="+mn-lt"/>
              </a:rPr>
              <a:t>θ</a:t>
            </a:r>
            <a:r>
              <a:rPr lang="en-US" sz="2000" dirty="0" smtClean="0">
                <a:latin typeface="+mn-lt"/>
              </a:rPr>
              <a:t> = 30.0°. The coefficient of kinetic friction is 0.360 for both blocks. Draw free-body diagrams of both blocks and of the pulley. Determine (a) the acceleration of the two blocks and (b) the tensions in the string on both sides of the pulley. </a:t>
            </a:r>
          </a:p>
        </p:txBody>
      </p:sp>
      <p:pic>
        <p:nvPicPr>
          <p:cNvPr id="1126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7238" y="3148013"/>
            <a:ext cx="2976562"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nodeType="clickEffect">
                                  <p:stCondLst>
                                    <p:cond delay="0"/>
                                  </p:stCondLst>
                                  <p:childTnLst>
                                    <p:animEffect transition="out" filter="fade">
                                      <p:cBhvr>
                                        <p:cTn id="6" dur="500"/>
                                        <p:tgtEl>
                                          <p:spTgt spid="11269"/>
                                        </p:tgtEl>
                                      </p:cBhvr>
                                    </p:animEffect>
                                    <p:set>
                                      <p:cBhvr>
                                        <p:cTn id="7" dur="1" fill="hold">
                                          <p:stCondLst>
                                            <p:cond delay="499"/>
                                          </p:stCondLst>
                                        </p:cTn>
                                        <p:tgtEl>
                                          <p:spTgt spid="1126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2530</TotalTime>
  <Words>60</Words>
  <Application>Microsoft Office PowerPoint</Application>
  <PresentationFormat>On-screen Show (4:3)</PresentationFormat>
  <Paragraphs>33</Paragraphs>
  <Slides>7</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Tahoma</vt:lpstr>
      <vt:lpstr>Arial</vt:lpstr>
      <vt:lpstr>Wingdings</vt:lpstr>
      <vt:lpstr>Calibri</vt:lpstr>
      <vt:lpstr>Blends</vt:lpstr>
      <vt:lpstr>Microsoft Equation 3.0</vt:lpstr>
      <vt:lpstr>Chapter 10 – part C</vt:lpstr>
      <vt:lpstr>How to calculate I</vt:lpstr>
      <vt:lpstr>Exercise 10.43</vt:lpstr>
      <vt:lpstr>Exercise 10.47</vt:lpstr>
      <vt:lpstr>Exercise 10.49</vt:lpstr>
      <vt:lpstr>PowerPoint Presentation</vt:lpstr>
      <vt:lpstr>PowerPoint Presentation</vt:lpstr>
    </vt:vector>
  </TitlesOfParts>
  <Company>Next Step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Physics</dc:title>
  <dc:creator>Marilyn Akins</dc:creator>
  <cp:lastModifiedBy>Geppo Cagnoli</cp:lastModifiedBy>
  <cp:revision>220</cp:revision>
  <dcterms:created xsi:type="dcterms:W3CDTF">2002-06-25T21:39:11Z</dcterms:created>
  <dcterms:modified xsi:type="dcterms:W3CDTF">2011-11-05T16:47:57Z</dcterms:modified>
</cp:coreProperties>
</file>