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63" r:id="rId4"/>
    <p:sldId id="264" r:id="rId5"/>
    <p:sldId id="265" r:id="rId6"/>
    <p:sldId id="266" r:id="rId7"/>
    <p:sldId id="269" r:id="rId8"/>
    <p:sldId id="270" r:id="rId9"/>
    <p:sldId id="271" r:id="rId10"/>
    <p:sldId id="267" r:id="rId11"/>
    <p:sldId id="268" r:id="rId12"/>
    <p:sldId id="261" r:id="rId1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33CC"/>
    <a:srgbClr val="0000FF"/>
    <a:srgbClr val="009688"/>
    <a:srgbClr val="CC0099"/>
    <a:srgbClr val="9900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60" autoAdjust="0"/>
    <p:restoredTop sz="94556" autoAdjust="0"/>
  </p:normalViewPr>
  <p:slideViewPr>
    <p:cSldViewPr snapToGrid="0" showGuides="1">
      <p:cViewPr varScale="1">
        <p:scale>
          <a:sx n="109" d="100"/>
          <a:sy n="109" d="100"/>
        </p:scale>
        <p:origin x="1728" y="126"/>
      </p:cViewPr>
      <p:guideLst>
        <p:guide orient="horz" pos="215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45E90F-384C-492A-81A9-60D81480CF17}" type="datetimeFigureOut">
              <a:rPr lang="fr-FR" smtClean="0"/>
              <a:t>09/02/2021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A5D7EB-B26B-4BAE-B197-5AAC3107CC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5672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968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7410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38688"/>
            <a:ext cx="8229600" cy="4987476"/>
          </a:xfrm>
        </p:spPr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668344" y="6356350"/>
            <a:ext cx="1018456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>
                <a:solidFill>
                  <a:srgbClr val="009688"/>
                </a:solidFill>
                <a:latin typeface="Helvetica" pitchFamily="34" charset="0"/>
              </a:defRPr>
            </a:lvl1pPr>
          </a:lstStyle>
          <a:p>
            <a:fld id="{E2DD142D-6158-4ECC-8B45-929148A609A7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527" y="6345474"/>
            <a:ext cx="860611" cy="51568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4" y="6366597"/>
            <a:ext cx="885103" cy="415233"/>
          </a:xfrm>
          <a:prstGeom prst="rect">
            <a:avLst/>
          </a:prstGeom>
        </p:spPr>
      </p:pic>
      <p:sp>
        <p:nvSpPr>
          <p:cNvPr id="11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9688"/>
                </a:solidFill>
              </a:defRPr>
            </a:lvl1pPr>
          </a:lstStyle>
          <a:p>
            <a:pPr>
              <a:defRPr/>
            </a:pPr>
            <a:r>
              <a:rPr lang="fr-FR" dirty="0" smtClean="0"/>
              <a:t>2019</a:t>
            </a:r>
            <a:endParaRPr lang="fr-FR" dirty="0"/>
          </a:p>
        </p:txBody>
      </p:sp>
      <p:sp>
        <p:nvSpPr>
          <p:cNvPr id="10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2697728" y="6356350"/>
            <a:ext cx="3746480" cy="365125"/>
          </a:xfrm>
          <a:prstGeom prst="rect">
            <a:avLst/>
          </a:prstGeom>
        </p:spPr>
        <p:txBody>
          <a:bodyPr/>
          <a:lstStyle>
            <a:lvl1pPr algn="ctr">
              <a:lnSpc>
                <a:spcPts val="1400"/>
              </a:lnSpc>
              <a:defRPr sz="1400">
                <a:solidFill>
                  <a:srgbClr val="009688"/>
                </a:solidFill>
              </a:defRPr>
            </a:lvl1pPr>
          </a:lstStyle>
          <a:p>
            <a:r>
              <a:rPr lang="fr-FR" dirty="0" smtClean="0"/>
              <a:t>POG – Sources</a:t>
            </a:r>
          </a:p>
          <a:p>
            <a:r>
              <a:rPr lang="fr-FR" dirty="0" smtClean="0"/>
              <a:t>G. </a:t>
            </a:r>
            <a:r>
              <a:rPr lang="fr-FR" dirty="0" err="1" smtClean="0"/>
              <a:t>Cagnoli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8138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33400" y="1181820"/>
            <a:ext cx="4038600" cy="49443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24400" y="1181820"/>
            <a:ext cx="4038600" cy="49443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668344" y="6356350"/>
            <a:ext cx="1018456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>
                <a:solidFill>
                  <a:srgbClr val="009688"/>
                </a:solidFill>
                <a:latin typeface="Helvetica" pitchFamily="34" charset="0"/>
              </a:defRPr>
            </a:lvl1pPr>
          </a:lstStyle>
          <a:p>
            <a:fld id="{E2DD142D-6158-4ECC-8B45-929148A609A7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527" y="6345474"/>
            <a:ext cx="860611" cy="51568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4" y="6366597"/>
            <a:ext cx="885103" cy="415233"/>
          </a:xfrm>
          <a:prstGeom prst="rect">
            <a:avLst/>
          </a:prstGeom>
        </p:spPr>
      </p:pic>
      <p:sp>
        <p:nvSpPr>
          <p:cNvPr id="19" name="Espace réservé de la date 2"/>
          <p:cNvSpPr>
            <a:spLocks noGrp="1"/>
          </p:cNvSpPr>
          <p:nvPr>
            <p:ph type="dt" sz="half" idx="13"/>
          </p:nvPr>
        </p:nvSpPr>
        <p:spPr>
          <a:xfrm>
            <a:off x="457200" y="6356350"/>
            <a:ext cx="586596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9688"/>
                </a:solidFill>
              </a:defRPr>
            </a:lvl1pPr>
          </a:lstStyle>
          <a:p>
            <a:pPr>
              <a:defRPr/>
            </a:pPr>
            <a:r>
              <a:rPr lang="fr-FR" dirty="0" smtClean="0"/>
              <a:t>2019</a:t>
            </a:r>
            <a:endParaRPr lang="fr-FR" dirty="0"/>
          </a:p>
        </p:txBody>
      </p:sp>
      <p:sp>
        <p:nvSpPr>
          <p:cNvPr id="10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2697728" y="6356350"/>
            <a:ext cx="3746480" cy="365125"/>
          </a:xfrm>
          <a:prstGeom prst="rect">
            <a:avLst/>
          </a:prstGeom>
        </p:spPr>
        <p:txBody>
          <a:bodyPr/>
          <a:lstStyle>
            <a:lvl1pPr algn="ctr">
              <a:lnSpc>
                <a:spcPts val="1400"/>
              </a:lnSpc>
              <a:defRPr sz="1400">
                <a:solidFill>
                  <a:srgbClr val="009688"/>
                </a:solidFill>
              </a:defRPr>
            </a:lvl1pPr>
          </a:lstStyle>
          <a:p>
            <a:r>
              <a:rPr lang="fr-FR" dirty="0" smtClean="0"/>
              <a:t>POG – Sources</a:t>
            </a:r>
          </a:p>
          <a:p>
            <a:r>
              <a:rPr lang="fr-FR" dirty="0" smtClean="0"/>
              <a:t>G. </a:t>
            </a:r>
            <a:r>
              <a:rPr lang="fr-FR" dirty="0" err="1" smtClean="0"/>
              <a:t>Cagnoli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9919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668344" y="6356350"/>
            <a:ext cx="1018456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>
                <a:solidFill>
                  <a:srgbClr val="009688"/>
                </a:solidFill>
                <a:latin typeface="Helvetica" pitchFamily="34" charset="0"/>
              </a:defRPr>
            </a:lvl1pPr>
          </a:lstStyle>
          <a:p>
            <a:fld id="{E2DD142D-6158-4ECC-8B45-929148A609A7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527" y="6345474"/>
            <a:ext cx="860611" cy="515684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4" y="6366597"/>
            <a:ext cx="885103" cy="415233"/>
          </a:xfrm>
          <a:prstGeom prst="rect">
            <a:avLst/>
          </a:prstGeom>
        </p:spPr>
      </p:pic>
      <p:sp>
        <p:nvSpPr>
          <p:cNvPr id="17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9688"/>
                </a:solidFill>
              </a:defRPr>
            </a:lvl1pPr>
          </a:lstStyle>
          <a:p>
            <a:pPr>
              <a:defRPr/>
            </a:pPr>
            <a:r>
              <a:rPr lang="fr-FR" dirty="0" smtClean="0"/>
              <a:t>2019</a:t>
            </a:r>
            <a:endParaRPr lang="fr-FR" dirty="0"/>
          </a:p>
        </p:txBody>
      </p:sp>
      <p:sp>
        <p:nvSpPr>
          <p:cNvPr id="8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2697728" y="6356350"/>
            <a:ext cx="3746480" cy="365125"/>
          </a:xfrm>
          <a:prstGeom prst="rect">
            <a:avLst/>
          </a:prstGeom>
        </p:spPr>
        <p:txBody>
          <a:bodyPr/>
          <a:lstStyle>
            <a:lvl1pPr algn="ctr">
              <a:lnSpc>
                <a:spcPts val="1400"/>
              </a:lnSpc>
              <a:defRPr sz="1400">
                <a:solidFill>
                  <a:srgbClr val="009688"/>
                </a:solidFill>
              </a:defRPr>
            </a:lvl1pPr>
          </a:lstStyle>
          <a:p>
            <a:r>
              <a:rPr lang="fr-FR" dirty="0" smtClean="0"/>
              <a:t>POG – Sources</a:t>
            </a:r>
          </a:p>
          <a:p>
            <a:r>
              <a:rPr lang="fr-FR" dirty="0" smtClean="0"/>
              <a:t>G. </a:t>
            </a:r>
            <a:r>
              <a:rPr lang="fr-FR" dirty="0" err="1" smtClean="0"/>
              <a:t>Cagnoli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1837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668344" y="6356350"/>
            <a:ext cx="1018456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>
                <a:solidFill>
                  <a:srgbClr val="009688"/>
                </a:solidFill>
                <a:latin typeface="Helvetica" pitchFamily="34" charset="0"/>
              </a:defRPr>
            </a:lvl1pPr>
          </a:lstStyle>
          <a:p>
            <a:fld id="{E2DD142D-6158-4ECC-8B45-929148A609A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9688"/>
                </a:solidFill>
              </a:defRPr>
            </a:lvl1pPr>
          </a:lstStyle>
          <a:p>
            <a:pPr>
              <a:defRPr/>
            </a:pPr>
            <a:r>
              <a:rPr lang="fr-FR" dirty="0" smtClean="0"/>
              <a:t>2019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527" y="6345474"/>
            <a:ext cx="860611" cy="51568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4" y="6366597"/>
            <a:ext cx="885103" cy="415233"/>
          </a:xfrm>
          <a:prstGeom prst="rect">
            <a:avLst/>
          </a:prstGeom>
        </p:spPr>
      </p:pic>
      <p:sp>
        <p:nvSpPr>
          <p:cNvPr id="7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2697728" y="6356350"/>
            <a:ext cx="3746480" cy="365125"/>
          </a:xfrm>
          <a:prstGeom prst="rect">
            <a:avLst/>
          </a:prstGeom>
        </p:spPr>
        <p:txBody>
          <a:bodyPr/>
          <a:lstStyle>
            <a:lvl1pPr algn="ctr">
              <a:lnSpc>
                <a:spcPts val="1400"/>
              </a:lnSpc>
              <a:defRPr sz="1400">
                <a:solidFill>
                  <a:srgbClr val="009688"/>
                </a:solidFill>
              </a:defRPr>
            </a:lvl1pPr>
          </a:lstStyle>
          <a:p>
            <a:r>
              <a:rPr lang="fr-FR" dirty="0" smtClean="0"/>
              <a:t>POG – Sources</a:t>
            </a:r>
          </a:p>
          <a:p>
            <a:r>
              <a:rPr lang="fr-FR" dirty="0" smtClean="0"/>
              <a:t>G. </a:t>
            </a:r>
            <a:r>
              <a:rPr lang="fr-FR" dirty="0" err="1" smtClean="0"/>
              <a:t>Cagnoli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5396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113" y="0"/>
            <a:ext cx="9132887" cy="962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Rectangle 11"/>
          <p:cNvSpPr>
            <a:spLocks noChangeArrowheads="1"/>
          </p:cNvSpPr>
          <p:nvPr userDrawn="1"/>
        </p:nvSpPr>
        <p:spPr bwMode="auto">
          <a:xfrm>
            <a:off x="11113" y="962025"/>
            <a:ext cx="9132887" cy="38100"/>
          </a:xfrm>
          <a:prstGeom prst="rect">
            <a:avLst/>
          </a:prstGeom>
          <a:solidFill>
            <a:srgbClr val="CC0099"/>
          </a:solidFill>
          <a:ln w="9525">
            <a:solidFill>
              <a:srgbClr val="33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>
              <a:defRPr/>
            </a:pPr>
            <a:endParaRPr lang="fr-FR" altLang="fr-FR" smtClean="0"/>
          </a:p>
        </p:txBody>
      </p:sp>
      <p:sp>
        <p:nvSpPr>
          <p:cNvPr id="8" name="Rectangle 16"/>
          <p:cNvSpPr>
            <a:spLocks noChangeArrowheads="1"/>
          </p:cNvSpPr>
          <p:nvPr userDrawn="1"/>
        </p:nvSpPr>
        <p:spPr bwMode="auto">
          <a:xfrm>
            <a:off x="11113" y="6276975"/>
            <a:ext cx="9132887" cy="25400"/>
          </a:xfrm>
          <a:prstGeom prst="rect">
            <a:avLst/>
          </a:prstGeom>
          <a:solidFill>
            <a:srgbClr val="CC0099"/>
          </a:solidFill>
          <a:ln w="9525">
            <a:solidFill>
              <a:srgbClr val="33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>
              <a:defRPr/>
            </a:pPr>
            <a:endParaRPr lang="fr-FR" altLang="fr-FR" smtClean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>
                <a:solidFill>
                  <a:srgbClr val="009688"/>
                </a:solidFill>
                <a:latin typeface="Helvetica" pitchFamily="34" charset="0"/>
              </a:defRPr>
            </a:lvl1pPr>
          </a:lstStyle>
          <a:p>
            <a:fld id="{E2DD142D-6158-4ECC-8B45-929148A609A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9688"/>
                </a:solidFill>
              </a:defRPr>
            </a:lvl1pPr>
          </a:lstStyle>
          <a:p>
            <a:pPr>
              <a:defRPr/>
            </a:pPr>
            <a:r>
              <a:rPr lang="fr-FR" dirty="0" smtClean="0"/>
              <a:t>2019</a:t>
            </a:r>
            <a:endParaRPr lang="fr-FR" dirty="0"/>
          </a:p>
        </p:txBody>
      </p:sp>
      <p:sp>
        <p:nvSpPr>
          <p:cNvPr id="11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2697728" y="6356350"/>
            <a:ext cx="3746480" cy="365125"/>
          </a:xfrm>
          <a:prstGeom prst="rect">
            <a:avLst/>
          </a:prstGeom>
        </p:spPr>
        <p:txBody>
          <a:bodyPr/>
          <a:lstStyle>
            <a:lvl1pPr algn="ctr">
              <a:lnSpc>
                <a:spcPts val="1400"/>
              </a:lnSpc>
              <a:defRPr sz="1400">
                <a:solidFill>
                  <a:srgbClr val="009688"/>
                </a:solidFill>
              </a:defRPr>
            </a:lvl1pPr>
          </a:lstStyle>
          <a:p>
            <a:r>
              <a:rPr lang="fr-FR" dirty="0" smtClean="0"/>
              <a:t>POG – Sources</a:t>
            </a:r>
          </a:p>
          <a:p>
            <a:r>
              <a:rPr lang="fr-FR" dirty="0" smtClean="0"/>
              <a:t>G. </a:t>
            </a:r>
            <a:r>
              <a:rPr lang="fr-FR" dirty="0" err="1" smtClean="0"/>
              <a:t>Cagnoli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5421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Helvetica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Helvetica" pitchFamily="34" charset="0"/>
        <a:buChar char="●"/>
        <a:defRPr sz="2800" kern="1200">
          <a:solidFill>
            <a:srgbClr val="009688"/>
          </a:solidFill>
          <a:latin typeface="Helvetica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♦"/>
        <a:defRPr sz="2400" kern="1200">
          <a:solidFill>
            <a:schemeClr val="tx1"/>
          </a:solidFill>
          <a:latin typeface="Helvetica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Helvetica" pitchFamily="34" charset="0"/>
        <a:buChar char="−"/>
        <a:defRPr sz="2000" kern="1200">
          <a:solidFill>
            <a:schemeClr val="tx1"/>
          </a:solidFill>
          <a:latin typeface="Helvetic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Helvetica" pitchFamily="34" charset="0"/>
        <a:buChar char="×"/>
        <a:defRPr sz="1800" kern="1200">
          <a:solidFill>
            <a:schemeClr val="tx1"/>
          </a:solidFill>
          <a:latin typeface="Helvetic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Helvetic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hysics.stackexchange.com/questions/297701/what-does-the-ricci-tensor-represent" TargetMode="External"/><Relationship Id="rId2" Type="http://schemas.openxmlformats.org/officeDocument/2006/relationships/hyperlink" Target="http://arxiv.org/abs/gr-qc/0401099v1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70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7.png"/><Relationship Id="rId5" Type="http://schemas.openxmlformats.org/officeDocument/2006/relationships/image" Target="../media/image350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2.jpeg"/><Relationship Id="rId4" Type="http://schemas.openxmlformats.org/officeDocument/2006/relationships/image" Target="../media/image40.png"/><Relationship Id="rId9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2945653"/>
            <a:ext cx="9144000" cy="1470025"/>
          </a:xfrm>
        </p:spPr>
        <p:txBody>
          <a:bodyPr>
            <a:normAutofit/>
          </a:bodyPr>
          <a:lstStyle/>
          <a:p>
            <a:r>
              <a:rPr lang="en-US" sz="4000" dirty="0" err="1" smtClean="0"/>
              <a:t>AdV</a:t>
            </a:r>
            <a:r>
              <a:rPr lang="en-US" sz="4000" dirty="0" smtClean="0"/>
              <a:t>+ R&amp;D</a:t>
            </a:r>
            <a:br>
              <a:rPr lang="en-US" sz="4000" dirty="0" smtClean="0"/>
            </a:br>
            <a:r>
              <a:rPr lang="en-US" sz="4000" dirty="0" smtClean="0"/>
              <a:t>Coating materials</a:t>
            </a:r>
            <a:endParaRPr lang="fr-FR" sz="40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17940" y="4852220"/>
            <a:ext cx="7274037" cy="1592825"/>
          </a:xfrm>
        </p:spPr>
        <p:txBody>
          <a:bodyPr>
            <a:normAutofit/>
          </a:bodyPr>
          <a:lstStyle/>
          <a:p>
            <a:r>
              <a:rPr lang="fr-FR" altLang="fr-FR" sz="2600" dirty="0" err="1" smtClean="0"/>
              <a:t>Gianpietro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Cagnoli</a:t>
            </a:r>
            <a:endParaRPr lang="fr-FR" altLang="fr-FR" sz="2600" dirty="0" smtClean="0"/>
          </a:p>
          <a:p>
            <a:r>
              <a:rPr lang="fr-FR" altLang="fr-FR" sz="1600" dirty="0" smtClean="0"/>
              <a:t>gianpietro.cagnoli@univ-lyon1.fr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621" y="4794637"/>
            <a:ext cx="1182954" cy="70883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670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9" y="-659127"/>
            <a:ext cx="9144001" cy="3430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367794" y="3308860"/>
            <a:ext cx="65630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i="1" dirty="0" smtClean="0">
                <a:solidFill>
                  <a:schemeClr val="bg1"/>
                </a:solidFill>
              </a:rPr>
              <a:t>Physique des Ondes Gravitationnelles</a:t>
            </a:r>
          </a:p>
          <a:p>
            <a:pPr algn="ctr"/>
            <a:r>
              <a:rPr lang="it-IT" sz="3200" b="1" i="1" dirty="0" smtClean="0">
                <a:solidFill>
                  <a:schemeClr val="bg1"/>
                </a:solidFill>
              </a:rPr>
              <a:t>Sources</a:t>
            </a:r>
            <a:endParaRPr lang="fr-FR" sz="3200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76" y="4868091"/>
            <a:ext cx="1197790" cy="56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9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différentes formes des signaux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smtClean="0"/>
              <a:t>POG – </a:t>
            </a:r>
            <a:r>
              <a:rPr lang="fr-FR" dirty="0"/>
              <a:t>Sources</a:t>
            </a:r>
            <a:endParaRPr lang="fr-FR" dirty="0" smtClean="0"/>
          </a:p>
          <a:p>
            <a:r>
              <a:rPr lang="fr-FR" dirty="0" smtClean="0"/>
              <a:t>G. </a:t>
            </a:r>
            <a:r>
              <a:rPr lang="fr-FR" dirty="0" err="1" smtClean="0"/>
              <a:t>Cagnoli</a:t>
            </a:r>
            <a:endParaRPr lang="fr-FR" dirty="0"/>
          </a:p>
        </p:txBody>
      </p:sp>
      <p:pic>
        <p:nvPicPr>
          <p:cNvPr id="6" name="Picture 2" descr="https://dcc.ligo.org/GWTC-1-chir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1018308"/>
            <a:ext cx="9139137" cy="52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678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2019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POG – Théorie Linéaire</a:t>
            </a:r>
          </a:p>
          <a:p>
            <a:r>
              <a:rPr lang="fr-FR" smtClean="0"/>
              <a:t>G. Cagnoli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272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smtClean="0"/>
              <a:t>POG – </a:t>
            </a:r>
            <a:r>
              <a:rPr lang="fr-FR" dirty="0"/>
              <a:t>Sources</a:t>
            </a:r>
            <a:endParaRPr lang="fr-FR" dirty="0" smtClean="0"/>
          </a:p>
          <a:p>
            <a:r>
              <a:rPr lang="fr-FR" dirty="0" smtClean="0"/>
              <a:t>G. </a:t>
            </a:r>
            <a:r>
              <a:rPr lang="fr-FR" dirty="0" err="1" smtClean="0"/>
              <a:t>Cagnoli</a:t>
            </a:r>
            <a:endParaRPr lang="fr-FR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1113" y="0"/>
            <a:ext cx="9132887" cy="962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fr-FR" smtClean="0"/>
              <a:t>Crédits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1117" y="1126836"/>
            <a:ext cx="915276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fr-FR" dirty="0" smtClean="0"/>
              <a:t>Giacomo </a:t>
            </a:r>
            <a:r>
              <a:rPr lang="fr-FR" dirty="0" err="1" smtClean="0"/>
              <a:t>Ciani</a:t>
            </a:r>
            <a:r>
              <a:rPr lang="fr-FR" dirty="0" smtClean="0"/>
              <a:t>, </a:t>
            </a:r>
            <a:r>
              <a:rPr lang="fr-FR" dirty="0" err="1" smtClean="0"/>
              <a:t>Università</a:t>
            </a:r>
            <a:r>
              <a:rPr lang="fr-FR" dirty="0" smtClean="0"/>
              <a:t> di </a:t>
            </a:r>
            <a:r>
              <a:rPr lang="fr-FR" dirty="0" err="1" smtClean="0"/>
              <a:t>Padova</a:t>
            </a:r>
            <a:r>
              <a:rPr lang="fr-FR" dirty="0" smtClean="0"/>
              <a:t>, cours doctorale</a:t>
            </a:r>
          </a:p>
          <a:p>
            <a:pPr marL="342900" indent="-342900">
              <a:buFont typeface="+mj-lt"/>
              <a:buAutoNum type="arabicParenR"/>
            </a:pPr>
            <a:r>
              <a:rPr lang="fr-FR" dirty="0" smtClean="0"/>
              <a:t>Auger G. and </a:t>
            </a:r>
            <a:r>
              <a:rPr lang="fr-FR" dirty="0" err="1" smtClean="0"/>
              <a:t>Plagnol</a:t>
            </a:r>
            <a:r>
              <a:rPr lang="fr-FR" dirty="0" smtClean="0"/>
              <a:t> E., 2017, </a:t>
            </a:r>
            <a:r>
              <a:rPr lang="fr-FR" i="1" dirty="0" smtClean="0"/>
              <a:t>An </a:t>
            </a:r>
            <a:r>
              <a:rPr lang="fr-FR" i="1" dirty="0" err="1" smtClean="0"/>
              <a:t>Overview</a:t>
            </a:r>
            <a:r>
              <a:rPr lang="fr-FR" i="1" dirty="0" smtClean="0"/>
              <a:t> of </a:t>
            </a:r>
            <a:r>
              <a:rPr lang="fr-FR" i="1" dirty="0" err="1" smtClean="0"/>
              <a:t>Gravitational</a:t>
            </a:r>
            <a:r>
              <a:rPr lang="fr-FR" i="1" dirty="0" smtClean="0"/>
              <a:t> </a:t>
            </a:r>
            <a:r>
              <a:rPr lang="fr-FR" i="1" dirty="0" err="1" smtClean="0"/>
              <a:t>Waves</a:t>
            </a:r>
            <a:r>
              <a:rPr lang="fr-FR" dirty="0" smtClean="0"/>
              <a:t>, </a:t>
            </a:r>
            <a:br>
              <a:rPr lang="fr-FR" dirty="0" smtClean="0"/>
            </a:br>
            <a:r>
              <a:rPr lang="fr-FR" dirty="0" smtClean="0"/>
              <a:t>World Scientific </a:t>
            </a:r>
            <a:r>
              <a:rPr lang="fr-FR" dirty="0" err="1" smtClean="0"/>
              <a:t>Publishing</a:t>
            </a:r>
            <a:r>
              <a:rPr lang="fr-FR" dirty="0"/>
              <a:t>, ISBN </a:t>
            </a:r>
            <a:r>
              <a:rPr lang="fr-FR" dirty="0" smtClean="0"/>
              <a:t>978-9-813-14175-9</a:t>
            </a:r>
          </a:p>
          <a:p>
            <a:pPr marL="342900" indent="-342900">
              <a:buFont typeface="+mj-lt"/>
              <a:buAutoNum type="arabicParenR"/>
            </a:pPr>
            <a:r>
              <a:rPr lang="fr-FR" dirty="0" smtClean="0"/>
              <a:t>Hobson M.P., </a:t>
            </a:r>
            <a:r>
              <a:rPr lang="fr-FR" dirty="0" err="1" smtClean="0"/>
              <a:t>Efstathiou</a:t>
            </a:r>
            <a:r>
              <a:rPr lang="fr-FR" dirty="0" smtClean="0"/>
              <a:t> G.P. and </a:t>
            </a:r>
            <a:r>
              <a:rPr lang="fr-FR" dirty="0" err="1" smtClean="0"/>
              <a:t>Lasenby</a:t>
            </a:r>
            <a:r>
              <a:rPr lang="fr-FR" dirty="0" smtClean="0"/>
              <a:t> A.N., 2006, </a:t>
            </a:r>
            <a:r>
              <a:rPr lang="en-US" dirty="0"/>
              <a:t>General </a:t>
            </a:r>
            <a:r>
              <a:rPr lang="en-US" dirty="0" smtClean="0"/>
              <a:t>Relativity, An </a:t>
            </a:r>
            <a:r>
              <a:rPr lang="en-US" dirty="0"/>
              <a:t>Introduction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for Physicists, </a:t>
            </a:r>
            <a:r>
              <a:rPr lang="en-US" dirty="0"/>
              <a:t>Cambridge University Press, ISBN </a:t>
            </a:r>
            <a:r>
              <a:rPr lang="en-US" dirty="0" smtClean="0"/>
              <a:t>978-0-521-53639-4</a:t>
            </a:r>
          </a:p>
          <a:p>
            <a:pPr marL="342900" indent="-342900">
              <a:buFont typeface="+mj-lt"/>
              <a:buAutoNum type="arabicParenR"/>
            </a:pPr>
            <a:r>
              <a:rPr lang="fr-FR" dirty="0">
                <a:hlinkClick r:id="rId2"/>
              </a:rPr>
              <a:t>http://</a:t>
            </a:r>
            <a:r>
              <a:rPr lang="fr-FR" dirty="0" smtClean="0">
                <a:hlinkClick r:id="rId2"/>
              </a:rPr>
              <a:t>arxiv.org/abs/gr-qc/0401099v1</a:t>
            </a:r>
            <a:endParaRPr lang="fr-FR" dirty="0" smtClean="0"/>
          </a:p>
          <a:p>
            <a:pPr marL="342900" indent="-342900">
              <a:buFont typeface="+mj-lt"/>
              <a:buAutoNum type="arabicParenR"/>
            </a:pPr>
            <a:r>
              <a:rPr lang="fr-FR" dirty="0">
                <a:hlinkClick r:id="rId3"/>
              </a:rPr>
              <a:t>https://</a:t>
            </a:r>
            <a:r>
              <a:rPr lang="fr-FR" dirty="0" smtClean="0">
                <a:hlinkClick r:id="rId3"/>
              </a:rPr>
              <a:t>physics.stackexchange.com/questions/297701/what-does-the-ricci-tensor-represent</a:t>
            </a:r>
            <a:endParaRPr lang="fr-FR" dirty="0" smtClean="0"/>
          </a:p>
          <a:p>
            <a:pPr marL="536575" indent="-536575"/>
            <a:r>
              <a:rPr lang="fr-FR" dirty="0" smtClean="0"/>
              <a:t>MM) </a:t>
            </a:r>
            <a:r>
              <a:rPr lang="fr-FR" dirty="0" err="1" smtClean="0"/>
              <a:t>Maggiore</a:t>
            </a:r>
            <a:r>
              <a:rPr lang="fr-FR" dirty="0" smtClean="0"/>
              <a:t> M., 2007, </a:t>
            </a:r>
            <a:r>
              <a:rPr lang="en-US" dirty="0"/>
              <a:t>Gravitational </a:t>
            </a:r>
            <a:r>
              <a:rPr lang="en-US" dirty="0" smtClean="0"/>
              <a:t>Waves Volume </a:t>
            </a:r>
            <a:r>
              <a:rPr lang="en-US" dirty="0"/>
              <a:t>1. Theory and </a:t>
            </a:r>
            <a:r>
              <a:rPr lang="en-US" dirty="0" smtClean="0"/>
              <a:t>Experiments,</a:t>
            </a:r>
            <a:br>
              <a:rPr lang="en-US" dirty="0" smtClean="0"/>
            </a:br>
            <a:r>
              <a:rPr lang="en-US" dirty="0"/>
              <a:t>Oxford University Press, ISBN: </a:t>
            </a:r>
            <a:r>
              <a:rPr lang="en-US" dirty="0" smtClean="0"/>
              <a:t>978-0-198-57074-5</a:t>
            </a:r>
            <a:endParaRPr lang="fr-FR" dirty="0" smtClean="0"/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813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45" y="0"/>
            <a:ext cx="9132887" cy="962025"/>
          </a:xfrm>
        </p:spPr>
        <p:txBody>
          <a:bodyPr>
            <a:normAutofit/>
          </a:bodyPr>
          <a:lstStyle/>
          <a:p>
            <a:r>
              <a:rPr lang="fr-FR" dirty="0" smtClean="0"/>
              <a:t>La masse réduite µ</a:t>
            </a:r>
            <a:endParaRPr lang="fr-FR" dirty="0"/>
          </a:p>
        </p:txBody>
      </p:sp>
      <p:sp>
        <p:nvSpPr>
          <p:cNvPr id="13" name="Espace réservé du contenu 12"/>
          <p:cNvSpPr>
            <a:spLocks noGrp="1"/>
          </p:cNvSpPr>
          <p:nvPr>
            <p:ph idx="1"/>
          </p:nvPr>
        </p:nvSpPr>
        <p:spPr>
          <a:xfrm>
            <a:off x="458232" y="1138688"/>
            <a:ext cx="8229600" cy="5131483"/>
          </a:xfrm>
        </p:spPr>
        <p:txBody>
          <a:bodyPr>
            <a:normAutofit/>
          </a:bodyPr>
          <a:lstStyle/>
          <a:p>
            <a:r>
              <a:rPr lang="fr-FR" dirty="0" smtClean="0"/>
              <a:t>La Lagrangien de 2 corps</a:t>
            </a:r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Système de repaire du </a:t>
            </a:r>
            <a:r>
              <a:rPr lang="fr-FR" dirty="0" err="1" smtClean="0"/>
              <a:t>c.d.m</a:t>
            </a:r>
            <a:r>
              <a:rPr lang="fr-FR" dirty="0" smtClean="0"/>
              <a:t>.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669376" y="6356350"/>
            <a:ext cx="1018456" cy="365125"/>
          </a:xfrm>
        </p:spPr>
        <p:txBody>
          <a:bodyPr/>
          <a:lstStyle/>
          <a:p>
            <a:fld id="{E2DD142D-6158-4ECC-8B45-929148A609A7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2020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>
          <a:xfrm>
            <a:off x="2698760" y="6356350"/>
            <a:ext cx="3746480" cy="365125"/>
          </a:xfrm>
        </p:spPr>
        <p:txBody>
          <a:bodyPr/>
          <a:lstStyle/>
          <a:p>
            <a:r>
              <a:rPr lang="fr-FR" dirty="0" smtClean="0"/>
              <a:t>POG – Sources</a:t>
            </a:r>
          </a:p>
          <a:p>
            <a:r>
              <a:rPr lang="fr-FR" dirty="0" smtClean="0"/>
              <a:t>G. </a:t>
            </a:r>
            <a:r>
              <a:rPr lang="fr-FR" dirty="0" err="1" smtClean="0"/>
              <a:t>Cagnoli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173650" y="1801773"/>
                <a:ext cx="4815934" cy="72616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200" b="0" i="1" smtClean="0">
                          <a:latin typeface="Cambria Math"/>
                          <a:ea typeface="Cambria Math"/>
                        </a:rPr>
                        <m:t>ℒ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2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fr-FR" sz="22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200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00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fr-FR" sz="22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acc>
                                <m:accPr>
                                  <m:chr m:val="⃗"/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200" b="0" i="1" smtClean="0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fr-FR" sz="2200" b="0" i="1" smtClean="0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acc>
                        </m:e>
                        <m:sup>
                          <m:r>
                            <a:rPr lang="fr-FR" sz="22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fr-FR" sz="2200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2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fr-FR" sz="2200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200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fr-FR" sz="22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acc>
                                <m:accPr>
                                  <m:chr m:val="⃗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200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fr-FR" sz="22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acc>
                        </m:e>
                        <m:sup>
                          <m:r>
                            <a:rPr lang="fr-FR" sz="22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fr-FR" sz="2200" b="0" i="0" smtClean="0">
                          <a:latin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FR" sz="2200" b="0" i="0" smtClean="0">
                          <a:latin typeface="Cambria Math"/>
                        </a:rPr>
                        <m:t>V</m:t>
                      </m:r>
                      <m:d>
                        <m:dPr>
                          <m:ctrlPr>
                            <a:rPr lang="fr-FR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fr-FR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fr-FR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fr-FR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200" b="0" i="1" smtClean="0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fr-FR" sz="2200" b="0" i="1" smtClean="0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fr-FR" sz="2200" b="0" i="1" smtClean="0">
                                  <a:latin typeface="Cambria Math"/>
                                </a:rPr>
                                <m:t>−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sz="2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fr-FR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200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fr-FR" sz="2200" i="1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</m:e>
                      </m:d>
                    </m:oMath>
                  </m:oMathPara>
                </a14:m>
                <a:endParaRPr lang="fr-FR" sz="22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3650" y="1801773"/>
                <a:ext cx="4815934" cy="72616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977708" y="3297826"/>
                <a:ext cx="2296591" cy="474232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00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fr-FR" sz="22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fr-FR" sz="2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200" i="1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fr-FR" sz="22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fr-FR" sz="22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fr-FR" sz="22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fr-FR" sz="2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200" i="1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fr-FR" sz="22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fr-FR" sz="22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fr-FR" sz="2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200" b="0" i="1" smtClean="0">
                              <a:latin typeface="Cambria Math"/>
                            </a:rPr>
                            <m:t>0</m:t>
                          </m:r>
                        </m:e>
                      </m:acc>
                    </m:oMath>
                  </m:oMathPara>
                </a14:m>
                <a:endParaRPr lang="fr-FR" sz="22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7708" y="3297826"/>
                <a:ext cx="2296591" cy="4742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5018036" y="3319498"/>
                <a:ext cx="1553309" cy="430887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2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200" i="1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fr-FR" sz="22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fr-FR" sz="2200" b="0" i="1" smtClean="0">
                          <a:latin typeface="Cambria Math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fr-FR" sz="2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200" i="1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fr-FR" sz="22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fr-FR" sz="22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fr-FR" sz="2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200" b="0" i="1" smtClean="0">
                              <a:latin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fr-FR" sz="22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8036" y="3319498"/>
                <a:ext cx="1553309" cy="430887"/>
              </a:xfrm>
              <a:prstGeom prst="rect">
                <a:avLst/>
              </a:prstGeom>
              <a:blipFill rotWithShape="1">
                <a:blip r:embed="rId4"/>
                <a:stretch>
                  <a:fillRect t="-15714" r="-19216" b="-14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303159" y="3953585"/>
                <a:ext cx="2537681" cy="72616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200" i="1" smtClean="0">
                          <a:latin typeface="Cambria Math"/>
                          <a:ea typeface="Cambria Math"/>
                        </a:rPr>
                        <m:t>ℒ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2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fr-FR" sz="22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i="1" smtClean="0">
                          <a:latin typeface="Cambria Math"/>
                          <a:ea typeface="Cambria Math"/>
                        </a:rPr>
                        <m:t>𝜇</m:t>
                      </m:r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acc>
                                <m:accPr>
                                  <m:chr m:val="⃗"/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200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acc>
                        </m:e>
                        <m:sup>
                          <m:r>
                            <a:rPr lang="fr-FR" sz="22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fr-FR" sz="2200" b="0" i="0" smtClean="0">
                          <a:latin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FR" sz="2200" b="0" i="0" smtClean="0">
                          <a:latin typeface="Cambria Math"/>
                        </a:rPr>
                        <m:t>V</m:t>
                      </m:r>
                      <m:d>
                        <m:dPr>
                          <m:ctrlPr>
                            <a:rPr lang="fr-FR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fr-FR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fr-FR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200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</m:e>
                      </m:d>
                    </m:oMath>
                  </m:oMathPara>
                </a14:m>
                <a:endParaRPr lang="fr-FR" sz="22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3159" y="3953585"/>
                <a:ext cx="2537681" cy="72616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586176" y="4838335"/>
                <a:ext cx="1842619" cy="727507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200" b="0" i="1" smtClean="0"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2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sz="22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2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2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sz="22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2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sz="22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sz="2200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2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sz="22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sz="22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176" y="4838335"/>
                <a:ext cx="1842619" cy="72750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3608562" y="4972568"/>
                <a:ext cx="1926874" cy="430887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200" b="0" i="1" smtClean="0">
                          <a:latin typeface="Cambria Math"/>
                          <a:ea typeface="Cambria Math"/>
                        </a:rPr>
                        <m:t>𝑀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fr-FR" sz="2200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FR" sz="22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fr-FR" sz="2200" i="1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220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8562" y="4972568"/>
                <a:ext cx="1926874" cy="430887"/>
              </a:xfrm>
              <a:prstGeom prst="rect">
                <a:avLst/>
              </a:prstGeom>
              <a:blipFill rotWithShape="1">
                <a:blip r:embed="rId7"/>
                <a:stretch>
                  <a:fillRect b="-14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5535436" y="4812513"/>
                <a:ext cx="2390976" cy="72398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2200" smtClean="0">
                          <a:latin typeface="Cambria Math"/>
                        </a:rPr>
                        <m:t>V</m:t>
                      </m:r>
                      <m:d>
                        <m:dPr>
                          <m:ctrlPr>
                            <a:rPr lang="fr-FR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fr-FR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fr-FR" sz="2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2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</m:e>
                      </m:d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200" b="0" i="1" smtClean="0">
                          <a:latin typeface="Cambria Math"/>
                        </a:rPr>
                        <m:t>−</m:t>
                      </m:r>
                      <m:r>
                        <a:rPr lang="fr-FR" sz="2200" b="0" i="1" smtClean="0">
                          <a:latin typeface="Cambria Math"/>
                        </a:rPr>
                        <m:t>𝐺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200" b="0" i="1" smtClean="0">
                              <a:latin typeface="Cambria Math"/>
                            </a:rPr>
                            <m:t>𝑀</m:t>
                          </m:r>
                          <m:r>
                            <a:rPr lang="fr-FR" sz="22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sz="2200" i="1">
                              <a:latin typeface="Cambria Math"/>
                              <a:ea typeface="Cambria Math"/>
                            </a:rPr>
                            <m:t>𝜇</m:t>
                          </m:r>
                        </m:num>
                        <m:den>
                          <m:r>
                            <a:rPr lang="fr-FR" sz="22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fr-FR" sz="220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436" y="4812513"/>
                <a:ext cx="2390976" cy="723981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ZoneTexte 21"/>
          <p:cNvSpPr txBox="1"/>
          <p:nvPr/>
        </p:nvSpPr>
        <p:spPr>
          <a:xfrm>
            <a:off x="8490857" y="5863775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MM)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418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L’expansion faible vitesse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smtClean="0"/>
              <a:t>POG – </a:t>
            </a:r>
            <a:r>
              <a:rPr lang="fr-FR" dirty="0"/>
              <a:t>Sources</a:t>
            </a:r>
            <a:endParaRPr lang="fr-FR" dirty="0" smtClean="0"/>
          </a:p>
          <a:p>
            <a:r>
              <a:rPr lang="fr-FR" dirty="0" smtClean="0"/>
              <a:t>G. </a:t>
            </a:r>
            <a:r>
              <a:rPr lang="fr-FR" dirty="0" err="1" smtClean="0"/>
              <a:t>Cagnoli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-39864" y="4401722"/>
                <a:ext cx="9196107" cy="67877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000" i="1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/>
                            </a:rPr>
                            <m:t>𝐼𝐽</m:t>
                          </m:r>
                        </m:sub>
                        <m:sup>
                          <m:r>
                            <a:rPr lang="fr-FR" sz="2000" i="1">
                              <a:latin typeface="Cambria Math"/>
                            </a:rPr>
                            <m:t>𝑇𝑇</m:t>
                          </m:r>
                        </m:sup>
                      </m:sSubSup>
                      <m:d>
                        <m:dPr>
                          <m:ctrlPr>
                            <a:rPr lang="fr-FR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latin typeface="Cambria Math"/>
                            </a:rPr>
                            <m:t>𝑡</m:t>
                          </m:r>
                          <m:r>
                            <a:rPr lang="fr-FR" sz="2000" b="0" i="1" smtClean="0">
                              <a:latin typeface="Cambria Math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0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fr-FR" sz="20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b="0" i="1" smtClean="0">
                              <a:latin typeface="Cambria Math"/>
                            </a:rPr>
                            <m:t>4</m:t>
                          </m:r>
                          <m:r>
                            <a:rPr lang="fr-FR" sz="2000" b="0" i="1" smtClean="0">
                              <a:latin typeface="Cambria Math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fr-FR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000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fr-FR" sz="2000" b="0" i="1" smtClean="0"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fr-F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/>
                              <a:ea typeface="Cambria Math"/>
                            </a:rPr>
                            <m:t>Λ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/>
                            </a:rPr>
                            <m:t>𝑖𝑗</m:t>
                          </m:r>
                          <m:r>
                            <a:rPr lang="fr-FR" sz="2000" b="0" i="1" smtClean="0">
                              <a:latin typeface="Cambria Math"/>
                            </a:rPr>
                            <m:t>,</m:t>
                          </m:r>
                          <m:r>
                            <a:rPr lang="fr-FR" sz="2000" b="0" i="1" smtClean="0">
                              <a:latin typeface="Cambria Math"/>
                            </a:rPr>
                            <m:t>𝑘𝑙</m:t>
                          </m:r>
                        </m:sub>
                      </m:sSub>
                      <m:d>
                        <m:dPr>
                          <m:ctrlPr>
                            <a:rPr lang="fr-FR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000" i="1">
                                  <a:latin typeface="Cambria Math"/>
                                </a:rPr>
                                <m:t>𝑛</m:t>
                              </m:r>
                            </m:e>
                          </m:acc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fr-FR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0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fr-FR" sz="2000" b="0" i="1" smtClean="0">
                                  <a:latin typeface="Cambria Math"/>
                                </a:rPr>
                                <m:t>𝑘𝑙</m:t>
                              </m:r>
                            </m:sup>
                          </m:sSup>
                          <m:d>
                            <m:dPr>
                              <m:ctrlPr>
                                <a:rPr lang="fr-FR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b="0" i="1" smtClean="0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FR" sz="2000" b="0" i="0" smtClean="0">
                                      <a:latin typeface="Cambria Math"/>
                                    </a:rPr>
                                    <m:t>ret</m:t>
                                  </m:r>
                                </m:sub>
                              </m:sSub>
                            </m:e>
                          </m:d>
                          <m:r>
                            <a:rPr lang="fr-FR" sz="2000" b="0" i="1" smtClean="0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000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2000" b="0" i="1" smtClean="0">
                                  <a:latin typeface="Cambria Math"/>
                                </a:rPr>
                                <m:t>𝑐</m:t>
                              </m:r>
                            </m:den>
                          </m:f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  <m:sSup>
                            <m:sSup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lang="fr-FR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000" b="0" i="1" smtClean="0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</m:acc>
                            </m:e>
                            <m:sup>
                              <m:r>
                                <a:rPr lang="fr-FR" sz="2000" b="0" i="1" smtClean="0">
                                  <a:latin typeface="Cambria Math"/>
                                </a:rPr>
                                <m:t>𝑚</m:t>
                              </m:r>
                              <m:r>
                                <a:rPr lang="fr-FR" sz="2000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fr-FR" sz="2000" i="1">
                                  <a:latin typeface="Cambria Math"/>
                                </a:rPr>
                                <m:t>𝑘𝑙</m:t>
                              </m:r>
                            </m:sup>
                          </m:sSup>
                          <m:d>
                            <m:d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FR" sz="2000">
                                      <a:latin typeface="Cambria Math"/>
                                    </a:rPr>
                                    <m:t>ret</m:t>
                                  </m:r>
                                </m:sub>
                              </m:sSub>
                            </m:e>
                          </m:d>
                          <m:r>
                            <a:rPr lang="fr-FR" sz="2000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000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fr-FR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000" b="0" i="1" smtClean="0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fr-FR" sz="20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fr-FR" sz="2000" i="1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  <m:sSup>
                            <m:sSup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̈"/>
                                  <m:ctrlPr>
                                    <a:rPr lang="fr-FR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000" b="0" i="1" smtClean="0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</m:acc>
                            </m:e>
                            <m:sup>
                              <m:r>
                                <a:rPr lang="fr-FR" sz="2000" i="1">
                                  <a:latin typeface="Cambria Math"/>
                                </a:rPr>
                                <m:t>𝑚</m:t>
                              </m:r>
                              <m:r>
                                <a:rPr lang="fr-FR" sz="2000" b="0" i="1" smtClean="0">
                                  <a:latin typeface="Cambria Math"/>
                                </a:rPr>
                                <m:t>𝑝</m:t>
                              </m:r>
                              <m:r>
                                <a:rPr lang="fr-FR" sz="20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fr-FR" sz="2000" i="1">
                                  <a:latin typeface="Cambria Math"/>
                                </a:rPr>
                                <m:t>𝑘𝑙</m:t>
                              </m:r>
                            </m:sup>
                          </m:sSup>
                          <m:d>
                            <m:d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FR" sz="2000">
                                      <a:latin typeface="Cambria Math"/>
                                    </a:rPr>
                                    <m:t>ret</m:t>
                                  </m:r>
                                </m:sub>
                              </m:sSub>
                            </m:e>
                          </m:d>
                          <m:r>
                            <a:rPr lang="fr-FR" sz="2000" i="1">
                              <a:latin typeface="Cambria Math"/>
                            </a:rPr>
                            <m:t>+</m:t>
                          </m:r>
                          <m:r>
                            <a:rPr lang="fr-FR" sz="2000" b="0" i="1" smtClean="0">
                              <a:latin typeface="Cambria Math"/>
                            </a:rPr>
                            <m:t>…</m:t>
                          </m:r>
                        </m:e>
                      </m:d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9864" y="4401722"/>
                <a:ext cx="9196107" cy="67877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04" y="1063430"/>
            <a:ext cx="2098582" cy="222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748973" y="2377558"/>
                <a:ext cx="7003143" cy="10514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200" i="1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fr-FR" sz="2200" i="1">
                              <a:latin typeface="Cambria Math"/>
                            </a:rPr>
                            <m:t>𝐼𝐽</m:t>
                          </m:r>
                        </m:sub>
                        <m:sup>
                          <m:r>
                            <a:rPr lang="fr-FR" sz="2200" i="1">
                              <a:latin typeface="Cambria Math"/>
                            </a:rPr>
                            <m:t>𝑇𝑇</m:t>
                          </m:r>
                        </m:sup>
                      </m:sSubSup>
                      <m:d>
                        <m:dPr>
                          <m:ctrlPr>
                            <a:rPr lang="fr-FR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200" i="1">
                              <a:latin typeface="Cambria Math"/>
                            </a:rPr>
                            <m:t>𝑡</m:t>
                          </m:r>
                          <m:r>
                            <a:rPr lang="fr-FR" sz="2200" i="1">
                              <a:latin typeface="Cambria Math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fr-FR" sz="2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200" i="1"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fr-FR" sz="2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2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fr-FR" sz="2200" i="1">
                              <a:latin typeface="Cambria Math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200" i="1">
                              <a:latin typeface="Cambria Math"/>
                            </a:rPr>
                            <m:t>4</m:t>
                          </m:r>
                          <m:r>
                            <a:rPr lang="fr-FR" sz="2200" i="1">
                              <a:latin typeface="Cambria Math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fr-FR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200" i="1"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fr-FR" sz="2200" i="1"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fr-FR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200" i="1">
                              <a:latin typeface="Cambria Math"/>
                              <a:ea typeface="Cambria Math"/>
                            </a:rPr>
                            <m:t>Λ</m:t>
                          </m:r>
                        </m:e>
                        <m:sub>
                          <m:r>
                            <a:rPr lang="fr-FR" sz="2200" i="1">
                              <a:latin typeface="Cambria Math"/>
                            </a:rPr>
                            <m:t>𝑖𝑗</m:t>
                          </m:r>
                          <m:r>
                            <a:rPr lang="fr-FR" sz="2200" i="1">
                              <a:latin typeface="Cambria Math"/>
                            </a:rPr>
                            <m:t>,</m:t>
                          </m:r>
                          <m:r>
                            <a:rPr lang="fr-FR" sz="2200" i="1">
                              <a:latin typeface="Cambria Math"/>
                            </a:rPr>
                            <m:t>𝑘𝑙</m:t>
                          </m:r>
                        </m:sub>
                      </m:sSub>
                      <m:d>
                        <m:dPr>
                          <m:ctrlPr>
                            <a:rPr lang="fr-FR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fr-FR" sz="22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200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</m:acc>
                        </m:e>
                      </m:d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200" i="1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fr-FR" sz="2200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fr-FR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2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2200" i="1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200" b="0" i="1" smtClean="0">
                                  <a:latin typeface="Cambria Math"/>
                                </a:rPr>
                                <m:t>  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200" b="0" i="1" smtClean="0">
                                  <a:latin typeface="Cambria Math"/>
                                </a:rPr>
                                <m:t>𝑡</m:t>
                              </m:r>
                              <m:r>
                                <a:rPr lang="fr-FR" sz="2200" i="1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fr-FR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2200" b="0" i="1" smtClean="0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num>
                                <m:den>
                                  <m:r>
                                    <a:rPr lang="fr-FR" sz="2200" i="1">
                                      <a:latin typeface="Cambria Math"/>
                                    </a:rPr>
                                    <m:t>𝑐</m:t>
                                  </m:r>
                                </m:den>
                              </m:f>
                              <m:r>
                                <a:rPr lang="fr-FR" sz="2200" b="0" i="1" smtClean="0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fr-FR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acc>
                                    <m:accPr>
                                      <m:chr m:val="⃗"/>
                                      <m:ctrlPr>
                                        <a:rPr lang="fr-FR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2200" b="0" i="1" smtClean="0">
                                          <a:latin typeface="Cambria Math"/>
                                        </a:rPr>
                                        <m:t>𝑥</m:t>
                                      </m:r>
                                      <m:r>
                                        <a:rPr lang="fr-FR" sz="2200" b="0" i="1" smtClean="0">
                                          <a:latin typeface="Cambria Math"/>
                                        </a:rPr>
                                        <m:t>′</m:t>
                                      </m:r>
                                    </m:e>
                                  </m:acc>
                                  <m:r>
                                    <a:rPr lang="en-US" sz="2200" i="1" smtClean="0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sz="220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2200" b="0" i="1" smtClean="0">
                                          <a:latin typeface="Cambria Math"/>
                                          <a:ea typeface="Cambria Math"/>
                                        </a:rPr>
                                        <m:t>𝑛</m:t>
                                      </m:r>
                                    </m:e>
                                  </m:acc>
                                </m:num>
                                <m:den>
                                  <m:r>
                                    <a:rPr lang="fr-FR" sz="2200" b="0" i="1" smtClean="0">
                                      <a:latin typeface="Cambria Math"/>
                                    </a:rPr>
                                    <m:t>𝑐</m:t>
                                  </m:r>
                                </m:den>
                              </m:f>
                              <m:r>
                                <a:rPr lang="fr-FR" sz="2200" i="1">
                                  <a:latin typeface="Cambria Math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sz="22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fr-FR" sz="2200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fr-FR" sz="2200" i="1">
                                      <a:latin typeface="Cambria Math"/>
                                      <a:ea typeface="Cambria Math"/>
                                    </a:rPr>
                                    <m:t>′</m:t>
                                  </m:r>
                                </m:e>
                              </m:acc>
                            </m:e>
                          </m:d>
                        </m:e>
                      </m:nary>
                    </m:oMath>
                  </m:oMathPara>
                </a14:m>
                <a:endParaRPr lang="fr-FR" sz="22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8973" y="2377558"/>
                <a:ext cx="7003143" cy="105144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792517" y="1396181"/>
                <a:ext cx="6712858" cy="10758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200" i="1">
                              <a:latin typeface="Cambria Math"/>
                            </a:rPr>
                            <m:t>𝑡</m:t>
                          </m:r>
                          <m:r>
                            <a:rPr lang="fr-FR" sz="2200" i="1">
                              <a:latin typeface="Cambria Math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fr-FR" sz="2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200" i="1"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  <m:r>
                            <a:rPr lang="fr-FR" sz="2200" i="1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fr-FR" sz="2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200" i="1">
                              <a:latin typeface="Cambria Math"/>
                            </a:rPr>
                            <m:t>4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200" i="1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fr-FR" sz="2200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fr-FR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2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2200" i="1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f>
                            <m:fPr>
                              <m:ctrlPr>
                                <a:rPr lang="fr-FR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200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fr-FR" sz="22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sz="22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2200" i="1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</m:e>
                                  </m:acc>
                                  <m:r>
                                    <a:rPr lang="fr-FR" sz="2200" i="1">
                                      <a:latin typeface="Cambria Math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FR" sz="22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2200" i="1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  <m:r>
                                        <a:rPr lang="fr-FR" sz="2200" i="1">
                                          <a:latin typeface="Cambria Math"/>
                                          <a:ea typeface="Cambria Math"/>
                                        </a:rPr>
                                        <m:t>′</m:t>
                                      </m:r>
                                    </m:e>
                                  </m:acc>
                                </m:e>
                              </m:d>
                            </m:den>
                          </m:f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200" b="0" i="1" smtClean="0">
                                  <a:latin typeface="Cambria Math"/>
                                </a:rPr>
                                <m:t>𝑡</m:t>
                              </m:r>
                              <m:r>
                                <a:rPr lang="fr-FR" sz="2200" i="1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fr-FR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fr-FR" sz="22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fr-FR" sz="2200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fr-FR" sz="2200" i="1">
                                              <a:latin typeface="Cambria Math"/>
                                              <a:ea typeface="Cambria Math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  <m:r>
                                        <a:rPr lang="fr-FR" sz="2200" i="1">
                                          <a:latin typeface="Cambria Math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⃗"/>
                                          <m:ctrlPr>
                                            <a:rPr lang="fr-FR" sz="2200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accPr>
                                        <m:e>
                                          <m:sSup>
                                            <m:sSupPr>
                                              <m:ctrlPr>
                                                <a:rPr lang="fr-FR" sz="2200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fr-FR" sz="22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fr-FR" sz="22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e>
                                      </m:acc>
                                    </m:e>
                                  </m:d>
                                </m:num>
                                <m:den>
                                  <m:r>
                                    <a:rPr lang="fr-FR" sz="2200" i="1">
                                      <a:latin typeface="Cambria Math"/>
                                    </a:rPr>
                                    <m:t>𝑐</m:t>
                                  </m:r>
                                </m:den>
                              </m:f>
                              <m:r>
                                <a:rPr lang="fr-FR" sz="2200" i="1">
                                  <a:latin typeface="Cambria Math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sz="22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fr-FR" sz="2200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fr-FR" sz="2200" i="1">
                                      <a:latin typeface="Cambria Math"/>
                                      <a:ea typeface="Cambria Math"/>
                                    </a:rPr>
                                    <m:t>′</m:t>
                                  </m:r>
                                </m:e>
                              </m:acc>
                            </m:e>
                          </m:d>
                        </m:e>
                      </m:nary>
                    </m:oMath>
                  </m:oMathPara>
                </a14:m>
                <a:endParaRPr lang="fr-FR" sz="22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2517" y="1396181"/>
                <a:ext cx="6712858" cy="107580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954940" y="5348808"/>
                <a:ext cx="1735475" cy="7261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200" i="1">
                              <a:latin typeface="Cambria Math"/>
                            </a:rPr>
                            <m:t>𝑆</m:t>
                          </m:r>
                        </m:e>
                        <m:sup>
                          <m:r>
                            <a:rPr lang="fr-FR" sz="2200" i="1">
                              <a:latin typeface="Cambria Math"/>
                            </a:rPr>
                            <m:t>𝑘𝑙</m:t>
                          </m:r>
                        </m:sup>
                      </m:sSup>
                      <m:r>
                        <a:rPr lang="fr-FR" sz="2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2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fr-FR" sz="22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fr-FR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̈"/>
                              <m:ctrlPr>
                                <a:rPr lang="fr-FR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200" b="0" i="1" smtClean="0">
                                  <a:latin typeface="Cambria Math"/>
                                  <a:ea typeface="Cambria Math"/>
                                </a:rPr>
                                <m:t>ℳ</m:t>
                              </m:r>
                            </m:e>
                          </m:acc>
                        </m:e>
                        <m:sup>
                          <m:r>
                            <a:rPr lang="fr-FR" sz="2200" b="0" i="1" smtClean="0">
                              <a:latin typeface="Cambria Math"/>
                            </a:rPr>
                            <m:t>𝑘𝑙</m:t>
                          </m:r>
                        </m:sup>
                      </m:sSup>
                    </m:oMath>
                  </m:oMathPara>
                </a14:m>
                <a:endParaRPr lang="fr-FR" sz="22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940" y="5348808"/>
                <a:ext cx="1735475" cy="72616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006006" y="5080498"/>
                <a:ext cx="3627660" cy="9803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200" i="1" smtClean="0">
                              <a:latin typeface="Cambria Math"/>
                              <a:ea typeface="Cambria Math"/>
                            </a:rPr>
                            <m:t>ℳ</m:t>
                          </m:r>
                        </m:e>
                        <m:sup>
                          <m:r>
                            <a:rPr lang="fr-FR" sz="2200" i="1">
                              <a:latin typeface="Cambria Math"/>
                            </a:rPr>
                            <m:t>𝑘𝑙</m:t>
                          </m:r>
                        </m:sup>
                      </m:sSup>
                      <m:r>
                        <a:rPr lang="fr-FR" sz="2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2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fr-FR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200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fr-FR" sz="22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fr-FR" sz="2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fr-FR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2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fr-FR" sz="22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2200" b="0" i="1" smtClean="0">
                              <a:latin typeface="Cambria Math"/>
                            </a:rPr>
                            <m:t>𝑥</m:t>
                          </m:r>
                        </m:e>
                      </m:nary>
                      <m:r>
                        <a:rPr lang="fr-FR" sz="2200" b="0" i="1" smtClean="0">
                          <a:latin typeface="Cambria Math"/>
                        </a:rPr>
                        <m:t>  </m:t>
                      </m:r>
                      <m:sSup>
                        <m:sSupPr>
                          <m:ctrlPr>
                            <a:rPr lang="fr-FR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200" b="0" i="1" smtClean="0">
                              <a:latin typeface="Cambria Math"/>
                            </a:rPr>
                            <m:t>𝑇</m:t>
                          </m:r>
                        </m:e>
                        <m:sup>
                          <m:r>
                            <a:rPr lang="fr-FR" sz="2200" b="0" i="1" smtClean="0">
                              <a:latin typeface="Cambria Math"/>
                            </a:rPr>
                            <m:t>00</m:t>
                          </m:r>
                        </m:sup>
                      </m:sSup>
                      <m:r>
                        <a:rPr lang="fr-FR" sz="22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fr-FR" sz="2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fr-FR" sz="22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FR" sz="2200" b="0" i="1" smtClean="0">
                              <a:latin typeface="Cambria Math"/>
                              <a:ea typeface="Cambria Math"/>
                            </a:rPr>
                            <m:t>𝑘</m:t>
                          </m:r>
                        </m:sup>
                      </m:sSup>
                      <m:sSup>
                        <m:sSupPr>
                          <m:ctrlPr>
                            <a:rPr lang="fr-FR" sz="22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fr-FR" sz="22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p>
                          <m:r>
                            <a:rPr lang="fr-FR" sz="2200" b="0" i="1" smtClean="0">
                              <a:latin typeface="Cambria Math"/>
                              <a:ea typeface="Cambria Math"/>
                            </a:rPr>
                            <m:t>𝑙</m:t>
                          </m:r>
                        </m:sup>
                      </m:sSup>
                    </m:oMath>
                  </m:oMathPara>
                </a14:m>
                <a:endParaRPr lang="fr-FR" sz="22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006" y="5080498"/>
                <a:ext cx="3627660" cy="98039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/>
          <p:cNvSpPr txBox="1"/>
          <p:nvPr/>
        </p:nvSpPr>
        <p:spPr>
          <a:xfrm>
            <a:off x="2792891" y="3705163"/>
            <a:ext cx="3558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</a:t>
            </a:r>
            <a:r>
              <a:rPr lang="fr-FR" dirty="0" smtClean="0"/>
              <a:t>t donc on arrive au résultat suivant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8490857" y="5863775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MM)</a:t>
            </a:r>
            <a:endParaRPr lang="fr-FR" dirty="0"/>
          </a:p>
        </p:txBody>
      </p:sp>
      <p:sp>
        <p:nvSpPr>
          <p:cNvPr id="15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090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radiation du quadripôle Q de masse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space réservé du contenu 9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3959934"/>
                <a:ext cx="8229600" cy="728180"/>
              </a:xfrm>
            </p:spPr>
            <p:txBody>
              <a:bodyPr/>
              <a:lstStyle/>
              <a:p>
                <a:r>
                  <a:rPr lang="fr-FR" dirty="0" smtClean="0"/>
                  <a:t>Pour une radiation que se propage selon </a:t>
                </a:r>
                <a14:m>
                  <m:oMath xmlns:m="http://schemas.openxmlformats.org/officeDocument/2006/math">
                    <m:r>
                      <a:rPr lang="fr-FR" i="1" dirty="0" smtClean="0">
                        <a:latin typeface="Cambria Math"/>
                      </a:rPr>
                      <m:t>𝑧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0" name="Espace réservé du contenu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3959934"/>
                <a:ext cx="8229600" cy="728180"/>
              </a:xfrm>
              <a:blipFill rotWithShape="1">
                <a:blip r:embed="rId2"/>
                <a:stretch>
                  <a:fillRect l="-1259" t="-840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smtClean="0"/>
              <a:t>POG – </a:t>
            </a:r>
            <a:r>
              <a:rPr lang="fr-FR" dirty="0"/>
              <a:t>Sources</a:t>
            </a:r>
            <a:endParaRPr lang="fr-FR" dirty="0" smtClean="0"/>
          </a:p>
          <a:p>
            <a:r>
              <a:rPr lang="fr-FR" dirty="0" smtClean="0"/>
              <a:t>G. </a:t>
            </a:r>
            <a:r>
              <a:rPr lang="fr-FR" dirty="0" err="1" smtClean="0"/>
              <a:t>Cagnoli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588555" y="1308770"/>
                <a:ext cx="5966890" cy="728533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200" i="1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fr-FR" sz="2200" i="1">
                                      <a:latin typeface="Cambria Math"/>
                                    </a:rPr>
                                    <m:t>𝐼𝐽</m:t>
                                  </m:r>
                                </m:sub>
                                <m:sup>
                                  <m:r>
                                    <a:rPr lang="fr-FR" sz="2200" i="1">
                                      <a:latin typeface="Cambria Math"/>
                                    </a:rPr>
                                    <m:t>𝑇𝑇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fr-FR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200" i="1">
                                      <a:latin typeface="Cambria Math"/>
                                    </a:rPr>
                                    <m:t>𝑡</m:t>
                                  </m:r>
                                  <m:r>
                                    <a:rPr lang="fr-FR" sz="2200" i="1">
                                      <a:latin typeface="Cambria Math"/>
                                    </a:rPr>
                                    <m:t>,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FR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2200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</m:d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fr-FR" sz="2200" b="0" i="0" smtClean="0">
                              <a:latin typeface="Cambria Math"/>
                            </a:rPr>
                            <m:t>quad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2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fr-FR" sz="22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200" b="0" i="1" smtClean="0">
                              <a:latin typeface="Cambria Math"/>
                            </a:rPr>
                            <m:t>2</m:t>
                          </m:r>
                          <m:r>
                            <a:rPr lang="fr-FR" sz="2200" b="0" i="1" smtClean="0">
                              <a:latin typeface="Cambria Math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fr-FR" sz="2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200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fr-FR" sz="2200" b="0" i="1" smtClean="0"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fr-FR" sz="22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fr-FR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200" i="1" smtClean="0">
                              <a:latin typeface="Cambria Math"/>
                              <a:ea typeface="Cambria Math"/>
                            </a:rPr>
                            <m:t>Λ</m:t>
                          </m:r>
                        </m:e>
                        <m:sub>
                          <m:r>
                            <a:rPr lang="fr-FR" sz="2200" b="0" i="1" smtClean="0">
                              <a:latin typeface="Cambria Math"/>
                            </a:rPr>
                            <m:t>𝑖𝑗</m:t>
                          </m:r>
                          <m:r>
                            <a:rPr lang="fr-FR" sz="2200" b="0" i="1" smtClean="0">
                              <a:latin typeface="Cambria Math"/>
                            </a:rPr>
                            <m:t>,</m:t>
                          </m:r>
                          <m:r>
                            <a:rPr lang="fr-FR" sz="2200" b="0" i="1" smtClean="0">
                              <a:latin typeface="Cambria Math"/>
                            </a:rPr>
                            <m:t>𝑘𝑙</m:t>
                          </m:r>
                        </m:sub>
                      </m:sSub>
                      <m:d>
                        <m:dPr>
                          <m:ctrlPr>
                            <a:rPr lang="fr-FR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fr-FR" sz="22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200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</m:acc>
                        </m:e>
                      </m:d>
                      <m:r>
                        <a:rPr lang="fr-FR" sz="2200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fr-FR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̈"/>
                              <m:ctrlPr>
                                <a:rPr lang="fr-FR" sz="22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200" b="0" i="1" smtClean="0"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</m:e>
                          </m:acc>
                        </m:e>
                        <m:sup>
                          <m:r>
                            <a:rPr lang="fr-FR" sz="2200" i="1">
                              <a:latin typeface="Cambria Math"/>
                            </a:rPr>
                            <m:t>𝑘𝑙</m:t>
                          </m:r>
                        </m:sup>
                      </m:sSup>
                      <m:d>
                        <m:dPr>
                          <m:ctrlPr>
                            <a:rPr lang="fr-FR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200" b="0" i="1" smtClean="0">
                              <a:latin typeface="Cambria Math"/>
                            </a:rPr>
                            <m:t>𝑡</m:t>
                          </m:r>
                          <m:r>
                            <a:rPr lang="fr-FR" sz="22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fr-FR" sz="2200" b="0" i="1" smtClean="0">
                              <a:latin typeface="Cambria Math"/>
                            </a:rPr>
                            <m:t>𝑟</m:t>
                          </m:r>
                          <m:r>
                            <a:rPr lang="fr-FR" sz="2200" b="0" i="1" smtClean="0">
                              <a:latin typeface="Cambria Math"/>
                            </a:rPr>
                            <m:t>/</m:t>
                          </m:r>
                          <m:r>
                            <a:rPr lang="fr-FR" sz="2200" b="0" i="1" smtClean="0">
                              <a:latin typeface="Cambria Math"/>
                            </a:rPr>
                            <m:t>𝑐</m:t>
                          </m:r>
                        </m:e>
                      </m:d>
                    </m:oMath>
                  </m:oMathPara>
                </a14:m>
                <a:endParaRPr lang="fr-FR" sz="22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8555" y="1308770"/>
                <a:ext cx="5966890" cy="72853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079765" y="2192973"/>
                <a:ext cx="2984470" cy="7283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200" b="0" i="1" smtClean="0">
                              <a:latin typeface="Cambria Math"/>
                            </a:rPr>
                            <m:t>𝑄</m:t>
                          </m:r>
                        </m:e>
                        <m:sup>
                          <m:r>
                            <a:rPr lang="fr-FR" sz="2200" b="0" i="1" smtClean="0">
                              <a:latin typeface="Cambria Math"/>
                            </a:rPr>
                            <m:t>𝑘𝑙</m:t>
                          </m:r>
                        </m:sup>
                      </m:sSup>
                      <m:r>
                        <a:rPr lang="fr-FR" sz="22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fr-FR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200" b="0" i="1" smtClean="0">
                              <a:latin typeface="Cambria Math"/>
                              <a:ea typeface="Cambria Math"/>
                            </a:rPr>
                            <m:t>ℳ</m:t>
                          </m:r>
                        </m:e>
                        <m:sup>
                          <m:r>
                            <a:rPr lang="fr-FR" sz="2200" b="0" i="1" smtClean="0">
                              <a:latin typeface="Cambria Math"/>
                            </a:rPr>
                            <m:t>𝑘𝑙</m:t>
                          </m:r>
                        </m:sup>
                      </m:sSup>
                      <m:r>
                        <a:rPr lang="fr-FR" sz="22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fr-FR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2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fr-FR" sz="22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fr-FR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200" b="0" i="1" smtClean="0"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p>
                          <m:r>
                            <a:rPr lang="fr-FR" sz="2200" b="0" i="1" smtClean="0">
                              <a:latin typeface="Cambria Math"/>
                            </a:rPr>
                            <m:t>𝑘𝑙</m:t>
                          </m:r>
                        </m:sup>
                      </m:sSup>
                      <m:sSup>
                        <m:sSupPr>
                          <m:ctrlPr>
                            <a:rPr lang="fr-FR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200" i="1">
                              <a:latin typeface="Cambria Math"/>
                              <a:ea typeface="Cambria Math"/>
                            </a:rPr>
                            <m:t>ℳ</m:t>
                          </m:r>
                        </m:e>
                        <m:sup>
                          <m:r>
                            <a:rPr lang="fr-FR" sz="2200" b="0" i="1" smtClean="0">
                              <a:latin typeface="Cambria Math"/>
                            </a:rPr>
                            <m:t>𝑖𝑖</m:t>
                          </m:r>
                        </m:sup>
                      </m:sSup>
                    </m:oMath>
                  </m:oMathPara>
                </a14:m>
                <a:endParaRPr lang="fr-FR" sz="22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9765" y="2192973"/>
                <a:ext cx="2984470" cy="72834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830144" y="2979537"/>
                <a:ext cx="3483711" cy="9803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200" i="1">
                              <a:latin typeface="Cambria Math"/>
                              <a:ea typeface="Cambria Math"/>
                            </a:rPr>
                            <m:t>ℳ</m:t>
                          </m:r>
                        </m:e>
                        <m:sup>
                          <m:r>
                            <a:rPr lang="fr-FR" sz="2200" i="1">
                              <a:latin typeface="Cambria Math"/>
                            </a:rPr>
                            <m:t>𝑘𝑙</m:t>
                          </m:r>
                        </m:sup>
                      </m:sSup>
                      <m:r>
                        <a:rPr lang="fr-FR" sz="2200" b="0" i="0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fr-FR" sz="2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fr-FR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2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fr-FR" sz="22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22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fr-FR" sz="2200" b="0" i="1" smtClean="0">
                              <a:latin typeface="Cambria Math"/>
                            </a:rPr>
                            <m:t>  </m:t>
                          </m:r>
                          <m:r>
                            <a:rPr lang="fr-FR" sz="2200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  <m:d>
                            <m:dPr>
                              <m:ctrlPr>
                                <a:rPr lang="fr-FR" sz="2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sz="22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  <m:r>
                                <a:rPr lang="fr-FR" sz="2200" b="0" i="1" smtClean="0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sz="22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fr-FR" sz="2200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  <m:r>
                            <a:rPr lang="fr-FR" sz="2200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sSup>
                            <m:sSupPr>
                              <m:ctrlPr>
                                <a:rPr lang="fr-FR" sz="2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fr-FR" sz="2200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2200" b="0" i="1" smtClean="0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sup>
                          </m:sSup>
                          <m:r>
                            <a:rPr lang="fr-FR" sz="2200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sSup>
                            <m:sSupPr>
                              <m:ctrlPr>
                                <a:rPr lang="fr-FR" sz="22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fr-FR" sz="22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22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fr-FR" sz="22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0144" y="2979537"/>
                <a:ext cx="3483711" cy="98039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830144" y="4597880"/>
                <a:ext cx="2935804" cy="13647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00" b="0" i="1" smtClean="0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fr-FR" sz="2200" b="0" i="1" smtClean="0">
                              <a:latin typeface="Cambria Math"/>
                            </a:rPr>
                            <m:t>+</m:t>
                          </m:r>
                        </m:sub>
                      </m:sSub>
                      <m:r>
                        <a:rPr lang="fr-FR" sz="2200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2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fr-FR" sz="22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fr-FR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200" b="0" i="1" smtClean="0">
                              <a:latin typeface="Cambria Math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fr-FR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200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fr-FR" sz="2200" b="0" i="1" smtClean="0"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fr-FR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̈"/>
                                  <m:ctrlPr>
                                    <a:rPr lang="fr-FR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200" b="0" i="1" smtClean="0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</m:acc>
                            </m:e>
                            <m:sup>
                              <m:r>
                                <a:rPr lang="fr-FR" sz="2200" b="0" i="1" smtClean="0">
                                  <a:latin typeface="Cambria Math"/>
                                </a:rPr>
                                <m:t>11</m:t>
                              </m:r>
                            </m:sup>
                          </m:sSup>
                          <m:r>
                            <a:rPr lang="fr-FR" sz="2200" b="0" i="1" smtClean="0">
                              <a:latin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fr-FR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200" b="0" i="1" smtClean="0">
                                  <a:latin typeface="Cambria Math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fr-FR" sz="2200" b="0" i="1" smtClean="0">
                                  <a:latin typeface="Cambria Math"/>
                                </a:rPr>
                                <m:t>22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fr-FR" sz="22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00" i="1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fr-FR" sz="2200" i="1" smtClean="0">
                              <a:latin typeface="Cambria Math"/>
                              <a:ea typeface="Cambria Math"/>
                            </a:rPr>
                            <m:t>×</m:t>
                          </m:r>
                        </m:sub>
                      </m:sSub>
                      <m:r>
                        <a:rPr lang="fr-FR" sz="22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200" b="0" i="1" smtClean="0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fr-FR" sz="2200" i="1">
                              <a:latin typeface="Cambria Math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fr-FR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200" i="1">
                              <a:latin typeface="Cambria Math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fr-FR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200" i="1"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fr-FR" sz="2200" i="1"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FR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̈"/>
                              <m:ctrlPr>
                                <a:rPr lang="fr-FR" sz="2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200" b="0" i="1" smtClean="0"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</m:e>
                          </m:acc>
                        </m:e>
                        <m:sup>
                          <m:r>
                            <a:rPr lang="fr-FR" sz="2200" i="1">
                              <a:latin typeface="Cambria Math"/>
                            </a:rPr>
                            <m:t>1</m:t>
                          </m:r>
                          <m:r>
                            <a:rPr lang="fr-FR" sz="22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sz="22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0144" y="4597880"/>
                <a:ext cx="2935804" cy="136473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/>
          <p:cNvSpPr txBox="1"/>
          <p:nvPr/>
        </p:nvSpPr>
        <p:spPr>
          <a:xfrm>
            <a:off x="8490857" y="5863775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MM)</a:t>
            </a:r>
            <a:endParaRPr lang="fr-FR" dirty="0"/>
          </a:p>
        </p:txBody>
      </p:sp>
      <p:sp>
        <p:nvSpPr>
          <p:cNvPr id="13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831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OG produit par deux masses oscillantes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38688"/>
            <a:ext cx="8229600" cy="849769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2020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smtClean="0"/>
              <a:t>POG – </a:t>
            </a:r>
            <a:r>
              <a:rPr lang="fr-FR" dirty="0"/>
              <a:t>Sources</a:t>
            </a:r>
            <a:endParaRPr lang="fr-FR" dirty="0" smtClean="0"/>
          </a:p>
          <a:p>
            <a:r>
              <a:rPr lang="fr-FR" dirty="0" smtClean="0"/>
              <a:t>G. </a:t>
            </a:r>
            <a:r>
              <a:rPr lang="fr-FR" dirty="0" err="1" smtClean="0"/>
              <a:t>Cagnoli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765363" y="2239282"/>
                <a:ext cx="2455096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00" b="0" i="1" smtClean="0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fr-FR" sz="22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fr-FR" sz="22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sz="22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fr-FR" sz="2200">
                          <a:latin typeface="Cambria Math"/>
                        </a:rPr>
                        <m:t>=</m:t>
                      </m:r>
                      <m:r>
                        <a:rPr lang="fr-FR" sz="2200" b="0" i="1" smtClean="0">
                          <a:latin typeface="Cambria Math"/>
                        </a:rPr>
                        <m:t>𝑎</m:t>
                      </m:r>
                      <m:r>
                        <a:rPr lang="fr-FR" sz="2200" b="0" i="1" smtClean="0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fr-FR" sz="2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200" b="0" i="0" smtClean="0">
                              <a:latin typeface="Cambria Math"/>
                              <a:ea typeface="Cambria Math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fr-FR" sz="2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sz="2200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fr-FR" sz="2200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sub>
                          </m:sSub>
                          <m:r>
                            <a:rPr lang="fr-FR" sz="22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fr-FR" sz="22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363" y="2239282"/>
                <a:ext cx="2455096" cy="43088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088381" y="4130731"/>
                <a:ext cx="7490640" cy="17898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00" b="0" i="1" smtClean="0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fr-FR" sz="2200" b="0" i="1" smtClean="0">
                              <a:latin typeface="Cambria Math"/>
                            </a:rPr>
                            <m:t>+</m:t>
                          </m:r>
                        </m:sub>
                      </m:sSub>
                      <m:d>
                        <m:dPr>
                          <m:ctrlPr>
                            <a:rPr lang="fr-FR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200" b="0" i="1" smtClean="0">
                              <a:latin typeface="Cambria Math"/>
                            </a:rPr>
                            <m:t>𝑡</m:t>
                          </m:r>
                          <m:r>
                            <a:rPr lang="fr-FR" sz="2200" b="0" i="1" smtClean="0">
                              <a:latin typeface="Cambria Math"/>
                            </a:rPr>
                            <m:t>,</m:t>
                          </m:r>
                          <m:r>
                            <a:rPr lang="fr-FR" sz="2200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fr-FR" sz="22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fr-FR" sz="2200" b="0" i="1" smtClean="0"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</m:d>
                      <m:r>
                        <a:rPr lang="fr-FR" sz="2200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2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fr-FR" sz="22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fr-FR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200" b="0" i="1" smtClean="0">
                              <a:latin typeface="Cambria Math"/>
                            </a:rPr>
                            <m:t> 8 </m:t>
                          </m:r>
                          <m:r>
                            <a:rPr lang="fr-FR" sz="2200" b="0" i="1" smtClean="0">
                              <a:latin typeface="Cambria Math"/>
                            </a:rPr>
                            <m:t>𝐺</m:t>
                          </m:r>
                          <m:r>
                            <a:rPr lang="fr-FR" sz="22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fr-FR" sz="2200" b="0" i="1" smtClean="0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fr-FR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2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fr-FR" sz="2200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fr-FR" sz="22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2200" b="0" i="1" smtClean="0">
                              <a:latin typeface="Cambria Math"/>
                            </a:rPr>
                            <m:t> </m:t>
                          </m:r>
                          <m:sSup>
                            <m:sSupPr>
                              <m:ctrlPr>
                                <a:rPr lang="fr-FR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200" i="1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fr-FR" sz="2200" i="1">
                                      <a:latin typeface="Cambria Math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sz="22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fr-FR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200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fr-FR" sz="2200" b="0" i="1" smtClean="0"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FR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2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fr-FR" sz="2200" b="0" i="0" smtClean="0">
                              <a:latin typeface="Cambria Math"/>
                            </a:rPr>
                            <m:t>sin</m:t>
                          </m:r>
                        </m:e>
                        <m:sup>
                          <m:r>
                            <a:rPr lang="fr-FR" sz="22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fr-FR" sz="2200" b="0" i="1" smtClean="0">
                          <a:latin typeface="Cambria Math"/>
                          <a:ea typeface="Cambria Math"/>
                        </a:rPr>
                        <m:t>𝜃</m:t>
                      </m:r>
                      <m:r>
                        <a:rPr lang="fr-FR" sz="2200" b="0" i="1" smtClean="0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fr-FR" sz="2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200" b="0" i="0" smtClean="0">
                              <a:latin typeface="Cambria Math"/>
                              <a:ea typeface="Cambria Math"/>
                            </a:rPr>
                            <m:t>cos</m:t>
                          </m:r>
                        </m:fName>
                        <m:e>
                          <m:r>
                            <a:rPr lang="fr-FR" sz="22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fr-FR" sz="2200" b="0" i="1" smtClean="0"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</m:func>
                      <m:r>
                        <a:rPr lang="fr-FR" sz="2200" b="0" i="1" smtClean="0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fr-FR" sz="2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200" b="0" i="0" smtClean="0">
                              <a:latin typeface="Cambria Math"/>
                              <a:ea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fr-FR" sz="2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sz="22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fr-FR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200" i="1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fr-FR" sz="2200" i="1">
                                      <a:latin typeface="Cambria Math"/>
                                    </a:rPr>
                                    <m:t>𝑠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200" i="1" smtClean="0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fr-FR" sz="2200" b="0" i="1" smtClean="0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FR" sz="2200" b="0" i="0" smtClean="0">
                                      <a:latin typeface="Cambria Math"/>
                                    </a:rPr>
                                    <m:t>ret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r>
                  <a:rPr lang="fr-FR" sz="2200" b="0" dirty="0" smtClean="0">
                    <a:ea typeface="Cambria Math"/>
                  </a:rPr>
                  <a:t/>
                </a:r>
                <a:br>
                  <a:rPr lang="fr-FR" sz="2200" b="0" dirty="0" smtClean="0">
                    <a:ea typeface="Cambria Math"/>
                  </a:rPr>
                </a:br>
                <a:endParaRPr lang="fr-FR" sz="22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00" i="1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fr-FR" sz="2200" i="1" smtClean="0">
                              <a:latin typeface="Cambria Math"/>
                              <a:ea typeface="Cambria Math"/>
                            </a:rPr>
                            <m:t>×</m:t>
                          </m:r>
                        </m:sub>
                      </m:sSub>
                      <m:d>
                        <m:dPr>
                          <m:ctrlPr>
                            <a:rPr lang="fr-FR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200" i="1">
                              <a:latin typeface="Cambria Math"/>
                            </a:rPr>
                            <m:t>𝑡</m:t>
                          </m:r>
                          <m:r>
                            <a:rPr lang="fr-FR" sz="2200" i="1">
                              <a:latin typeface="Cambria Math"/>
                            </a:rPr>
                            <m:t>,</m:t>
                          </m:r>
                          <m:r>
                            <a:rPr lang="fr-FR" sz="2200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fr-FR" sz="2200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fr-FR" sz="2200" i="1"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</m:d>
                      <m:r>
                        <a:rPr lang="fr-FR" sz="22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2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fr-FR" sz="2200" i="1">
                              <a:latin typeface="Cambria Math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fr-FR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200" i="1">
                              <a:latin typeface="Cambria Math"/>
                            </a:rPr>
                            <m:t> </m:t>
                          </m:r>
                          <m:r>
                            <a:rPr lang="fr-FR" sz="2200" b="0" i="1" smtClean="0">
                              <a:latin typeface="Cambria Math"/>
                            </a:rPr>
                            <m:t>8</m:t>
                          </m:r>
                          <m:r>
                            <a:rPr lang="fr-FR" sz="2200" i="1">
                              <a:latin typeface="Cambria Math"/>
                            </a:rPr>
                            <m:t> </m:t>
                          </m:r>
                          <m:r>
                            <a:rPr lang="fr-FR" sz="2200" i="1">
                              <a:latin typeface="Cambria Math"/>
                            </a:rPr>
                            <m:t>𝐺</m:t>
                          </m:r>
                          <m:r>
                            <a:rPr lang="fr-FR" sz="2200" i="1">
                              <a:latin typeface="Cambria Math"/>
                            </a:rPr>
                            <m:t> </m:t>
                          </m:r>
                          <m:r>
                            <a:rPr lang="fr-FR" sz="2200" b="0" i="1" smtClean="0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fr-FR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2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fr-FR" sz="2200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fr-FR" sz="22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2200" i="1">
                              <a:latin typeface="Cambria Math"/>
                            </a:rPr>
                            <m:t> </m:t>
                          </m:r>
                          <m:sSup>
                            <m:sSupPr>
                              <m:ctrlPr>
                                <a:rPr lang="fr-FR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200" i="1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fr-FR" sz="2200" i="1">
                                      <a:latin typeface="Cambria Math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sz="22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fr-FR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200" i="1"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fr-FR" sz="2200" i="1"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FR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2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fr-FR" sz="2200">
                              <a:latin typeface="Cambria Math"/>
                            </a:rPr>
                            <m:t>sin</m:t>
                          </m:r>
                        </m:e>
                        <m:sup>
                          <m:r>
                            <a:rPr lang="fr-FR" sz="22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fr-FR" sz="2200" i="1">
                          <a:latin typeface="Cambria Math"/>
                          <a:ea typeface="Cambria Math"/>
                        </a:rPr>
                        <m:t>𝜃</m:t>
                      </m:r>
                      <m:r>
                        <a:rPr lang="fr-FR" sz="2200" i="1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fr-FR" sz="22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200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fr-FR" sz="22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fr-FR" sz="2200" i="1"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</m:func>
                      <m:r>
                        <a:rPr lang="fr-FR" sz="2200" i="1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fr-FR" sz="22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200">
                              <a:latin typeface="Cambria Math"/>
                              <a:ea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fr-FR" sz="22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sz="22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fr-FR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200" i="1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fr-FR" sz="2200" i="1">
                                      <a:latin typeface="Cambria Math"/>
                                    </a:rPr>
                                    <m:t>𝑠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200" i="1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fr-FR" sz="2200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FR" sz="2200">
                                      <a:latin typeface="Cambria Math"/>
                                    </a:rPr>
                                    <m:t>ret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fr-FR" sz="22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381" y="4130731"/>
                <a:ext cx="7490640" cy="178984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e 13"/>
          <p:cNvGrpSpPr/>
          <p:nvPr/>
        </p:nvGrpSpPr>
        <p:grpSpPr>
          <a:xfrm>
            <a:off x="127227" y="2239282"/>
            <a:ext cx="2165659" cy="1447347"/>
            <a:chOff x="127227" y="2239282"/>
            <a:chExt cx="2165659" cy="1447347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227" y="2239282"/>
              <a:ext cx="2165659" cy="1447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Ellipse 7"/>
            <p:cNvSpPr/>
            <p:nvPr/>
          </p:nvSpPr>
          <p:spPr>
            <a:xfrm>
              <a:off x="1235177" y="2614903"/>
              <a:ext cx="110532" cy="11053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/>
          </p:nvSpPr>
          <p:spPr>
            <a:xfrm>
              <a:off x="1240201" y="3003439"/>
              <a:ext cx="110532" cy="11053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1225131" y="2294548"/>
                  <a:ext cx="490840" cy="4308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200" i="1" smtClean="0">
                            <a:latin typeface="Cambria Math"/>
                          </a:rPr>
                          <m:t>𝑚</m:t>
                        </m:r>
                      </m:oMath>
                    </m:oMathPara>
                  </a14:m>
                  <a:endParaRPr lang="fr-FR" sz="2200" dirty="0"/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5131" y="2294548"/>
                  <a:ext cx="490840" cy="430887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1270349" y="2887595"/>
                  <a:ext cx="490840" cy="4308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200" i="1" smtClean="0">
                            <a:latin typeface="Cambria Math"/>
                          </a:rPr>
                          <m:t>𝑚</m:t>
                        </m:r>
                      </m:oMath>
                    </m:oMathPara>
                  </a14:m>
                  <a:endParaRPr lang="fr-FR" sz="2200" dirty="0"/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0349" y="2887595"/>
                  <a:ext cx="490840" cy="430887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052" name="Picture 4" descr="https://upload.wikimedia.org/wikipedia/commons/thumb/4/4f/3D_Spherical.svg/800px-3D_Spherical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961" y="1425272"/>
            <a:ext cx="2809874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8490857" y="5863775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MM)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156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OG produit par deux masses en orbite circulaire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smtClean="0"/>
              <a:t>POG – </a:t>
            </a:r>
            <a:r>
              <a:rPr lang="fr-FR" dirty="0"/>
              <a:t>Sources</a:t>
            </a:r>
            <a:endParaRPr lang="fr-FR" dirty="0" smtClean="0"/>
          </a:p>
          <a:p>
            <a:r>
              <a:rPr lang="fr-FR" dirty="0" smtClean="0"/>
              <a:t>G. </a:t>
            </a:r>
            <a:r>
              <a:rPr lang="fr-FR" dirty="0" err="1" smtClean="0"/>
              <a:t>Cagnoli</a:t>
            </a:r>
            <a:endParaRPr lang="fr-FR" dirty="0"/>
          </a:p>
        </p:txBody>
      </p:sp>
      <p:pic>
        <p:nvPicPr>
          <p:cNvPr id="6" name="Picture 4" descr="https://upload.wikimedia.org/wikipedia/commons/thumb/4/4f/3D_Spherical.svg/800px-3D_Spherical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12" y="1266554"/>
            <a:ext cx="1994353" cy="184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/>
          <p:cNvSpPr/>
          <p:nvPr/>
        </p:nvSpPr>
        <p:spPr>
          <a:xfrm>
            <a:off x="2173897" y="2476949"/>
            <a:ext cx="110532" cy="1105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1050512" y="2476949"/>
            <a:ext cx="110532" cy="1105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163851" y="2156594"/>
                <a:ext cx="632288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00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fr-FR" sz="22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22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851" y="2156594"/>
                <a:ext cx="632288" cy="43088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63791" y="2215190"/>
                <a:ext cx="616386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fr-FR" sz="22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22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791" y="2215190"/>
                <a:ext cx="616386" cy="43088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026621" y="1499053"/>
                <a:ext cx="3282309" cy="15814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r-FR" sz="22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fr-FR" sz="22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sz="22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fr-FR" sz="2200">
                          <a:latin typeface="Cambria Math"/>
                        </a:rPr>
                        <m:t>=</m:t>
                      </m:r>
                      <m:r>
                        <a:rPr lang="fr-FR" sz="2200" b="0" i="1" smtClean="0">
                          <a:latin typeface="Cambria Math"/>
                        </a:rPr>
                        <m:t>𝑅</m:t>
                      </m:r>
                      <m:r>
                        <a:rPr lang="fr-FR" sz="2200" b="0" i="1" smtClean="0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fr-FR" sz="2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200" b="0" i="0" smtClean="0">
                              <a:latin typeface="Cambria Math"/>
                              <a:ea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fr-FR" sz="2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2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sz="2200" i="1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fr-FR" sz="2200" i="1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fr-FR" sz="2200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  <m:r>
                                <a:rPr lang="fr-FR" sz="2200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fr-FR" sz="22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fr-FR" sz="2200" b="0" i="1" smtClean="0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fr-FR" sz="22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fr-FR" sz="2200" b="0" dirty="0" smtClean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00" b="0" i="1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fr-FR" sz="2200" i="1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fr-FR" sz="22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sz="22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fr-FR" sz="2200">
                          <a:latin typeface="Cambria Math"/>
                        </a:rPr>
                        <m:t>=</m:t>
                      </m:r>
                      <m:r>
                        <a:rPr lang="fr-FR" sz="2200" i="1">
                          <a:latin typeface="Cambria Math"/>
                        </a:rPr>
                        <m:t>𝑅</m:t>
                      </m:r>
                      <m:r>
                        <a:rPr lang="fr-FR" sz="2200" i="1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fr-FR" sz="22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200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fr-FR" sz="22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2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sz="2200" i="1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fr-FR" sz="2200" i="1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fr-FR" sz="2200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  <m:r>
                                <a:rPr lang="fr-FR" sz="2200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fr-FR" sz="22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fr-FR" sz="2200" i="1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fr-FR" sz="22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  <m:oMath xmlns:m="http://schemas.openxmlformats.org/officeDocument/2006/math">
                      <m:sSub>
                        <m:sSubPr>
                          <m:ctrlPr>
                            <a:rPr lang="fr-FR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00" b="0" i="1" smtClean="0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fr-FR" sz="2200" i="1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fr-FR" sz="22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sz="22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fr-FR" sz="2200">
                          <a:latin typeface="Cambria Math"/>
                        </a:rPr>
                        <m:t>=</m:t>
                      </m:r>
                      <m:r>
                        <a:rPr lang="fr-FR" sz="2200" b="0" i="0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fr-FR" sz="2200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6621" y="1499053"/>
                <a:ext cx="3282309" cy="158145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737243" y="3845034"/>
                <a:ext cx="7861063" cy="187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00" b="0" i="1" smtClean="0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fr-FR" sz="2200" b="0" i="1" smtClean="0">
                              <a:latin typeface="Cambria Math"/>
                            </a:rPr>
                            <m:t>+</m:t>
                          </m:r>
                        </m:sub>
                      </m:sSub>
                      <m:d>
                        <m:dPr>
                          <m:ctrlPr>
                            <a:rPr lang="fr-FR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200" b="0" i="1" smtClean="0">
                              <a:latin typeface="Cambria Math"/>
                            </a:rPr>
                            <m:t>𝑡</m:t>
                          </m:r>
                          <m:r>
                            <a:rPr lang="fr-FR" sz="2200" b="0" i="1" smtClean="0">
                              <a:latin typeface="Cambria Math"/>
                            </a:rPr>
                            <m:t>,</m:t>
                          </m:r>
                          <m:r>
                            <a:rPr lang="fr-FR" sz="2200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fr-FR" sz="22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fr-FR" sz="2200" b="0" i="1" smtClean="0"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</m:d>
                      <m:r>
                        <a:rPr lang="fr-FR" sz="2200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2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fr-FR" sz="22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fr-FR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200" b="0" i="1" smtClean="0">
                              <a:latin typeface="Cambria Math"/>
                            </a:rPr>
                            <m:t> 4 </m:t>
                          </m:r>
                          <m:r>
                            <a:rPr lang="fr-FR" sz="2200" b="0" i="1" smtClean="0">
                              <a:latin typeface="Cambria Math"/>
                            </a:rPr>
                            <m:t>𝐺</m:t>
                          </m:r>
                          <m:r>
                            <a:rPr lang="fr-FR" sz="2200" b="0" i="1" smtClean="0">
                              <a:latin typeface="Cambria Math"/>
                            </a:rPr>
                            <m:t> µ</m:t>
                          </m:r>
                          <m:sSup>
                            <m:sSupPr>
                              <m:ctrlPr>
                                <a:rPr lang="fr-FR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2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fr-FR" sz="2200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fr-FR" sz="22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2200" b="0" i="1" smtClean="0">
                              <a:latin typeface="Cambria Math"/>
                            </a:rPr>
                            <m:t> </m:t>
                          </m:r>
                          <m:sSup>
                            <m:sSupPr>
                              <m:ctrlPr>
                                <a:rPr lang="fr-FR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200" i="1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fr-FR" sz="2200" i="1">
                                      <a:latin typeface="Cambria Math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sz="22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fr-FR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200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fr-FR" sz="2200" b="0" i="1" smtClean="0"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fr-FR" sz="22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fr-FR" sz="2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fr-FR" sz="2200" b="0" i="1" smtClean="0">
                                  <a:latin typeface="Cambria Math"/>
                                  <a:ea typeface="Cambria Math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fr-FR" sz="22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2200" b="0" i="0" smtClean="0">
                                      <a:latin typeface="Cambria Math"/>
                                      <a:ea typeface="Cambria Math"/>
                                    </a:rPr>
                                    <m:t>cos</m:t>
                                  </m:r>
                                </m:e>
                                <m:sup>
                                  <m:r>
                                    <a:rPr lang="fr-FR" sz="22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22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num>
                            <m:den>
                              <m:r>
                                <a:rPr lang="fr-FR" sz="22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fr-FR" sz="2200" b="0" i="1" smtClean="0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fr-FR" sz="2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200" b="0" i="0" smtClean="0">
                              <a:latin typeface="Cambria Math"/>
                              <a:ea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fr-FR" sz="2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sz="22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fr-FR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200" i="1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fr-FR" sz="2200" i="1">
                                      <a:latin typeface="Cambria Math"/>
                                    </a:rPr>
                                    <m:t>𝑠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200" i="1" smtClean="0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fr-FR" sz="2200" b="0" i="1" smtClean="0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FR" sz="2200" b="0" i="0" smtClean="0">
                                      <a:latin typeface="Cambria Math"/>
                                    </a:rPr>
                                    <m:t>ret</m:t>
                                  </m:r>
                                </m:sub>
                              </m:sSub>
                              <m:r>
                                <a:rPr lang="fr-FR" sz="2200" b="0" i="1" smtClean="0">
                                  <a:latin typeface="Cambria Math"/>
                                </a:rPr>
                                <m:t>+2</m:t>
                              </m:r>
                              <m:r>
                                <a:rPr lang="fr-FR" sz="2200" b="0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r>
                  <a:rPr lang="fr-FR" sz="2200" b="0" dirty="0" smtClean="0">
                    <a:ea typeface="Cambria Math"/>
                  </a:rPr>
                  <a:t/>
                </a:r>
                <a:br>
                  <a:rPr lang="fr-FR" sz="2200" b="0" dirty="0" smtClean="0">
                    <a:ea typeface="Cambria Math"/>
                  </a:rPr>
                </a:br>
                <a:endParaRPr lang="fr-FR" sz="22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00" i="1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fr-FR" sz="2200" i="1" smtClean="0">
                              <a:latin typeface="Cambria Math"/>
                              <a:ea typeface="Cambria Math"/>
                            </a:rPr>
                            <m:t>×</m:t>
                          </m:r>
                        </m:sub>
                      </m:sSub>
                      <m:d>
                        <m:dPr>
                          <m:ctrlPr>
                            <a:rPr lang="fr-FR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200" i="1">
                              <a:latin typeface="Cambria Math"/>
                            </a:rPr>
                            <m:t>𝑡</m:t>
                          </m:r>
                          <m:r>
                            <a:rPr lang="fr-FR" sz="2200" i="1">
                              <a:latin typeface="Cambria Math"/>
                            </a:rPr>
                            <m:t>,</m:t>
                          </m:r>
                          <m:r>
                            <a:rPr lang="fr-FR" sz="2200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fr-FR" sz="2200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fr-FR" sz="2200" i="1"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</m:d>
                      <m:r>
                        <a:rPr lang="fr-FR" sz="22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2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fr-FR" sz="2200" i="1">
                              <a:latin typeface="Cambria Math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fr-FR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200" i="1">
                              <a:latin typeface="Cambria Math"/>
                            </a:rPr>
                            <m:t> 4 </m:t>
                          </m:r>
                          <m:r>
                            <a:rPr lang="fr-FR" sz="2200" i="1">
                              <a:latin typeface="Cambria Math"/>
                            </a:rPr>
                            <m:t>𝐺</m:t>
                          </m:r>
                          <m:r>
                            <a:rPr lang="fr-FR" sz="2200" i="1">
                              <a:latin typeface="Cambria Math"/>
                            </a:rPr>
                            <m:t> µ</m:t>
                          </m:r>
                          <m:sSup>
                            <m:sSupPr>
                              <m:ctrlPr>
                                <a:rPr lang="fr-FR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2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fr-FR" sz="2200" i="1">
                                  <a:latin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fr-FR" sz="22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2200" i="1">
                              <a:latin typeface="Cambria Math"/>
                            </a:rPr>
                            <m:t> </m:t>
                          </m:r>
                          <m:sSup>
                            <m:sSupPr>
                              <m:ctrlPr>
                                <a:rPr lang="fr-FR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fr-FR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200" i="1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fr-FR" sz="2200" i="1">
                                      <a:latin typeface="Cambria Math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fr-FR" sz="22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fr-FR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200" i="1"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fr-FR" sz="2200" i="1"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fr-FR" sz="2200" i="1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fr-FR" sz="22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200" i="0" smtClean="0">
                              <a:latin typeface="Cambria Math"/>
                              <a:ea typeface="Cambria Math"/>
                            </a:rPr>
                            <m:t>cos</m:t>
                          </m:r>
                        </m:fName>
                        <m:e>
                          <m:r>
                            <a:rPr lang="fr-FR" sz="220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func>
                      <m:r>
                        <a:rPr lang="fr-FR" sz="2200" i="1" smtClean="0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fr-FR" sz="22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200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fr-FR" sz="22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sz="22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fr-FR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200" i="1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fr-FR" sz="2200" i="1">
                                      <a:latin typeface="Cambria Math"/>
                                    </a:rPr>
                                    <m:t>𝑠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200" i="1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fr-FR" sz="2200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FR" sz="2200">
                                      <a:latin typeface="Cambria Math"/>
                                    </a:rPr>
                                    <m:t>ret</m:t>
                                  </m:r>
                                </m:sub>
                              </m:sSub>
                              <m:r>
                                <a:rPr lang="fr-FR" sz="2200" i="1">
                                  <a:latin typeface="Cambria Math"/>
                                </a:rPr>
                                <m:t>+2</m:t>
                              </m:r>
                              <m:r>
                                <a:rPr lang="fr-FR" sz="2200" i="1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fr-FR" sz="22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243" y="3845034"/>
                <a:ext cx="7861063" cy="187788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/>
          <p:cNvSpPr txBox="1"/>
          <p:nvPr/>
        </p:nvSpPr>
        <p:spPr>
          <a:xfrm>
            <a:off x="8490857" y="5863775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MM)</a:t>
            </a:r>
            <a:endParaRPr lang="fr-FR" dirty="0"/>
          </a:p>
        </p:txBody>
      </p:sp>
      <p:sp>
        <p:nvSpPr>
          <p:cNvPr id="14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67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2 ou 3 trucs sur les OG: Polarisation linéaire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pic>
        <p:nvPicPr>
          <p:cNvPr id="6" name="GW_linearly_polariz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464" t="1809" r="1382" b="2009"/>
          <a:stretch/>
        </p:blipFill>
        <p:spPr>
          <a:xfrm>
            <a:off x="609599" y="1764145"/>
            <a:ext cx="6954983" cy="3870037"/>
          </a:xfrm>
          <a:prstGeom prst="rect">
            <a:avLst/>
          </a:prstGeom>
        </p:spPr>
      </p:pic>
      <p:grpSp>
        <p:nvGrpSpPr>
          <p:cNvPr id="12" name="Groupe 11"/>
          <p:cNvGrpSpPr/>
          <p:nvPr/>
        </p:nvGrpSpPr>
        <p:grpSpPr>
          <a:xfrm>
            <a:off x="4978399" y="624113"/>
            <a:ext cx="1364343" cy="1364343"/>
            <a:chOff x="4978399" y="624113"/>
            <a:chExt cx="1364343" cy="1364343"/>
          </a:xfrm>
        </p:grpSpPr>
        <p:grpSp>
          <p:nvGrpSpPr>
            <p:cNvPr id="10" name="Groupe 9"/>
            <p:cNvGrpSpPr/>
            <p:nvPr/>
          </p:nvGrpSpPr>
          <p:grpSpPr>
            <a:xfrm>
              <a:off x="4978399" y="624113"/>
              <a:ext cx="1364343" cy="1364343"/>
              <a:chOff x="4978399" y="624113"/>
              <a:chExt cx="1364343" cy="1364343"/>
            </a:xfrm>
          </p:grpSpPr>
          <p:sp>
            <p:nvSpPr>
              <p:cNvPr id="7" name="Ellipse 6"/>
              <p:cNvSpPr/>
              <p:nvPr/>
            </p:nvSpPr>
            <p:spPr>
              <a:xfrm>
                <a:off x="4978399" y="624113"/>
                <a:ext cx="1364343" cy="1364343"/>
              </a:xfrm>
              <a:prstGeom prst="ellipse">
                <a:avLst/>
              </a:prstGeom>
              <a:noFill/>
              <a:ln w="57150">
                <a:solidFill>
                  <a:srgbClr val="0000FF"/>
                </a:solidFill>
              </a:ln>
              <a:scene3d>
                <a:camera prst="isometricOffAxis2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" name="Ellipse 7"/>
              <p:cNvSpPr/>
              <p:nvPr/>
            </p:nvSpPr>
            <p:spPr>
              <a:xfrm>
                <a:off x="4978399" y="1287234"/>
                <a:ext cx="243840" cy="2438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" name="Ellipse 8"/>
              <p:cNvSpPr/>
              <p:nvPr/>
            </p:nvSpPr>
            <p:spPr>
              <a:xfrm>
                <a:off x="6050641" y="1064076"/>
                <a:ext cx="243840" cy="2438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1" name="Arc 10"/>
            <p:cNvSpPr/>
            <p:nvPr/>
          </p:nvSpPr>
          <p:spPr>
            <a:xfrm>
              <a:off x="5324879" y="955451"/>
              <a:ext cx="663566" cy="663566"/>
            </a:xfrm>
            <a:prstGeom prst="arc">
              <a:avLst>
                <a:gd name="adj1" fmla="val 6280388"/>
                <a:gd name="adj2" fmla="val 2113482"/>
              </a:avLst>
            </a:prstGeom>
            <a:ln w="57150">
              <a:solidFill>
                <a:schemeClr val="bg2">
                  <a:lumMod val="50000"/>
                </a:schemeClr>
              </a:solidFill>
              <a:headEnd type="none" w="med" len="med"/>
              <a:tailEnd type="triangle" w="med" len="med"/>
            </a:ln>
            <a:scene3d>
              <a:camera prst="isometricOffAxis2Top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3401369" y="1056401"/>
                <a:ext cx="13656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i="1" smtClean="0">
                          <a:latin typeface="Cambria Math"/>
                          <a:ea typeface="Cambria Math"/>
                        </a:rPr>
                        <m:t>𝜃</m:t>
                      </m:r>
                      <m:r>
                        <a:rPr lang="fr-FR" sz="24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fr-FR" sz="2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fr-FR" sz="24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r>
                            <a:rPr lang="fr-FR" sz="24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1369" y="1056401"/>
                <a:ext cx="1365630" cy="461665"/>
              </a:xfrm>
              <a:prstGeom prst="rect">
                <a:avLst/>
              </a:prstGeom>
              <a:blipFill rotWithShape="1">
                <a:blip r:embed="rId5"/>
                <a:stretch>
                  <a:fillRect t="-125000" r="-48661" b="-1907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ZoneTexte 19"/>
          <p:cNvSpPr txBox="1"/>
          <p:nvPr/>
        </p:nvSpPr>
        <p:spPr>
          <a:xfrm>
            <a:off x="8708509" y="559723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9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15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926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cmd type="call" cmd="playFrom(0.0)">
                                      <p:cBhvr>
                                        <p:cTn id="9" dur="162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2 ou 3 trucs sur les OG: </a:t>
            </a:r>
            <a:r>
              <a:rPr lang="fr-FR" dirty="0" smtClean="0"/>
              <a:t>Polarisation circulaire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pic>
        <p:nvPicPr>
          <p:cNvPr id="6" name="GW_circularly_polariz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84" t="1816" r="1254" b="1779"/>
          <a:stretch/>
        </p:blipFill>
        <p:spPr>
          <a:xfrm>
            <a:off x="581891" y="1764145"/>
            <a:ext cx="6991927" cy="3879273"/>
          </a:xfrm>
          <a:prstGeom prst="rect">
            <a:avLst/>
          </a:prstGeom>
        </p:spPr>
      </p:pic>
      <p:grpSp>
        <p:nvGrpSpPr>
          <p:cNvPr id="18" name="Groupe 17"/>
          <p:cNvGrpSpPr/>
          <p:nvPr/>
        </p:nvGrpSpPr>
        <p:grpSpPr>
          <a:xfrm>
            <a:off x="4949371" y="624113"/>
            <a:ext cx="1393371" cy="1364343"/>
            <a:chOff x="4949371" y="624113"/>
            <a:chExt cx="1393371" cy="1364343"/>
          </a:xfrm>
        </p:grpSpPr>
        <p:sp>
          <p:nvSpPr>
            <p:cNvPr id="15" name="Ellipse 14"/>
            <p:cNvSpPr/>
            <p:nvPr/>
          </p:nvSpPr>
          <p:spPr>
            <a:xfrm>
              <a:off x="4978399" y="624113"/>
              <a:ext cx="1364343" cy="1364343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</a:ln>
            <a:scene3d>
              <a:camera prst="isometricOffAxis2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/>
            <p:cNvSpPr/>
            <p:nvPr/>
          </p:nvSpPr>
          <p:spPr>
            <a:xfrm>
              <a:off x="4949371" y="1316262"/>
              <a:ext cx="243840" cy="2438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/>
            <p:cNvSpPr/>
            <p:nvPr/>
          </p:nvSpPr>
          <p:spPr>
            <a:xfrm>
              <a:off x="6079669" y="1020534"/>
              <a:ext cx="243840" cy="2438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Arc 13"/>
            <p:cNvSpPr/>
            <p:nvPr/>
          </p:nvSpPr>
          <p:spPr>
            <a:xfrm>
              <a:off x="5324879" y="955451"/>
              <a:ext cx="663566" cy="663566"/>
            </a:xfrm>
            <a:prstGeom prst="arc">
              <a:avLst>
                <a:gd name="adj1" fmla="val 6280388"/>
                <a:gd name="adj2" fmla="val 2113482"/>
              </a:avLst>
            </a:prstGeom>
            <a:ln w="38100">
              <a:solidFill>
                <a:schemeClr val="bg2">
                  <a:lumMod val="50000"/>
                </a:schemeClr>
              </a:solidFill>
              <a:headEnd type="triangle" w="med" len="med"/>
              <a:tailEnd type="none" w="med" len="med"/>
            </a:ln>
            <a:scene3d>
              <a:camera prst="isometricOffAxis2Left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3401369" y="1056401"/>
                <a:ext cx="10058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i="1" smtClean="0">
                          <a:latin typeface="Cambria Math"/>
                          <a:ea typeface="Cambria Math"/>
                        </a:rPr>
                        <m:t>𝜃</m:t>
                      </m:r>
                      <m:r>
                        <a:rPr lang="fr-FR" sz="2400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1369" y="1056401"/>
                <a:ext cx="1005853" cy="4616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253" y="3879271"/>
            <a:ext cx="2833373" cy="2480252"/>
          </a:xfrm>
          <a:prstGeom prst="rect">
            <a:avLst/>
          </a:prstGeom>
          <a:noFill/>
          <a:ln>
            <a:noFill/>
          </a:ln>
          <a:effectLst/>
          <a:scene3d>
            <a:camera prst="isometricLeftDown">
              <a:rot lat="600000" lon="12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8708509" y="559723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9</a:t>
            </a:r>
            <a:r>
              <a:rPr lang="fr-FR" dirty="0" smtClean="0"/>
              <a:t>)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/>
              <p:cNvSpPr txBox="1"/>
              <p:nvPr/>
            </p:nvSpPr>
            <p:spPr>
              <a:xfrm>
                <a:off x="4814398" y="5043238"/>
                <a:ext cx="4080220" cy="923330"/>
              </a:xfrm>
              <a:prstGeom prst="rect">
                <a:avLst/>
              </a:prstGeom>
              <a:noFill/>
              <a:scene3d>
                <a:camera prst="orthographicFront">
                  <a:rot lat="1200000" lon="600000" rev="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Comme il est positionné dans cette figure</a:t>
                </a:r>
                <a:br>
                  <a:rPr lang="fr-FR" dirty="0" smtClean="0"/>
                </a:br>
                <a:r>
                  <a:rPr lang="fr-FR" dirty="0" smtClean="0"/>
                  <a:t>l’interféromètre de Michelson</a:t>
                </a:r>
                <a:br>
                  <a:rPr lang="fr-FR" dirty="0" smtClean="0"/>
                </a:br>
                <a:r>
                  <a:rPr lang="fr-FR" dirty="0" smtClean="0"/>
                  <a:t>est sensible que 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fr-FR" b="0" i="1" smtClean="0">
                            <a:latin typeface="Cambria Math"/>
                          </a:rPr>
                          <m:t>+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20" name="ZoneText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398" y="5043238"/>
                <a:ext cx="4080220" cy="92333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359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0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9" name="Espace réservé du contenu 2"/>
              <p:cNvSpPr txBox="1">
                <a:spLocks/>
              </p:cNvSpPr>
              <p:nvPr/>
            </p:nvSpPr>
            <p:spPr>
              <a:xfrm>
                <a:off x="340051" y="2488456"/>
                <a:ext cx="6684863" cy="400470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Helvetica" pitchFamily="34" charset="0"/>
                  <a:buChar char="●"/>
                  <a:defRPr lang="fr-FR" sz="2800" kern="1200" dirty="0" smtClean="0">
                    <a:solidFill>
                      <a:srgbClr val="009688"/>
                    </a:solidFill>
                    <a:latin typeface="Helvetica" pitchFamily="34" charset="0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♦"/>
                  <a:defRPr lang="fr-FR" sz="2400" kern="1200" dirty="0" smtClean="0">
                    <a:solidFill>
                      <a:schemeClr val="tx1"/>
                    </a:solidFill>
                    <a:latin typeface="Helvetica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Helvetica" pitchFamily="34" charset="0"/>
                  <a:buChar char="−"/>
                  <a:defRPr lang="fr-FR" sz="2000" kern="1200" dirty="0" smtClean="0">
                    <a:solidFill>
                      <a:schemeClr val="tx1"/>
                    </a:solidFill>
                    <a:latin typeface="Helvetica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Helvetica" pitchFamily="34" charset="0"/>
                  <a:buChar char="×"/>
                  <a:defRPr lang="fr-FR" sz="1800" kern="1200" dirty="0" smtClean="0">
                    <a:solidFill>
                      <a:schemeClr val="tx1"/>
                    </a:solidFill>
                    <a:latin typeface="Helvetica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lang="fr-FR" sz="1600" kern="1200" dirty="0">
                    <a:solidFill>
                      <a:schemeClr val="tx1"/>
                    </a:solidFill>
                    <a:latin typeface="Helvetica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lvl="1"/>
                <a:r>
                  <a:rPr lang="fr-FR" dirty="0" smtClean="0"/>
                  <a:t>Fréquence orbitale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smtClean="0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/>
                          </a:rPr>
                          <m:t>orb</m:t>
                        </m:r>
                      </m:sub>
                    </m:sSub>
                    <m:r>
                      <a:rPr lang="fr-FR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𝜔</m:t>
                        </m:r>
                      </m:num>
                      <m:den>
                        <m:r>
                          <a:rPr lang="fr-FR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endParaRPr lang="fr-FR" dirty="0" smtClean="0"/>
              </a:p>
              <a:p>
                <a:pPr marL="285750" lvl="1"/>
                <a:r>
                  <a:rPr lang="fr-FR" dirty="0" smtClean="0"/>
                  <a:t>Inclination orbitale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fr-FR" dirty="0" smtClean="0"/>
                  <a:t>: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b="0" i="1" smtClean="0">
                                <a:latin typeface="Cambria Math"/>
                              </a:rPr>
                              <m:t>h</m:t>
                            </m:r>
                          </m:e>
                          <m:sub>
                            <m:r>
                              <a:rPr lang="fr-FR" sz="2800" b="0" i="1" smtClean="0">
                                <a:latin typeface="Cambria Math"/>
                              </a:rPr>
                              <m:t>+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b="0" i="1" smtClean="0">
                                <a:latin typeface="Cambria Math"/>
                              </a:rPr>
                              <m:t>h</m:t>
                            </m:r>
                          </m:e>
                          <m:sub>
                            <m:r>
                              <a:rPr lang="fr-FR" sz="2800" i="1" smtClean="0">
                                <a:latin typeface="Cambria Math"/>
                                <a:ea typeface="Cambria Math"/>
                              </a:rPr>
                              <m:t>×</m:t>
                            </m:r>
                          </m:sub>
                        </m:sSub>
                      </m:den>
                    </m:f>
                    <m:r>
                      <a:rPr lang="fr-FR" sz="28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fr-FR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800" b="0" i="1" smtClean="0">
                            <a:latin typeface="Cambria Math"/>
                          </a:rPr>
                          <m:t>1+</m:t>
                        </m:r>
                        <m:sSup>
                          <m:sSupPr>
                            <m:ctrlP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2800" b="0" i="0" smtClean="0">
                                <a:latin typeface="Cambria Math"/>
                              </a:rPr>
                              <m:t>cos</m:t>
                            </m:r>
                          </m:e>
                          <m:sup>
                            <m:r>
                              <a:rPr lang="fr-FR" sz="28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fr-FR" sz="2800" b="0" i="1" smtClean="0">
                            <a:latin typeface="Cambria Math"/>
                            <a:ea typeface="Cambria Math"/>
                          </a:rPr>
                          <m:t>𝜃</m:t>
                        </m:r>
                      </m:num>
                      <m:den>
                        <m:r>
                          <a:rPr lang="fr-FR" sz="2800" b="0" i="1" smtClean="0">
                            <a:latin typeface="Cambria Math"/>
                          </a:rPr>
                          <m:t>2 </m:t>
                        </m:r>
                        <m:func>
                          <m:funcPr>
                            <m:ctrlP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2800" b="0" i="0" smtClean="0">
                                <a:latin typeface="Cambria Math"/>
                              </a:rPr>
                              <m:t>cos</m:t>
                            </m:r>
                          </m:fName>
                          <m:e>
                            <m:r>
                              <a:rPr lang="fr-FR" sz="2800" b="0" i="1" smtClean="0"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</m:func>
                      </m:den>
                    </m:f>
                  </m:oMath>
                </a14:m>
                <a:endParaRPr lang="fr-FR" sz="2800" dirty="0" smtClean="0"/>
              </a:p>
              <a:p>
                <a:pPr marL="285750" lvl="1"/>
                <a:r>
                  <a:rPr lang="fr-FR" dirty="0"/>
                  <a:t>La distance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/>
                      </a:rPr>
                      <m:t>𝑑</m:t>
                    </m:r>
                  </m:oMath>
                </a14:m>
                <a:r>
                  <a:rPr lang="fr-FR" dirty="0" smtClean="0"/>
                  <a:t>: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latin typeface="Cambria Math"/>
                      </a:rPr>
                      <m:t>A</m:t>
                    </m:r>
                    <m:r>
                      <a:rPr lang="fr-FR" b="0" i="0" smtClean="0">
                        <a:latin typeface="Cambria Math"/>
                      </a:rPr>
                      <m:t>=</m:t>
                    </m:r>
                    <m:r>
                      <a:rPr lang="fr-FR" b="0" i="1" smtClean="0">
                        <a:latin typeface="Cambria Math"/>
                      </a:rPr>
                      <m:t>𝐴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𝜔</m:t>
                        </m:r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/>
                            <a:ea typeface="Cambria Math"/>
                          </a:rPr>
                          <m:t>masses</m:t>
                        </m:r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, </m:t>
                        </m:r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𝑑</m:t>
                        </m:r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, </m:t>
                        </m:r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</m:d>
                  </m:oMath>
                </a14:m>
                <a:endParaRPr lang="ar-AE" dirty="0"/>
              </a:p>
              <a:p>
                <a:pPr marL="285750" lvl="1"/>
                <a:r>
                  <a:rPr lang="fr-FR" dirty="0" smtClean="0"/>
                  <a:t>Les masses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fr-FR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dirty="0" smtClean="0"/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fr-FR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endParaRPr lang="fr-FR" dirty="0" smtClean="0"/>
              </a:p>
              <a:p>
                <a:pPr marL="285750" lvl="2" indent="-285750"/>
                <a:r>
                  <a:rPr lang="fr-FR" dirty="0" err="1" smtClean="0"/>
                  <a:t>Chirp</a:t>
                </a:r>
                <a:r>
                  <a:rPr lang="fr-FR" dirty="0" smtClean="0"/>
                  <a:t> mass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  <a:ea typeface="Cambria Math"/>
                          </a:rPr>
                          <m:t>ℳ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fr-FR" dirty="0" smtClean="0"/>
                  <a:t>:</a:t>
                </a:r>
              </a:p>
              <a:p>
                <a:pPr marL="285750" lvl="2" indent="-285750"/>
                <a14:m>
                  <m:oMath xmlns:m="http://schemas.openxmlformats.org/officeDocument/2006/math">
                    <m:f>
                      <m:f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̇"/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2400" i="1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</m:acc>
                      </m:num>
                      <m:den>
                        <m:sSup>
                          <m:sSup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400" i="1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p>
                            <m:f>
                              <m:fPr>
                                <m:ctrlPr>
                                  <a:rPr lang="fr-FR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2400" i="1">
                                    <a:latin typeface="Cambria Math"/>
                                  </a:rPr>
                                  <m:t>11</m:t>
                                </m:r>
                              </m:num>
                              <m:den>
                                <m:r>
                                  <a:rPr lang="fr-FR" sz="2400" i="1">
                                    <a:latin typeface="Cambria Math"/>
                                  </a:rPr>
                                  <m:t>3</m:t>
                                </m:r>
                              </m:den>
                            </m:f>
                          </m:sup>
                        </m:sSup>
                      </m:den>
                    </m:f>
                    <m:r>
                      <a:rPr lang="fr-FR" sz="24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i="1">
                            <a:latin typeface="Cambria Math"/>
                          </a:rPr>
                          <m:t>12</m:t>
                        </m:r>
                        <m:rad>
                          <m:rad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>
                            <m:r>
                              <m:rPr>
                                <m:brk m:alnAt="7"/>
                              </m:rPr>
                              <a:rPr lang="fr-FR" sz="2400" i="1">
                                <a:latin typeface="Cambria Math"/>
                              </a:rPr>
                              <m:t>3</m:t>
                            </m:r>
                          </m:deg>
                          <m:e>
                            <m:r>
                              <a:rPr lang="fr-FR" sz="2400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fr-FR" sz="2400" i="1">
                            <a:latin typeface="Cambria Math"/>
                          </a:rPr>
                          <m:t>5</m:t>
                        </m:r>
                        <m:sSup>
                          <m:sSup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400" i="1">
                                <a:latin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fr-FR" sz="2400" i="1">
                                <a:latin typeface="Cambria Math"/>
                              </a:rPr>
                              <m:t>5</m:t>
                            </m:r>
                          </m:sup>
                        </m:sSup>
                      </m:den>
                    </m:f>
                    <m:r>
                      <a:rPr lang="fr-FR" sz="2400" i="1">
                        <a:latin typeface="Cambria Math"/>
                        <a:ea typeface="Cambria Math"/>
                      </a:rPr>
                      <m:t>∙</m:t>
                    </m:r>
                    <m:sSup>
                      <m:sSupPr>
                        <m:ctrlPr>
                          <a:rPr lang="fr-FR" sz="2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400" i="1">
                                <a:latin typeface="Cambria Math"/>
                              </a:rPr>
                              <m:t>𝐺</m:t>
                            </m:r>
                            <m:r>
                              <a:rPr lang="fr-FR" sz="2400" i="1">
                                <a:latin typeface="Cambria Math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fr-FR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400" i="1">
                                    <a:latin typeface="Cambria Math"/>
                                    <a:ea typeface="Cambria Math"/>
                                  </a:rPr>
                                  <m:t>ℳ</m:t>
                                </m:r>
                              </m:e>
                              <m:sub>
                                <m:r>
                                  <a:rPr lang="fr-FR" sz="2400" i="1">
                                    <a:latin typeface="Cambria Math"/>
                                  </a:rPr>
                                  <m:t>𝑐</m:t>
                                </m:r>
                              </m:sub>
                            </m:sSub>
                          </m:e>
                        </m:d>
                      </m:e>
                      <m:sup>
                        <m:f>
                          <m:fPr>
                            <m:ctrlPr>
                              <a:rPr lang="fr-FR" sz="24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fr-FR" sz="2400" i="1">
                                <a:latin typeface="Cambria Math"/>
                                <a:ea typeface="Cambria Math"/>
                              </a:rPr>
                              <m:t>5</m:t>
                            </m:r>
                          </m:num>
                          <m:den>
                            <m:r>
                              <a:rPr lang="fr-FR" sz="2400" i="1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endParaRPr lang="fr-FR" sz="2400" dirty="0"/>
              </a:p>
            </p:txBody>
          </p:sp>
        </mc:Choice>
        <mc:Fallback xmlns="">
          <p:sp>
            <p:nvSpPr>
              <p:cNvPr id="29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051" y="2488456"/>
                <a:ext cx="6684863" cy="4004707"/>
              </a:xfrm>
              <a:prstGeom prst="rect">
                <a:avLst/>
              </a:prstGeom>
              <a:blipFill rotWithShape="1">
                <a:blip r:embed="rId2"/>
                <a:stretch>
                  <a:fillRect l="-1277" t="-3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L’information de la binaire contenu dans l’OG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D142D-6158-4ECC-8B45-929148A609A7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GW - ET Project</a:t>
            </a:r>
            <a:br>
              <a:rPr lang="fr-FR" smtClean="0"/>
            </a:br>
            <a:r>
              <a:rPr lang="fr-FR" smtClean="0"/>
              <a:t>G. Cagnoli</a:t>
            </a:r>
            <a:endParaRPr lang="fr-FR" dirty="0"/>
          </a:p>
        </p:txBody>
      </p:sp>
      <p:grpSp>
        <p:nvGrpSpPr>
          <p:cNvPr id="12" name="Groupe 11"/>
          <p:cNvGrpSpPr/>
          <p:nvPr/>
        </p:nvGrpSpPr>
        <p:grpSpPr>
          <a:xfrm>
            <a:off x="5858785" y="3797362"/>
            <a:ext cx="3264227" cy="740395"/>
            <a:chOff x="5858785" y="3797362"/>
            <a:chExt cx="3264227" cy="7403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ZoneTexte 13"/>
                <p:cNvSpPr txBox="1"/>
                <p:nvPr/>
              </p:nvSpPr>
              <p:spPr>
                <a:xfrm>
                  <a:off x="5858785" y="3797362"/>
                  <a:ext cx="3264227" cy="7403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b="0" i="1" smtClean="0">
                            <a:latin typeface="Cambria Math"/>
                          </a:rPr>
                          <m:t>𝐴</m:t>
                        </m:r>
                        <m:r>
                          <a:rPr lang="fr-FR" sz="1600" b="0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600" b="0" i="1" smtClean="0">
                                <a:latin typeface="Cambria Math"/>
                              </a:rPr>
                              <m:t>4</m:t>
                            </m:r>
                          </m:num>
                          <m:den>
                            <m:sSup>
                              <m:sSupPr>
                                <m:ctrlP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600" b="0" i="1" smtClean="0">
                                    <a:latin typeface="Cambria Math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fr-FR" sz="1600" b="0" i="1" smtClean="0">
                                    <a:latin typeface="Cambria Math"/>
                                  </a:rPr>
                                  <m:t>4</m:t>
                                </m:r>
                              </m:sup>
                            </m:sSup>
                          </m:den>
                        </m:f>
                        <m:sSup>
                          <m:sSup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600" b="0" i="1" smtClean="0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p>
                            <m:f>
                              <m:fPr>
                                <m:ctrlP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1600" b="0" i="1" smtClean="0">
                                    <a:latin typeface="Cambria Math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fr-FR" sz="1600" b="0" i="1" smtClean="0">
                                    <a:latin typeface="Cambria Math"/>
                                  </a:rPr>
                                  <m:t>3</m:t>
                                </m:r>
                              </m:den>
                            </m:f>
                          </m:sup>
                        </m:sSup>
                        <m:r>
                          <a:rPr lang="fr-FR" sz="1600" b="0" i="1" smtClean="0">
                            <a:latin typeface="Cambria Math"/>
                            <a:ea typeface="Cambria Math"/>
                          </a:rPr>
                          <m:t>∙</m:t>
                        </m:r>
                        <m:sSup>
                          <m:sSup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600" b="0" i="1" smtClean="0">
                                    <a:latin typeface="Cambria Math"/>
                                  </a:rPr>
                                  <m:t>𝐺</m:t>
                                </m:r>
                                <m:r>
                                  <a:rPr lang="fr-FR" sz="1600" b="0" i="1" smtClean="0">
                                    <a:latin typeface="Cambria Math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0" i="1" smtClean="0">
                                        <a:latin typeface="Cambria Math"/>
                                        <a:ea typeface="Cambria Math"/>
                                      </a:rPr>
                                      <m:t>ℳ</m:t>
                                    </m:r>
                                  </m:e>
                                  <m:sub>
                                    <m:r>
                                      <a:rPr lang="fr-FR" sz="1600" b="0" i="1" smtClean="0">
                                        <a:latin typeface="Cambria Math"/>
                                      </a:rPr>
                                      <m:t>𝑐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f>
                              <m:fPr>
                                <m:ctrlP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1600" b="0" i="1" smtClean="0">
                                    <a:latin typeface="Cambria Math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fr-FR" sz="1600" b="0" i="1" smtClean="0">
                                    <a:latin typeface="Cambria Math"/>
                                  </a:rPr>
                                  <m:t>3</m:t>
                                </m:r>
                              </m:den>
                            </m:f>
                          </m:sup>
                        </m:sSup>
                        <m:r>
                          <a:rPr lang="fr-FR" sz="1600" b="0" i="1" smtClean="0">
                            <a:latin typeface="Cambria Math"/>
                            <a:ea typeface="Cambria Math"/>
                          </a:rPr>
                          <m:t>∙</m:t>
                        </m:r>
                        <m:f>
                          <m:f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600" b="0" i="1" smtClea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fr-FR" sz="1600" b="0" i="1" smtClean="0">
                                <a:latin typeface="Cambria Math"/>
                              </a:rPr>
                              <m:t>𝑑</m:t>
                            </m:r>
                          </m:den>
                        </m:f>
                        <m:r>
                          <a:rPr lang="fr-FR" sz="1600" b="0" i="1" smtClean="0">
                            <a:latin typeface="Cambria Math"/>
                          </a:rPr>
                          <m:t>  </m:t>
                        </m:r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eqArr>
                                <m:eqArr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fr-FR" sz="1600" i="1">
                                      <a:latin typeface="Cambria Math"/>
                                    </a:rPr>
                                    <m:t>1+</m:t>
                                  </m:r>
                                  <m:sSup>
                                    <m:sSup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 sz="1600">
                                          <a:latin typeface="Cambria Math"/>
                                        </a:rPr>
                                        <m:t>cos</m:t>
                                      </m:r>
                                    </m:e>
                                    <m:sup>
                                      <m:r>
                                        <a:rPr lang="fr-FR" sz="1600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fr-FR" sz="1600" i="1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  <m:e/>
                              </m:eqArr>
                            </m:e>
                          </m:mr>
                          <m:mr>
                            <m:e>
                              <m:r>
                                <a:rPr lang="fr-FR" sz="1600" i="1">
                                  <a:latin typeface="Cambria Math"/>
                                </a:rPr>
                                <m:t>2 </m:t>
                              </m:r>
                              <m:func>
                                <m:func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FR" sz="1600">
                                      <a:latin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fr-FR" sz="1600" i="1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mr>
                        </m:m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14" name="ZoneTexte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8785" y="3797362"/>
                  <a:ext cx="3264227" cy="740395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Accolade ouvrante 9"/>
            <p:cNvSpPr/>
            <p:nvPr/>
          </p:nvSpPr>
          <p:spPr>
            <a:xfrm>
              <a:off x="8048625" y="3797362"/>
              <a:ext cx="104775" cy="740395"/>
            </a:xfrm>
            <a:prstGeom prst="leftBrace">
              <a:avLst>
                <a:gd name="adj1" fmla="val 52662"/>
                <a:gd name="adj2" fmla="val 50000"/>
              </a:avLst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96157" y="992235"/>
            <a:ext cx="8951686" cy="1639905"/>
            <a:chOff x="266745" y="1240292"/>
            <a:chExt cx="8447314" cy="2520496"/>
          </a:xfrm>
        </p:grpSpPr>
        <p:cxnSp>
          <p:nvCxnSpPr>
            <p:cNvPr id="9" name="Connecteur droit 8"/>
            <p:cNvCxnSpPr/>
            <p:nvPr/>
          </p:nvCxnSpPr>
          <p:spPr>
            <a:xfrm>
              <a:off x="266745" y="2560184"/>
              <a:ext cx="8447314" cy="0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31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405" y="1240292"/>
              <a:ext cx="7071995" cy="2520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Groupe 7"/>
          <p:cNvGrpSpPr/>
          <p:nvPr/>
        </p:nvGrpSpPr>
        <p:grpSpPr>
          <a:xfrm>
            <a:off x="5694430" y="983858"/>
            <a:ext cx="580607" cy="867388"/>
            <a:chOff x="5694430" y="983858"/>
            <a:chExt cx="580607" cy="867388"/>
          </a:xfrm>
        </p:grpSpPr>
        <p:cxnSp>
          <p:nvCxnSpPr>
            <p:cNvPr id="11" name="Connecteur droit avec flèche 10"/>
            <p:cNvCxnSpPr/>
            <p:nvPr/>
          </p:nvCxnSpPr>
          <p:spPr>
            <a:xfrm flipV="1">
              <a:off x="6275037" y="1239398"/>
              <a:ext cx="0" cy="61184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ZoneTexte 12"/>
                <p:cNvSpPr txBox="1"/>
                <p:nvPr/>
              </p:nvSpPr>
              <p:spPr>
                <a:xfrm>
                  <a:off x="5694430" y="983858"/>
                  <a:ext cx="49757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800" b="0" i="1" smtClean="0">
                            <a:latin typeface="Cambria Math"/>
                          </a:rPr>
                          <m:t>𝐴</m:t>
                        </m:r>
                      </m:oMath>
                    </m:oMathPara>
                  </a14:m>
                  <a:endParaRPr lang="fr-FR" sz="2800" dirty="0"/>
                </a:p>
              </p:txBody>
            </p:sp>
          </mc:Choice>
          <mc:Fallback xmlns="">
            <p:sp>
              <p:nvSpPr>
                <p:cNvPr id="13" name="ZoneTexte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4430" y="983858"/>
                  <a:ext cx="497572" cy="52322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4923640" y="1327774"/>
                <a:ext cx="53559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0" i="1" smtClean="0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fr-FR" sz="2800" dirty="0"/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3640" y="1327774"/>
                <a:ext cx="535596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5275090" y="1890812"/>
                <a:ext cx="60946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fr-FR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800" i="1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m:rPr>
                              <m:nor/>
                            </m:rPr>
                            <a:rPr lang="fr-FR" sz="2800" dirty="0"/>
                            <m:t> </m:t>
                          </m:r>
                        </m:e>
                      </m:acc>
                    </m:oMath>
                  </m:oMathPara>
                </a14:m>
                <a:endParaRPr lang="fr-FR" sz="2800" dirty="0"/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5090" y="1890812"/>
                <a:ext cx="609461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e 17"/>
          <p:cNvGrpSpPr/>
          <p:nvPr/>
        </p:nvGrpSpPr>
        <p:grpSpPr>
          <a:xfrm>
            <a:off x="142704" y="1130015"/>
            <a:ext cx="1364343" cy="1364343"/>
            <a:chOff x="7271657" y="1331535"/>
            <a:chExt cx="1364343" cy="1364343"/>
          </a:xfrm>
        </p:grpSpPr>
        <p:sp>
          <p:nvSpPr>
            <p:cNvPr id="24" name="Ellipse 23"/>
            <p:cNvSpPr/>
            <p:nvPr/>
          </p:nvSpPr>
          <p:spPr>
            <a:xfrm>
              <a:off x="7271657" y="1331535"/>
              <a:ext cx="1364343" cy="1364343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</a:ln>
            <a:scene3d>
              <a:camera prst="orthographicFront">
                <a:rot lat="2400000" lon="0" rev="1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Ellipse 24"/>
            <p:cNvSpPr/>
            <p:nvPr/>
          </p:nvSpPr>
          <p:spPr>
            <a:xfrm>
              <a:off x="7347086" y="2332213"/>
              <a:ext cx="243840" cy="2438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Ellipse 25"/>
            <p:cNvSpPr/>
            <p:nvPr/>
          </p:nvSpPr>
          <p:spPr>
            <a:xfrm>
              <a:off x="8348618" y="1433547"/>
              <a:ext cx="243840" cy="2438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Arc 26"/>
            <p:cNvSpPr/>
            <p:nvPr/>
          </p:nvSpPr>
          <p:spPr>
            <a:xfrm>
              <a:off x="7618137" y="1662873"/>
              <a:ext cx="663566" cy="663566"/>
            </a:xfrm>
            <a:prstGeom prst="arc">
              <a:avLst>
                <a:gd name="adj1" fmla="val 6280388"/>
                <a:gd name="adj2" fmla="val 2113482"/>
              </a:avLst>
            </a:prstGeom>
            <a:ln w="38100">
              <a:solidFill>
                <a:schemeClr val="bg2">
                  <a:lumMod val="50000"/>
                </a:schemeClr>
              </a:solidFill>
              <a:headEnd type="triangle" w="med" len="med"/>
              <a:tailEnd type="none" w="med" len="med"/>
            </a:ln>
            <a:scene3d>
              <a:camera prst="orthographicFront">
                <a:rot lat="2400000" lon="0" rev="18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3" name="Groupe 32"/>
          <p:cNvGrpSpPr/>
          <p:nvPr/>
        </p:nvGrpSpPr>
        <p:grpSpPr>
          <a:xfrm>
            <a:off x="-9003" y="778290"/>
            <a:ext cx="1690023" cy="1853232"/>
            <a:chOff x="-9003" y="778290"/>
            <a:chExt cx="1690023" cy="1853232"/>
          </a:xfrm>
        </p:grpSpPr>
        <p:cxnSp>
          <p:nvCxnSpPr>
            <p:cNvPr id="28" name="Connecteur droit 27"/>
            <p:cNvCxnSpPr/>
            <p:nvPr/>
          </p:nvCxnSpPr>
          <p:spPr>
            <a:xfrm rot="5400000">
              <a:off x="57845" y="1545321"/>
              <a:ext cx="1534061" cy="0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 flipH="1">
              <a:off x="824876" y="1019943"/>
              <a:ext cx="763779" cy="819953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Arc 30"/>
            <p:cNvSpPr/>
            <p:nvPr/>
          </p:nvSpPr>
          <p:spPr>
            <a:xfrm>
              <a:off x="-9003" y="941499"/>
              <a:ext cx="1690023" cy="1690023"/>
            </a:xfrm>
            <a:prstGeom prst="arc">
              <a:avLst>
                <a:gd name="adj1" fmla="val 16200000"/>
                <a:gd name="adj2" fmla="val 18724747"/>
              </a:avLst>
            </a:prstGeom>
            <a:ln w="12700">
              <a:solidFill>
                <a:schemeClr val="bg2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/>
                <p:cNvSpPr/>
                <p:nvPr/>
              </p:nvSpPr>
              <p:spPr>
                <a:xfrm>
                  <a:off x="820967" y="925397"/>
                  <a:ext cx="37414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>
                            <a:latin typeface="Cambria Math"/>
                            <a:ea typeface="Cambria Math"/>
                          </a:rPr>
                          <m:t>𝜃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3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0967" y="925397"/>
                  <a:ext cx="374140" cy="369332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ZoneTexte 33"/>
          <p:cNvSpPr txBox="1"/>
          <p:nvPr/>
        </p:nvSpPr>
        <p:spPr>
          <a:xfrm>
            <a:off x="5943215" y="2874925"/>
            <a:ext cx="3000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Malheureusement nous</a:t>
            </a:r>
            <a:br>
              <a:rPr lang="fr-FR" dirty="0" smtClean="0">
                <a:solidFill>
                  <a:srgbClr val="FF0000"/>
                </a:solidFill>
              </a:rPr>
            </a:br>
            <a:r>
              <a:rPr lang="fr-FR" dirty="0" smtClean="0">
                <a:solidFill>
                  <a:srgbClr val="FF0000"/>
                </a:solidFill>
              </a:rPr>
              <a:t>n’avons pas les 2 polarisations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8708509" y="5597236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10)</a:t>
            </a:r>
            <a:endParaRPr lang="fr-FR" dirty="0"/>
          </a:p>
        </p:txBody>
      </p:sp>
      <p:grpSp>
        <p:nvGrpSpPr>
          <p:cNvPr id="37" name="Groupe 36"/>
          <p:cNvGrpSpPr/>
          <p:nvPr/>
        </p:nvGrpSpPr>
        <p:grpSpPr>
          <a:xfrm>
            <a:off x="6804630" y="4765183"/>
            <a:ext cx="2301409" cy="2090171"/>
            <a:chOff x="6804630" y="4765183"/>
            <a:chExt cx="2301409" cy="2090171"/>
          </a:xfrm>
        </p:grpSpPr>
        <p:pic>
          <p:nvPicPr>
            <p:cNvPr id="16386" name="Picture 2" descr="Résultat de recherche d'images pour &quot;luc blanchet&quot;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630" y="5411514"/>
              <a:ext cx="1154708" cy="1443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88" name="Picture 4" descr="Résultat de recherche d'images pour &quot;tibaud damour&quot;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9254" y="5411244"/>
              <a:ext cx="1083083" cy="1444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ZoneTexte 34"/>
            <p:cNvSpPr txBox="1"/>
            <p:nvPr/>
          </p:nvSpPr>
          <p:spPr>
            <a:xfrm>
              <a:off x="6819900" y="4765183"/>
              <a:ext cx="22861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smtClean="0"/>
                <a:t>L. Blanchet, T. </a:t>
              </a:r>
              <a:r>
                <a:rPr lang="fr-FR" dirty="0" err="1" smtClean="0"/>
                <a:t>Damour</a:t>
              </a:r>
              <a:endParaRPr lang="fr-FR" dirty="0" smtClean="0"/>
            </a:p>
            <a:p>
              <a:pPr algn="ctr"/>
              <a:r>
                <a:rPr lang="fr-FR" dirty="0" smtClean="0"/>
                <a:t>pardonnez-moi  !!!</a:t>
              </a:r>
              <a:endParaRPr lang="fr-FR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2493822" y="4640303"/>
                <a:ext cx="4339458" cy="5451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latin typeface="Cambria Math"/>
                                  <a:ea typeface="Cambria Math"/>
                                </a:rPr>
                                <m:t>ℳ</m:t>
                              </m:r>
                            </m:e>
                            <m:sub>
                              <m:r>
                                <a:rPr lang="fr-FR" sz="2000" i="1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e>
                        <m:sup>
                          <m:f>
                            <m:f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000" i="1">
                                  <a:latin typeface="Cambria Math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fr-FR" sz="2000" i="1"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fr-FR" sz="2000" i="1">
                          <a:latin typeface="Cambria Math"/>
                        </a:rPr>
                        <m:t>=</m:t>
                      </m:r>
                      <m:r>
                        <a:rPr lang="fr-FR" sz="2000" i="1"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fr-FR" sz="2000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fr-FR" sz="2000" i="1">
                              <a:latin typeface="Cambria Math"/>
                              <a:ea typeface="Cambria Math"/>
                            </a:rPr>
                            <m:t>𝑀</m:t>
                          </m:r>
                        </m:e>
                        <m:sup>
                          <m:f>
                            <m:f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fr-FR" sz="20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fr-FR" sz="2000" i="1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fr-FR" sz="2000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fr-FR" sz="2000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FR" sz="2000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fr-FR" sz="2000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fr-FR" sz="2000" b="0" i="1" smtClean="0">
                          <a:latin typeface="Cambria Math"/>
                          <a:ea typeface="Cambria Math"/>
                        </a:rPr>
                        <m:t>/</m:t>
                      </m:r>
                      <m:sSup>
                        <m:sSup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sz="2000" i="1"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fr-FR" sz="2000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2000" i="1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22" y="4640303"/>
                <a:ext cx="4339458" cy="545149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586596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276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4" grpId="0"/>
      <p:bldP spid="38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8575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28292</TotalTime>
  <Words>273</Words>
  <Application>Microsoft Office PowerPoint</Application>
  <PresentationFormat>Affichage à l'écran (4:3)</PresentationFormat>
  <Paragraphs>123</Paragraphs>
  <Slides>12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Cambria Math</vt:lpstr>
      <vt:lpstr>Helvetica</vt:lpstr>
      <vt:lpstr>Trebuchet MS</vt:lpstr>
      <vt:lpstr>Thème Office</vt:lpstr>
      <vt:lpstr>AdV+ R&amp;D Coating materials</vt:lpstr>
      <vt:lpstr>La masse réduite µ</vt:lpstr>
      <vt:lpstr>L’expansion faible vitesse</vt:lpstr>
      <vt:lpstr>La radiation du quadripôle Q de masse</vt:lpstr>
      <vt:lpstr>OG produit par deux masses oscillantes</vt:lpstr>
      <vt:lpstr>OG produit par deux masses en orbite circulaire</vt:lpstr>
      <vt:lpstr>2 ou 3 trucs sur les OG: Polarisation linéaire</vt:lpstr>
      <vt:lpstr>2 ou 3 trucs sur les OG: Polarisation circulaire</vt:lpstr>
      <vt:lpstr>L’information de la binaire contenu dans l’OG</vt:lpstr>
      <vt:lpstr>Les différentes formes des signaux</vt:lpstr>
      <vt:lpstr>Présentation PowerPoint</vt:lpstr>
      <vt:lpstr>Présentation PowerPoint</vt:lpstr>
    </vt:vector>
  </TitlesOfParts>
  <Company>CNRS - LMA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geppo</dc:creator>
  <cp:lastModifiedBy>CAGNOLI GIANPIETRO</cp:lastModifiedBy>
  <cp:revision>397</cp:revision>
  <dcterms:created xsi:type="dcterms:W3CDTF">2015-11-30T03:03:09Z</dcterms:created>
  <dcterms:modified xsi:type="dcterms:W3CDTF">2021-02-09T15:13:11Z</dcterms:modified>
</cp:coreProperties>
</file>