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7" r:id="rId4"/>
    <p:sldId id="277" r:id="rId5"/>
    <p:sldId id="259" r:id="rId6"/>
    <p:sldId id="260" r:id="rId7"/>
    <p:sldId id="262" r:id="rId8"/>
    <p:sldId id="263" r:id="rId9"/>
    <p:sldId id="266" r:id="rId10"/>
    <p:sldId id="267" r:id="rId11"/>
    <p:sldId id="265" r:id="rId12"/>
    <p:sldId id="273" r:id="rId13"/>
    <p:sldId id="274" r:id="rId14"/>
    <p:sldId id="275" r:id="rId15"/>
    <p:sldId id="276" r:id="rId16"/>
    <p:sldId id="264" r:id="rId17"/>
    <p:sldId id="268" r:id="rId18"/>
    <p:sldId id="269" r:id="rId19"/>
    <p:sldId id="272" r:id="rId20"/>
    <p:sldId id="270" r:id="rId21"/>
    <p:sldId id="271" r:id="rId22"/>
    <p:sldId id="261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FF0000"/>
    <a:srgbClr val="009688"/>
    <a:srgbClr val="CC0099"/>
    <a:srgbClr val="99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0" autoAdjust="0"/>
    <p:restoredTop sz="94556" autoAdjust="0"/>
  </p:normalViewPr>
  <p:slideViewPr>
    <p:cSldViewPr snapToGrid="0" showGuides="1">
      <p:cViewPr varScale="1">
        <p:scale>
          <a:sx n="66" d="100"/>
          <a:sy n="66" d="100"/>
        </p:scale>
        <p:origin x="-8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5E90F-384C-492A-81A9-60D81480CF17}" type="datetimeFigureOut">
              <a:rPr lang="fr-FR" smtClean="0"/>
              <a:t>02/02/2019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5D7EB-B26B-4BAE-B197-5AAC3107C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7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968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410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8688"/>
            <a:ext cx="8229600" cy="4987476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1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Théorie Linéaire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3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3400" y="1181820"/>
            <a:ext cx="4038600" cy="4944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4400" y="1181820"/>
            <a:ext cx="4038600" cy="4944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9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Théorie Linéaire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99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7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Théorie Linéaire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837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Théorie Linéaire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39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11113" y="962025"/>
            <a:ext cx="9132887" cy="38100"/>
          </a:xfrm>
          <a:prstGeom prst="rect">
            <a:avLst/>
          </a:prstGeom>
          <a:solidFill>
            <a:srgbClr val="CC0099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11113" y="6276975"/>
            <a:ext cx="9132887" cy="25400"/>
          </a:xfrm>
          <a:prstGeom prst="rect">
            <a:avLst/>
          </a:prstGeom>
          <a:solidFill>
            <a:srgbClr val="CC0099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Théorie Linéaire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42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Helvetica" pitchFamily="34" charset="0"/>
        <a:buChar char="●"/>
        <a:defRPr sz="2800" kern="1200">
          <a:solidFill>
            <a:srgbClr val="009688"/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♦"/>
        <a:defRPr sz="2400" kern="1200">
          <a:solidFill>
            <a:schemeClr val="tx1"/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Helvetica" pitchFamily="34" charset="0"/>
        <a:buChar char="−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Helvetica" pitchFamily="34" charset="0"/>
        <a:buChar char="×"/>
        <a:defRPr sz="18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10" Type="http://schemas.openxmlformats.org/officeDocument/2006/relationships/image" Target="../media/image44.png"/><Relationship Id="rId4" Type="http://schemas.openxmlformats.org/officeDocument/2006/relationships/image" Target="../media/image360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.stackexchange.com/questions/297701/what-does-the-ricci-tensor-represent" TargetMode="External"/><Relationship Id="rId2" Type="http://schemas.openxmlformats.org/officeDocument/2006/relationships/hyperlink" Target="http://arxiv.org/abs/gr-qc/0401099v1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945653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AdV</a:t>
            </a:r>
            <a:r>
              <a:rPr lang="en-US" sz="4000" dirty="0" smtClean="0"/>
              <a:t>+ R&amp;D</a:t>
            </a:r>
            <a:br>
              <a:rPr lang="en-US" sz="4000" dirty="0" smtClean="0"/>
            </a:br>
            <a:r>
              <a:rPr lang="en-US" sz="4000" dirty="0" smtClean="0"/>
              <a:t>Coating materials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7940" y="4852220"/>
            <a:ext cx="7274037" cy="1592825"/>
          </a:xfrm>
        </p:spPr>
        <p:txBody>
          <a:bodyPr>
            <a:normAutofit/>
          </a:bodyPr>
          <a:lstStyle/>
          <a:p>
            <a:r>
              <a:rPr lang="fr-FR" altLang="fr-FR" sz="2600" dirty="0" err="1" smtClean="0"/>
              <a:t>Gianpietro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Cagnoli</a:t>
            </a:r>
            <a:endParaRPr lang="fr-FR" altLang="fr-FR" sz="2600" dirty="0" smtClean="0"/>
          </a:p>
          <a:p>
            <a:r>
              <a:rPr lang="fr-FR" altLang="fr-FR" sz="1600" dirty="0" smtClean="0"/>
              <a:t>gianpietro.cagnoli@univ-lyon1.fr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21" y="4794637"/>
            <a:ext cx="1182954" cy="70883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7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" y="-659127"/>
            <a:ext cx="9144001" cy="343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367794" y="3308860"/>
            <a:ext cx="65630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i="1" dirty="0" smtClean="0">
                <a:solidFill>
                  <a:schemeClr val="bg1"/>
                </a:solidFill>
              </a:rPr>
              <a:t>Physique des Ondes Gravitationnelles</a:t>
            </a:r>
          </a:p>
          <a:p>
            <a:pPr algn="ctr"/>
            <a:r>
              <a:rPr lang="it-IT" sz="3200" b="1" i="1" dirty="0" smtClean="0">
                <a:solidFill>
                  <a:schemeClr val="bg1"/>
                </a:solidFill>
              </a:rPr>
              <a:t>Théorie linéarie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6" y="4868091"/>
            <a:ext cx="1197790" cy="5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Notation utilisé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 smtClean="0"/>
                  <a:t>Métrique plan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</a:rPr>
                          <m:t>−,+,+,+</m:t>
                        </m:r>
                      </m:e>
                    </m:d>
                    <m:r>
                      <a:rPr lang="fr-FR" b="0" i="1" smtClean="0">
                        <a:latin typeface="Cambria Math"/>
                        <a:ea typeface="Cambria Math"/>
                      </a:rPr>
                      <m:t>→ 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fr-FR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𝜂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p>
                        </m:sSup>
                      </m:e>
                      <m:sub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𝜈</m:t>
                        </m:r>
                      </m:sub>
                    </m:sSub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fr-FR" b="1" i="1" smtClean="0">
                        <a:latin typeface="Cambria Math"/>
                        <a:ea typeface="Cambria Math"/>
                      </a:rPr>
                      <m:t>𝟏</m:t>
                    </m:r>
                  </m:oMath>
                </a14:m>
                <a:endParaRPr lang="fr-FR" b="1" dirty="0" smtClean="0"/>
              </a:p>
              <a:p>
                <a:r>
                  <a:rPr lang="fr-FR" dirty="0" smtClean="0"/>
                  <a:t>Cordonnées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  <m:r>
                      <a:rPr lang="fr-FR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</a:rPr>
                          <m:t>𝑐𝑡</m:t>
                        </m:r>
                        <m:r>
                          <a:rPr lang="fr-FR" b="0" i="1" smtClean="0">
                            <a:latin typeface="Cambria Math"/>
                          </a:rPr>
                          <m:t>,</m:t>
                        </m:r>
                        <m:r>
                          <a:rPr lang="fr-FR" b="0" i="1" smtClean="0">
                            <a:latin typeface="Cambria Math"/>
                          </a:rPr>
                          <m:t>𝑥</m:t>
                        </m:r>
                        <m:r>
                          <a:rPr lang="fr-FR" b="0" i="1" smtClean="0">
                            <a:latin typeface="Cambria Math"/>
                          </a:rPr>
                          <m:t>,</m:t>
                        </m:r>
                        <m:r>
                          <a:rPr lang="fr-FR" b="0" i="1" smtClean="0">
                            <a:latin typeface="Cambria Math"/>
                          </a:rPr>
                          <m:t>𝑦</m:t>
                        </m:r>
                        <m:r>
                          <a:rPr lang="fr-FR" b="0" i="1" smtClean="0">
                            <a:latin typeface="Cambria Math"/>
                          </a:rPr>
                          <m:t>,</m:t>
                        </m:r>
                        <m:r>
                          <a:rPr lang="fr-FR" b="0" i="1" smtClean="0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fr-FR" dirty="0" smtClean="0"/>
              </a:p>
              <a:p>
                <a:r>
                  <a:rPr lang="fr-FR" dirty="0" smtClean="0"/>
                  <a:t>Dérivés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𝜕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/>
                              </a:rPr>
                              <m:t>𝑐</m:t>
                            </m:r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den>
                        </m:f>
                        <m:r>
                          <a:rPr lang="fr-FR" b="0" i="1" smtClean="0">
                            <a:latin typeface="Cambria Math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den>
                        </m:f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</m:den>
                        </m:f>
                      </m:e>
                    </m:d>
                    <m:r>
                      <a:rPr lang="fr-FR" b="0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e>
                      <m:sup>
                        <m:r>
                          <a:rPr lang="fr-FR" i="1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  <m:r>
                      <a:rPr lang="fr-FR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</a:rPr>
                              <m:t>𝑐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den>
                        </m:f>
                        <m:r>
                          <a:rPr lang="fr-FR" i="1">
                            <a:latin typeface="Cambria Math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fr-FR" i="1">
                            <a:latin typeface="Cambria Math"/>
                            <a:ea typeface="Cambria Math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den>
                        </m:f>
                        <m:r>
                          <a:rPr lang="fr-FR" i="1">
                            <a:latin typeface="Cambria Math"/>
                            <a:ea typeface="Cambria Math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</m:den>
                        </m:f>
                      </m:e>
                    </m:d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fr-FR" dirty="0" smtClean="0">
                    <a:ea typeface="Cambria Math"/>
                  </a:rPr>
                  <a:t/>
                </a:r>
                <a:br>
                  <a:rPr lang="fr-FR" dirty="0" smtClean="0">
                    <a:ea typeface="Cambria Math"/>
                  </a:rPr>
                </a:br>
                <a:r>
                  <a:rPr lang="fr-FR" dirty="0" smtClean="0">
                    <a:ea typeface="Cambria Math"/>
                  </a:rPr>
                  <a:t>         </a:t>
                </a:r>
                <a:br>
                  <a:rPr lang="fr-FR" dirty="0" smtClean="0">
                    <a:ea typeface="Cambria Math"/>
                  </a:rPr>
                </a:br>
                <a14:m>
                  <m:oMath xmlns:m="http://schemas.openxmlformats.org/officeDocument/2006/math">
                    <m:r>
                      <a:rPr lang="fr-FR" b="0" i="0" smtClean="0">
                        <a:latin typeface="Cambria Math"/>
                        <a:ea typeface="Cambria Math"/>
                      </a:rPr>
                      <m:t>            </m:t>
                    </m:r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𝜕</m:t>
                        </m:r>
                      </m:e>
                      <m:sup>
                        <m:r>
                          <a:rPr lang="fr-FR" i="1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r>
                      <a:rPr lang="fr-FR" b="0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□</m:t>
                    </m:r>
                  </m:oMath>
                </a14:m>
                <a:endParaRPr lang="fr-FR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96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Scalars and Vectors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2C0300F1-6052-441B-9113-D4CDB8FB59EA}"/>
              </a:ext>
            </a:extLst>
          </p:cNvPr>
          <p:cNvSpPr txBox="1">
            <a:spLocks/>
          </p:cNvSpPr>
          <p:nvPr/>
        </p:nvSpPr>
        <p:spPr>
          <a:xfrm>
            <a:off x="46187" y="1103093"/>
            <a:ext cx="4082473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Scalar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6EC40B31-061D-4187-816C-59544E2283E7}"/>
              </a:ext>
            </a:extLst>
          </p:cNvPr>
          <p:cNvSpPr txBox="1">
            <a:spLocks/>
          </p:cNvSpPr>
          <p:nvPr/>
        </p:nvSpPr>
        <p:spPr>
          <a:xfrm>
            <a:off x="4073237" y="1173955"/>
            <a:ext cx="5794375" cy="451008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rgbClr val="0096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3">
                <a:extLst>
                  <a:ext uri="{FF2B5EF4-FFF2-40B4-BE49-F238E27FC236}">
                    <a16:creationId xmlns="" xmlns:a16="http://schemas.microsoft.com/office/drawing/2014/main" id="{2C0300F1-6052-441B-9113-D4CDB8FB59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85" y="1742712"/>
                <a:ext cx="4959930" cy="497212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●"/>
                  <a:defRPr sz="2800" kern="1200">
                    <a:solidFill>
                      <a:srgbClr val="009688"/>
                    </a:solidFill>
                    <a:latin typeface="Helvetica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♦"/>
                  <a:defRPr sz="24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×"/>
                  <a:defRPr sz="18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6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/>
                  <a:t>Scalar field</a:t>
                </a:r>
                <a:endParaRPr lang="en-US" sz="2000" dirty="0"/>
              </a:p>
              <a:p>
                <a:pPr lvl="1"/>
                <a:r>
                  <a:rPr lang="en-US" sz="1800" dirty="0" smtClean="0"/>
                  <a:t>It is any application: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/>
                        </a:rPr>
                        <m:t>𝑆</m:t>
                      </m:r>
                      <m:r>
                        <a:rPr lang="en-US" sz="1800" i="1" dirty="0" smtClean="0">
                          <a:latin typeface="Cambria Math"/>
                        </a:rPr>
                        <m:t> : </m:t>
                      </m:r>
                      <m:r>
                        <a:rPr lang="en-US" sz="1800" i="1" dirty="0" smtClean="0">
                          <a:latin typeface="Cambria Math"/>
                          <a:ea typeface="Cambria Math"/>
                        </a:rPr>
                        <m:t>ℳ</m:t>
                      </m:r>
                      <m:r>
                        <a:rPr lang="en-US" sz="1800" i="1" dirty="0">
                          <a:latin typeface="Cambria Math"/>
                        </a:rPr>
                        <m:t> → </m:t>
                      </m:r>
                      <m:r>
                        <a:rPr lang="en-US" sz="1800" i="1" dirty="0" smtClean="0">
                          <a:latin typeface="Cambria Math"/>
                          <a:ea typeface="Cambria Math"/>
                        </a:rPr>
                        <m:t>ℝ</m:t>
                      </m:r>
                    </m:oMath>
                  </m:oMathPara>
                </a14:m>
                <a:endParaRPr lang="fr-FR" sz="1800" dirty="0" smtClean="0">
                  <a:ea typeface="Cambria Math"/>
                </a:endParaRPr>
              </a:p>
              <a:p>
                <a:pPr marL="457200" lvl="1" indent="0">
                  <a:buNone/>
                </a:pPr>
                <a:r>
                  <a:rPr lang="en-US" sz="1800" dirty="0"/>
                  <a:t>that associates a real number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𝑆</m:t>
                    </m:r>
                    <m:r>
                      <a:rPr lang="en-US" sz="1800" i="1" dirty="0" smtClean="0">
                        <a:latin typeface="Cambria Math"/>
                      </a:rPr>
                      <m:t>(</m:t>
                    </m:r>
                    <m:r>
                      <a:rPr lang="en-US" sz="1800" i="1" dirty="0" smtClean="0">
                        <a:latin typeface="Cambria Math"/>
                      </a:rPr>
                      <m:t>𝑝</m:t>
                    </m:r>
                    <m:r>
                      <a:rPr lang="en-US" sz="180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smtClean="0"/>
                  <a:t/>
                </a:r>
                <a:br>
                  <a:rPr lang="en-US" sz="1800" dirty="0" smtClean="0"/>
                </a:br>
                <a:r>
                  <a:rPr lang="en-US" sz="1800" dirty="0" smtClean="0"/>
                  <a:t>to </a:t>
                </a:r>
                <a:r>
                  <a:rPr lang="en-US" sz="1800" dirty="0"/>
                  <a:t>any point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𝑝</m:t>
                    </m:r>
                    <m:r>
                      <a:rPr lang="en-US" sz="1800" i="1" dirty="0" smtClean="0">
                        <a:latin typeface="Cambria Math"/>
                      </a:rPr>
                      <m:t> ∈ </m:t>
                    </m:r>
                    <m:r>
                      <a:rPr lang="en-US" sz="1800" i="1" dirty="0" smtClean="0">
                        <a:latin typeface="Cambria Math"/>
                        <a:ea typeface="Cambria Math"/>
                      </a:rPr>
                      <m:t>ℳ</m:t>
                    </m:r>
                  </m:oMath>
                </a14:m>
                <a:r>
                  <a:rPr lang="en-US" sz="1800" dirty="0" smtClean="0"/>
                  <a:t>.</a:t>
                </a:r>
              </a:p>
              <a:p>
                <a:r>
                  <a:rPr lang="en-US" sz="2000" dirty="0" smtClean="0"/>
                  <a:t>Transformation rule</a:t>
                </a:r>
                <a:endParaRPr lang="en-US" sz="2000" dirty="0"/>
              </a:p>
              <a:p>
                <a:pPr lvl="1"/>
                <a:r>
                  <a:rPr lang="en-US" sz="1800" dirty="0"/>
                  <a:t>Under a </a:t>
                </a:r>
                <a:r>
                  <a:rPr lang="en-US" sz="1800" dirty="0" smtClean="0"/>
                  <a:t>coordinate transformation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18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  <m:r>
                        <a:rPr lang="fr-FR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fr-FR" sz="1800" b="0" i="1" smtClean="0"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800" i="1">
                              <a:latin typeface="Cambria Math"/>
                            </a:rPr>
                            <m:t>𝑥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′</m:t>
                          </m:r>
                        </m:e>
                        <m:sup>
                          <m:r>
                            <a:rPr lang="en-US" sz="1800" i="1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  <m:d>
                        <m:dPr>
                          <m:ctrlPr>
                            <a:rPr lang="en-US" sz="18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800" dirty="0" smtClean="0"/>
              </a:p>
              <a:p>
                <a:pPr marL="457200" lvl="1" indent="0">
                  <a:buNone/>
                </a:pPr>
                <a:r>
                  <a:rPr lang="en-US" sz="1800" dirty="0" smtClean="0"/>
                  <a:t>a </a:t>
                </a:r>
                <a:r>
                  <a:rPr lang="en-US" sz="1800" dirty="0"/>
                  <a:t>scalar ﬁeld transforms </a:t>
                </a:r>
                <a:r>
                  <a:rPr lang="en-US" sz="1800" dirty="0" smtClean="0"/>
                  <a:t>as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′</m:t>
                          </m:r>
                        </m:e>
                      </m:d>
                      <m:r>
                        <a:rPr lang="fr-FR" sz="1800" b="0" i="1" smtClean="0">
                          <a:latin typeface="Cambria Math"/>
                        </a:rPr>
                        <m:t>=</m:t>
                      </m:r>
                      <m:r>
                        <a:rPr lang="fr-FR" sz="1800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Text Placeholder 3">
                <a:extLst>
                  <a:ext uri="{FF2B5EF4-FFF2-40B4-BE49-F238E27FC236}">
                    <a16:creationId xmlns:a16="http://schemas.microsoft.com/office/drawing/2014/main" xmlns="" id="{2C0300F1-6052-441B-9113-D4CDB8FB5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5" y="1742712"/>
                <a:ext cx="4959930" cy="4972125"/>
              </a:xfrm>
              <a:prstGeom prst="rect">
                <a:avLst/>
              </a:prstGeom>
              <a:blipFill rotWithShape="1">
                <a:blip r:embed="rId2"/>
                <a:stretch>
                  <a:fillRect l="-1107" t="-7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2C0300F1-6052-441B-9113-D4CDB8FB59EA}"/>
              </a:ext>
            </a:extLst>
          </p:cNvPr>
          <p:cNvSpPr txBox="1">
            <a:spLocks/>
          </p:cNvSpPr>
          <p:nvPr/>
        </p:nvSpPr>
        <p:spPr>
          <a:xfrm>
            <a:off x="4613563" y="1107716"/>
            <a:ext cx="4082473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Vector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63" y="2088540"/>
            <a:ext cx="115411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81" y="3937909"/>
            <a:ext cx="115093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8565571" y="1871859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3">
                <a:extLst>
                  <a:ext uri="{FF2B5EF4-FFF2-40B4-BE49-F238E27FC236}">
                    <a16:creationId xmlns="" xmlns:a16="http://schemas.microsoft.com/office/drawing/2014/main" id="{2C0300F1-6052-441B-9113-D4CDB8FB59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3561" y="1747336"/>
                <a:ext cx="4701889" cy="386221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●"/>
                  <a:defRPr sz="2800" kern="1200">
                    <a:solidFill>
                      <a:srgbClr val="009688"/>
                    </a:solidFill>
                    <a:latin typeface="Helvetica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♦"/>
                  <a:defRPr sz="24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×"/>
                  <a:defRPr sz="18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6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/>
                  <a:t>A generic curve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𝒞</m:t>
                    </m:r>
                  </m:oMath>
                </a14:m>
                <a:endParaRPr lang="fr-FR" sz="2000" dirty="0" smtClean="0">
                  <a:ea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18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  <m:r>
                        <a:rPr lang="fr-FR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𝑋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  <m:d>
                        <m:dPr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fr-FR" sz="1800" b="0" i="1" smtClean="0">
                          <a:latin typeface="Cambria Math"/>
                        </a:rPr>
                        <m:t>      </m:t>
                      </m:r>
                      <m:r>
                        <a:rPr lang="fr-FR" sz="18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fr-FR" sz="1800" b="0" i="1" smtClean="0">
                          <a:latin typeface="Cambria Math"/>
                          <a:ea typeface="Cambria Math"/>
                        </a:rPr>
                        <m:t>∈</m:t>
                      </m:r>
                      <m:r>
                        <a:rPr lang="fr-FR" sz="1800" b="0" i="1" smtClean="0">
                          <a:latin typeface="Cambria Math"/>
                          <a:ea typeface="Cambria Math"/>
                        </a:rPr>
                        <m:t>ℝ</m:t>
                      </m:r>
                    </m:oMath>
                  </m:oMathPara>
                </a14:m>
                <a:endParaRPr lang="en-US" sz="1800" dirty="0" smtClean="0"/>
              </a:p>
              <a:p>
                <a:r>
                  <a:rPr lang="en-US" sz="2000" dirty="0" smtClean="0"/>
                  <a:t>The tangent vector</a:t>
                </a:r>
                <a:endParaRPr lang="en-US" sz="2000" dirty="0"/>
              </a:p>
              <a:p>
                <a:pPr lvl="1"/>
                <a:r>
                  <a:rPr lang="en-US" sz="1800" dirty="0"/>
                  <a:t>It is </a:t>
                </a:r>
                <a:r>
                  <a:rPr lang="en-US" sz="1800" dirty="0" smtClean="0"/>
                  <a:t>an operator </a:t>
                </a:r>
                <a:r>
                  <a:rPr lang="en-US" sz="1800" dirty="0"/>
                  <a:t>of the point </a:t>
                </a:r>
                <a:r>
                  <a:rPr lang="en-US" sz="1800" dirty="0" smtClean="0"/>
                  <a:t>p</a:t>
                </a:r>
                <a:br>
                  <a:rPr lang="en-US" sz="1800" dirty="0" smtClean="0"/>
                </a:br>
                <a:r>
                  <a:rPr lang="en-US" sz="1800" dirty="0" smtClean="0"/>
                  <a:t>that associate to every scalar field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/>
                      </a:rPr>
                      <m:t>𝑓</m:t>
                    </m:r>
                  </m:oMath>
                </a14:m>
                <a:endParaRPr lang="en-US" sz="18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 smtClean="0">
                          <a:latin typeface="Cambria Math"/>
                        </a:rPr>
                        <m:t>𝒗</m:t>
                      </m:r>
                      <m:d>
                        <m:dPr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fr-FR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sz="1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i="1">
                                      <a:latin typeface="Cambria Math"/>
                                    </a:rPr>
                                    <m:t>𝑑𝑓</m:t>
                                  </m:r>
                                </m:num>
                                <m:den>
                                  <m:r>
                                    <a:rPr lang="fr-FR" sz="1800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fr-FR" sz="1800" i="1"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fr-FR" sz="1800" b="0" i="1" smtClean="0">
                              <a:latin typeface="Cambria Math"/>
                              <a:ea typeface="Cambria Math"/>
                            </a:rPr>
                            <m:t>𝒞</m:t>
                          </m:r>
                        </m:sub>
                      </m:sSub>
                      <m:r>
                        <a:rPr lang="fr-FR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8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fr-FR" sz="1800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fr-FR" sz="1800" b="0" i="1" smtClean="0">
                              <a:latin typeface="Cambria Math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fr-FR" sz="1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800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fr-FR" sz="1800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fr-FR" sz="1800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fr-FR" sz="1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8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1800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fr-FR" sz="1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800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fr-FR" sz="1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800" b="0" i="1" smtClean="0">
                                      <a:latin typeface="Cambria Math"/>
                                      <a:ea typeface="Cambria Math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fr-FR" sz="1800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1800" b="0" i="1" smtClean="0">
                                  <a:latin typeface="Cambria Math"/>
                                  <a:ea typeface="Cambria Math"/>
                                </a:rPr>
                                <m:t>𝜕𝜏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1800" dirty="0"/>
              </a:p>
              <a:p>
                <a:r>
                  <a:rPr lang="en-US" sz="2000" dirty="0" smtClean="0"/>
                  <a:t>The basis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𝝏</m:t>
                        </m:r>
                      </m:e>
                      <m:sub>
                        <m:r>
                          <a:rPr lang="en-US" sz="200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fr-FR" sz="2000" dirty="0" smtClean="0"/>
                  <a:t/>
                </a:r>
                <a:br>
                  <a:rPr lang="fr-FR" sz="2000" dirty="0" smtClean="0"/>
                </a:br>
                <a:r>
                  <a:rPr lang="fr-FR" sz="2000" dirty="0" smtClean="0"/>
                  <a:t>are the tangent </a:t>
                </a:r>
                <a:r>
                  <a:rPr lang="fr-FR" sz="2000" dirty="0" err="1" smtClean="0"/>
                  <a:t>vectors</a:t>
                </a:r>
                <a:r>
                  <a:rPr lang="fr-FR" sz="2000" dirty="0" smtClean="0"/>
                  <a:t/>
                </a:r>
                <a:br>
                  <a:rPr lang="fr-FR" sz="2000" dirty="0" smtClean="0"/>
                </a:br>
                <a:r>
                  <a:rPr lang="fr-FR" sz="2000" dirty="0" smtClean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/>
                            <a:ea typeface="Cambria Math"/>
                          </a:rPr>
                          <m:t>𝒞</m:t>
                        </m:r>
                      </m:e>
                      <m:sub>
                        <m:r>
                          <a:rPr lang="fr-FR" sz="200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000" dirty="0" smtClean="0"/>
                  <a:t>: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/>
                      </a:rPr>
                      <m:t>𝒗</m:t>
                    </m:r>
                    <m:r>
                      <a:rPr lang="fr-FR" sz="20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fr-FR" sz="20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fr-FR" sz="20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Transformation rule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Text Placeholder 3">
                <a:extLst>
                  <a:ext uri="{FF2B5EF4-FFF2-40B4-BE49-F238E27FC236}">
                    <a16:creationId xmlns:a16="http://schemas.microsoft.com/office/drawing/2014/main" xmlns="" id="{2C0300F1-6052-441B-9113-D4CDB8FB5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561" y="1747336"/>
                <a:ext cx="4701889" cy="3862212"/>
              </a:xfrm>
              <a:prstGeom prst="rect">
                <a:avLst/>
              </a:prstGeom>
              <a:blipFill rotWithShape="1">
                <a:blip r:embed="rId5"/>
                <a:stretch>
                  <a:fillRect l="-1167" t="-9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90" y="5467350"/>
            <a:ext cx="3929390" cy="78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43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/>
                  <a:t>Que sont 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b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31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38687"/>
                <a:ext cx="8229600" cy="5086621"/>
              </a:xfrm>
            </p:spPr>
            <p:txBody>
              <a:bodyPr/>
              <a:lstStyle/>
              <a:p>
                <a:r>
                  <a:rPr lang="fr-FR" dirty="0" smtClean="0"/>
                  <a:t>Les symboles de Christoffel servent à connecter les bases de vecteurs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/>
                              </a:rPr>
                              <m:t>𝑒</m:t>
                            </m:r>
                          </m:e>
                        </m:d>
                      </m:e>
                      <m:sub>
                        <m:r>
                          <a:rPr lang="fr-FR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définis sur deux points différents de l’espace courbé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a 3 indices parce que il y a 3 vecteurs: les 2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/>
                      </a:rPr>
                      <m:t>𝑒</m:t>
                    </m:r>
                  </m:oMath>
                </a14:m>
                <a:r>
                  <a:rPr lang="fr-FR" dirty="0" smtClean="0"/>
                  <a:t> et le déplacement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endParaRPr lang="fr-FR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/>
                          <a:ea typeface="Cambria Math"/>
                        </a:rPr>
                        <m:t>𝛿</m:t>
                      </m:r>
                      <m:sSub>
                        <m:sSubPr>
                          <m:ctrlPr>
                            <a:rPr lang="fr-FR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r>
                        <a:rPr lang="fr-FR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 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𝛿</m:t>
                      </m:r>
                      <m:sSup>
                        <m:sSup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sup>
                      </m:sSup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     →     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sub>
                      </m:sSub>
                      <m:sSub>
                        <m:sSubPr>
                          <m:ctrlPr>
                            <a:rPr lang="fr-F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r>
                        <a:rPr lang="fr-FR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fr-FR" dirty="0" smtClean="0"/>
              </a:p>
              <a:p>
                <a:pPr marL="457200" lvl="1" indent="0">
                  <a:buNone/>
                </a:pPr>
                <a:r>
                  <a:rPr lang="fr-FR" sz="1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8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FR" sz="1800" i="1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fr-FR" sz="1800" dirty="0" smtClean="0"/>
                  <a:t> est un vecteur: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8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FR" sz="18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fr-FR" sz="1800" b="0" i="1" smtClean="0">
                        <a:latin typeface="Cambria Math"/>
                        <a:ea typeface="Cambria Math"/>
                      </a:rPr>
                      <m:t>,</m:t>
                    </m:r>
                    <m:sSub>
                      <m:sSubPr>
                        <m:ctrlPr>
                          <a:rPr lang="fr-FR" sz="18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8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FR" sz="1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fr-FR" sz="1800" b="0" i="1" smtClean="0">
                        <a:latin typeface="Cambria Math"/>
                        <a:ea typeface="Cambria Math"/>
                      </a:rPr>
                      <m:t>, …,</m:t>
                    </m:r>
                    <m:sSub>
                      <m:sSubPr>
                        <m:ctrlPr>
                          <a:rPr lang="fr-FR" sz="18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8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800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FR" sz="1800" b="0" i="1" smtClean="0">
                            <a:latin typeface="Cambria Math"/>
                            <a:ea typeface="Cambria Math"/>
                          </a:rPr>
                          <m:t>𝑁</m:t>
                        </m:r>
                      </m:sub>
                    </m:sSub>
                    <m:r>
                      <a:rPr lang="fr-FR" sz="18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FR" sz="1800" dirty="0" smtClean="0"/>
                  <a:t>sont tous de vecteurs et N est la dimensionnalité de l’espace. Un vecteur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FR" sz="1800" b="0" i="1" smtClean="0"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fr-FR" sz="1800" dirty="0" smtClean="0"/>
                  <a:t> peut s’écrire comme </a:t>
                </a:r>
                <a14:m>
                  <m:oMath xmlns:m="http://schemas.openxmlformats.org/officeDocument/2006/math">
                    <m:r>
                      <a:rPr lang="fr-FR" sz="18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fr-FR" sz="1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1800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fr-FR" sz="180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p>
                    </m:sSup>
                    <m:r>
                      <a:rPr lang="fr-FR" sz="18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fr-FR" sz="1800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8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fr-FR" sz="1800" b="0" i="1" smtClean="0">
                                <a:latin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FR" sz="18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fr-FR" sz="1800" dirty="0" smtClean="0"/>
                  <a:t>)</a:t>
                </a:r>
              </a:p>
              <a:p>
                <a:pPr marL="400050"/>
                <a:r>
                  <a:rPr lang="fr-FR" dirty="0" smtClean="0"/>
                  <a:t>Dont la dérivé covariant (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𝐷</m:t>
                    </m:r>
                  </m:oMath>
                </a14:m>
                <a:r>
                  <a:rPr lang="fr-FR" dirty="0" smtClean="0"/>
                  <a:t> ou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𝛻</m:t>
                    </m:r>
                  </m:oMath>
                </a14:m>
                <a:r>
                  <a:rPr lang="fr-FR" dirty="0" smtClean="0"/>
                  <a:t>) d’un vecteur:</a:t>
                </a:r>
              </a:p>
              <a:p>
                <a:pPr marL="514350" lvl="1" indent="0">
                  <a:spcAft>
                    <a:spcPts val="1200"/>
                  </a:spcAft>
                  <a:buNone/>
                </a:pPr>
                <a:r>
                  <a:rPr lang="fr-FR" dirty="0" smtClean="0"/>
                  <a:t>vu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𝜕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𝛽</m:t>
                        </m:r>
                      </m:sub>
                    </m:sSub>
                    <m:acc>
                      <m:accPr>
                        <m:chr m:val="⃗"/>
                        <m:ctrlPr>
                          <a:rPr lang="fr-FR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fr-FR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sub>
                        </m:sSub>
                        <m:sSup>
                          <m:sSupPr>
                            <m:ctrlPr>
                              <a:rPr lang="fr-FR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fr-FR" i="1" smtClean="0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  <m:r>
                      <a:rPr lang="fr-FR" b="0" i="1" smtClean="0"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p>
                        <m:r>
                          <a:rPr lang="fr-FR" i="1">
                            <a:latin typeface="Cambria Math"/>
                            <a:ea typeface="Cambria Math"/>
                          </a:rPr>
                          <m:t>𝛼</m:t>
                        </m:r>
                      </m:sup>
                    </m:sSup>
                    <m:d>
                      <m:dPr>
                        <m:ctrlPr>
                          <a:rPr lang="fr-FR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 smtClean="0"/>
                  <a:t> alors on défini:</a:t>
                </a:r>
              </a:p>
              <a:p>
                <a:pPr marL="5143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b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sub>
                      </m:sSub>
                      <m:sSup>
                        <m:sSup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𝛽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sSup>
                        <m:sSupPr>
                          <m:ctrlPr>
                            <a:rPr lang="fr-F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38687"/>
                <a:ext cx="8229600" cy="5086621"/>
              </a:xfrm>
              <a:blipFill rotWithShape="1">
                <a:blip r:embed="rId3"/>
                <a:stretch>
                  <a:fillRect l="-1259" t="-1199" r="-14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682264" y="574808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3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fr-FR" dirty="0" smtClean="0"/>
                  <a:t>Que sont 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𝜇𝛽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fr-FR" dirty="0" smtClean="0"/>
                  <a:t> et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44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43175" y="1138687"/>
                <a:ext cx="8911307" cy="5086621"/>
              </a:xfrm>
            </p:spPr>
            <p:txBody>
              <a:bodyPr/>
              <a:lstStyle/>
              <a:p>
                <a:r>
                  <a:rPr lang="fr-FR" dirty="0" smtClean="0"/>
                  <a:t>Le tenseur de Riemann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𝜇𝛽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sert à quantifier la non-commutativité de la dérivé d’un vecteur dans un espace courbé</a:t>
                </a:r>
              </a:p>
              <a:p>
                <a:pPr marL="625475" lvl="1"/>
                <a:r>
                  <a:rPr lang="fr-FR" dirty="0" smtClean="0">
                    <a:ea typeface="Cambria Math"/>
                  </a:rPr>
                  <a:t>Pour une manifold sans torsion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𝛽𝛼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bSup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fr-FR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bSup>
                    <m:r>
                      <a:rPr lang="fr-FR" i="1" smtClean="0">
                        <a:latin typeface="Cambria Math"/>
                        <a:ea typeface="Cambria Math"/>
                      </a:rPr>
                      <m:t>↔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𝜕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𝛽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𝜕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fr-FR" dirty="0" smtClean="0"/>
                  <a:t/>
                </a:r>
                <a:br>
                  <a:rPr lang="fr-FR" dirty="0" smtClean="0"/>
                </a:br>
                <a:r>
                  <a:rPr lang="fr-FR" dirty="0" smtClean="0"/>
                  <a:t>         et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𝜈</m:t>
                        </m:r>
                      </m:sub>
                    </m:sSub>
                    <m:r>
                      <m:rPr>
                        <m:sty m:val="p"/>
                      </m:rPr>
                      <a:rPr lang="fr-FR" i="1" smtClean="0">
                        <a:latin typeface="Cambria Math"/>
                        <a:ea typeface="Cambria Math"/>
                      </a:rPr>
                      <m:t>Φ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𝜈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r>
                      <m:rPr>
                        <m:sty m:val="p"/>
                      </m:rPr>
                      <a:rPr lang="fr-FR" i="1">
                        <a:latin typeface="Cambria Math"/>
                        <a:ea typeface="Cambria Math"/>
                      </a:rPr>
                      <m:t>Φ</m:t>
                    </m:r>
                  </m:oMath>
                </a14:m>
                <a:r>
                  <a:rPr lang="fr-FR" dirty="0" smtClean="0"/>
                  <a:t>   où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i="1">
                        <a:latin typeface="Cambria Math"/>
                        <a:ea typeface="Cambria Math"/>
                      </a:rPr>
                      <m:t>Φ</m:t>
                    </m:r>
                  </m:oMath>
                </a14:m>
                <a:r>
                  <a:rPr lang="fr-FR" dirty="0" smtClean="0"/>
                  <a:t> est un scalaire</a:t>
                </a:r>
              </a:p>
              <a:p>
                <a:pPr marL="625475" lvl="1"/>
                <a:r>
                  <a:rPr lang="fr-FR" dirty="0" smtClean="0"/>
                  <a:t>Le commutateur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 smtClean="0"/>
                  <a:t> d’un vecteur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fr-FR" dirty="0" smtClean="0"/>
                  <a:t> dois avoir 4 indices: 1 parce que il dois être proportionnel 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fr-FR" dirty="0" smtClean="0"/>
                  <a:t> et 3 sont l’indices du commutateur sur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fr-FR" dirty="0" smtClean="0"/>
                  <a:t>:</a:t>
                </a:r>
                <a:r>
                  <a:rPr lang="fr-FR" i="1" dirty="0" smtClean="0">
                    <a:latin typeface="Cambria Math"/>
                  </a:rPr>
                  <a:t/>
                </a:r>
                <a:br>
                  <a:rPr lang="fr-FR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fr-FR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p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p>
                    </m:sSup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𝛽𝜇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𝛽</m:t>
                        </m:r>
                      </m:sup>
                    </m:sSup>
                  </m:oMath>
                </a14:m>
                <a:r>
                  <a:rPr lang="fr-FR" dirty="0" smtClean="0"/>
                  <a:t> ou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r-FR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𝛽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175" y="1138687"/>
                <a:ext cx="8911307" cy="5086621"/>
              </a:xfrm>
              <a:blipFill rotWithShape="1">
                <a:blip r:embed="rId3"/>
                <a:stretch>
                  <a:fillRect l="-1163" t="-1199" r="-1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682264" y="574808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13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fr-FR" dirty="0" smtClean="0"/>
                  <a:t>Que sont 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𝜇𝛽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fr-FR" dirty="0" smtClean="0"/>
                  <a:t> et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44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43175" y="1138687"/>
                <a:ext cx="8911307" cy="5086621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Le tenseur de Ricci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sert à quantifier le changement d’un volume qui se déplace selon un courbe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𝒞</m:t>
                    </m:r>
                    <m:d>
                      <m:dPr>
                        <m:ctrlPr>
                          <a:rPr lang="fr-FR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</m:d>
                  </m:oMath>
                </a14:m>
                <a:endParaRPr lang="fr-FR" dirty="0" smtClean="0"/>
              </a:p>
              <a:p>
                <a:pPr marL="625475" lvl="1"/>
                <a:r>
                  <a:rPr lang="fr-FR" dirty="0" smtClean="0"/>
                  <a:t>Vu que on peut démontrer que</a:t>
                </a:r>
                <a:br>
                  <a:rPr lang="fr-FR" dirty="0" smtClean="0"/>
                </a:br>
                <a:r>
                  <a:rPr lang="fr-FR" dirty="0" smtClean="0"/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  <m:r>
                      <a:rPr lang="fr-FR" b="0" i="1" smtClean="0">
                        <a:latin typeface="Cambria Math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𝜇𝛼𝜈𝛽</m:t>
                        </m:r>
                      </m:sub>
                    </m:sSub>
                    <m:sSup>
                      <m:sSupPr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p>
                    </m:sSup>
                    <m:sSup>
                      <m:sSupPr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</m:sup>
                    </m:sSup>
                    <m:r>
                      <a:rPr lang="fr-FR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𝑂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dirty="0" smtClean="0"/>
                  <a:t> </a:t>
                </a:r>
                <a:br>
                  <a:rPr lang="fr-FR" dirty="0" smtClean="0"/>
                </a:br>
                <a:r>
                  <a:rPr lang="fr-FR" dirty="0" smtClean="0"/>
                  <a:t>alors le volume élémentaire est:</a:t>
                </a:r>
                <a:br>
                  <a:rPr lang="fr-FR" dirty="0" smtClean="0"/>
                </a:b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/>
                          </a:rPr>
                          <m:t>det</m:t>
                        </m:r>
                        <m:r>
                          <a:rPr lang="fr-FR" b="0" i="1" smtClean="0">
                            <a:latin typeface="Cambria Math"/>
                          </a:rPr>
                          <m:t>⁡(</m:t>
                        </m:r>
                        <m:r>
                          <a:rPr lang="fr-FR" b="0" i="1" smtClean="0">
                            <a:latin typeface="Cambria Math"/>
                          </a:rPr>
                          <m:t>𝑔</m:t>
                        </m:r>
                        <m:r>
                          <a:rPr lang="fr-FR" b="0" i="1" smtClean="0">
                            <a:latin typeface="Cambria Math"/>
                          </a:rPr>
                          <m:t>)</m:t>
                        </m:r>
                      </m:e>
                    </m:rad>
                    <m:r>
                      <a:rPr lang="fr-FR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/>
                              </a:rPr>
                              <m:t>6</m:t>
                            </m:r>
                          </m:den>
                        </m:f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𝛼𝛽</m:t>
                            </m:r>
                          </m:sub>
                        </m:sSub>
                        <m:sSup>
                          <m:sSup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p>
                        </m:sSup>
                        <m:sSup>
                          <m:sSup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sup>
                        </m:sSup>
                      </m:e>
                    </m:d>
                    <m:rad>
                      <m:radPr>
                        <m:degHide m:val="on"/>
                        <m:ctrlPr>
                          <a:rPr lang="fr-FR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/>
                          </a:rPr>
                          <m:t>det</m:t>
                        </m:r>
                        <m:r>
                          <a:rPr lang="fr-FR" i="1">
                            <a:latin typeface="Cambria Math"/>
                          </a:rPr>
                          <m:t>⁡(</m:t>
                        </m:r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𝜂</m:t>
                        </m:r>
                        <m:r>
                          <a:rPr lang="fr-FR" i="1">
                            <a:latin typeface="Cambria Math"/>
                          </a:rPr>
                          <m:t>)</m:t>
                        </m:r>
                      </m:e>
                    </m:rad>
                  </m:oMath>
                </a14:m>
                <a:endParaRPr lang="fr-FR" dirty="0" smtClean="0"/>
              </a:p>
              <a:p>
                <a:pPr marL="625475" lvl="1"/>
                <a:r>
                  <a:rPr lang="fr-FR" dirty="0" smtClean="0"/>
                  <a:t>Lelong la courbe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  <a:ea typeface="Cambria Math"/>
                      </a:rPr>
                      <m:t>𝒞</m:t>
                    </m:r>
                    <m:d>
                      <m:d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</m:d>
                  </m:oMath>
                </a14:m>
                <a:r>
                  <a:rPr lang="fr-FR" dirty="0" smtClean="0"/>
                  <a:t>:</a:t>
                </a:r>
                <a:br>
                  <a:rPr lang="fr-FR" dirty="0" smtClean="0"/>
                </a:br>
                <a:r>
                  <a:rPr lang="fr-FR" dirty="0" smtClean="0"/>
                  <a:t>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𝜇𝜈</m:t>
                            </m:r>
                          </m:sub>
                        </m:sSub>
                      </m:num>
                      <m:den>
                        <m:r>
                          <a:rPr lang="fr-FR" b="0" i="1" smtClean="0">
                            <a:latin typeface="Cambria Math"/>
                          </a:rPr>
                          <m:t>𝑑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𝜆</m:t>
                        </m:r>
                      </m:den>
                    </m:f>
                    <m:r>
                      <a:rPr lang="fr-FR" b="0" i="1" smtClean="0">
                        <a:latin typeface="Cambria Math"/>
                      </a:rPr>
                      <m:t>=−2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br>
                  <a:rPr lang="fr-FR" dirty="0" smtClean="0"/>
                </a:br>
                <a:r>
                  <a:rPr lang="fr-FR" dirty="0" smtClean="0"/>
                  <a:t>C’est intéressant de remplacer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𝜆</m:t>
                    </m:r>
                  </m:oMath>
                </a14:m>
                <a:r>
                  <a:rPr lang="fr-FR" dirty="0" smtClean="0"/>
                  <a:t> par le temps propre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𝜏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175" y="1138687"/>
                <a:ext cx="8911307" cy="5086621"/>
              </a:xfrm>
              <a:blipFill rotWithShape="1">
                <a:blip r:embed="rId3"/>
                <a:stretch>
                  <a:fillRect l="-1163" t="-11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464554" y="5748087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4), 5)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29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fr-FR" dirty="0" smtClean="0"/>
                  <a:t>Que sont 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𝜇𝛽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fr-FR" dirty="0" smtClean="0"/>
                  <a:t> et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44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43175" y="1138687"/>
                <a:ext cx="8911307" cy="5086621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Le scalaire de Ricci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</a:rPr>
                      <m:t>𝑅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sert à quantifier la courbure de l’espace en considérant la surface d’une sphère</a:t>
                </a:r>
              </a:p>
              <a:p>
                <a:pPr marL="625475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dirty="0" smtClean="0"/>
                  <a:t>Pour un espace 3-D on a:</a:t>
                </a:r>
                <a:br>
                  <a:rPr lang="fr-FR" dirty="0" smtClean="0"/>
                </a:br>
                <a:r>
                  <a:rPr lang="fr-FR" dirty="0" smtClean="0"/>
                  <a:t>               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</a:rPr>
                      <m:t>𝑅</m:t>
                    </m:r>
                    <m:r>
                      <a:rPr lang="fr-FR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fr-FR" b="0" i="1" smtClean="0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/>
                              </a:rPr>
                              <m:t>18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fr-FR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fr-FR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fr-FR" b="0" i="1" smtClean="0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fr-FR" b="0" i="1" smtClean="0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fr-FR" dirty="0" smtClean="0"/>
                  <a:t> </a:t>
                </a:r>
                <a:br>
                  <a:rPr lang="fr-FR" dirty="0" smtClean="0"/>
                </a:br>
                <a:r>
                  <a:rPr lang="fr-FR" dirty="0" smtClean="0"/>
                  <a:t>où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r>
                  <a:rPr lang="fr-FR" dirty="0" smtClean="0"/>
                  <a:t> est le rayon de la sphère et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d>
                  </m:oMath>
                </a14:m>
                <a:r>
                  <a:rPr lang="fr-FR" dirty="0" smtClean="0"/>
                  <a:t> est la surface de la sphère. Pour un espace 2-D le 18 devient 12 et le dénominateur devient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fr-FR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p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175" y="1138687"/>
                <a:ext cx="8911307" cy="5086621"/>
              </a:xfrm>
              <a:blipFill rotWithShape="1">
                <a:blip r:embed="rId3"/>
                <a:stretch>
                  <a:fillRect l="-1163" t="-1199" r="-19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754834" y="574808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918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solution de l’</a:t>
            </a:r>
            <a:r>
              <a:rPr lang="fr-FR" dirty="0"/>
              <a:t>é</a:t>
            </a:r>
            <a:r>
              <a:rPr lang="fr-FR" dirty="0" smtClean="0"/>
              <a:t>quation d’onde homogène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27362" y="2154955"/>
                <a:ext cx="7889276" cy="14412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𝑇𝑇</m:t>
                          </m:r>
                        </m:sup>
                      </m:sSubSup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×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func>
                        <m:func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fr-FR" sz="22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  <m:r>
                            <a:rPr lang="fr-FR" sz="2200" b="0" i="1" smtClean="0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fr-FR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2200" b="1" i="1" smtClean="0">
                                  <a:latin typeface="Cambria Math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sup>
                              </m:sSup>
                            </m:sup>
                          </m:sSup>
                        </m:e>
                      </m:func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62" y="2154955"/>
                <a:ext cx="7889276" cy="14412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76291" y="1110083"/>
                <a:ext cx="2791409" cy="4733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291" y="1110083"/>
                <a:ext cx="2791409" cy="473399"/>
              </a:xfrm>
              <a:prstGeom prst="rect">
                <a:avLst/>
              </a:prstGeom>
              <a:blipFill rotWithShape="1">
                <a:blip r:embed="rId5"/>
                <a:stretch>
                  <a:fillRect b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3317839" y="1796169"/>
                <a:ext cx="2508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Propagation selon l’axe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𝑧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839" y="1796169"/>
                <a:ext cx="2508315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942" t="-8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772571" y="3057075"/>
                <a:ext cx="1744067" cy="672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fr-FR" sz="22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fr-FR" sz="22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fr-FR" sz="2200" b="0" i="1" smtClean="0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  <m:r>
                            <a:rPr lang="fr-FR" sz="2200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sz="22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571" y="3057075"/>
                <a:ext cx="1744067" cy="6723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vitational_wav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9491" y="3729375"/>
            <a:ext cx="6540554" cy="3679061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2235200" y="4299687"/>
            <a:ext cx="1626324" cy="2169103"/>
            <a:chOff x="2235200" y="4299687"/>
            <a:chExt cx="1626324" cy="2169103"/>
          </a:xfrm>
        </p:grpSpPr>
        <p:cxnSp>
          <p:nvCxnSpPr>
            <p:cNvPr id="12" name="Connecteur droit avec flèche 11"/>
            <p:cNvCxnSpPr/>
            <p:nvPr/>
          </p:nvCxnSpPr>
          <p:spPr>
            <a:xfrm>
              <a:off x="2235200" y="5377549"/>
              <a:ext cx="1534695" cy="57808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V="1">
              <a:off x="2924630" y="4669019"/>
              <a:ext cx="0" cy="179977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ZoneTexte 15"/>
                <p:cNvSpPr txBox="1"/>
                <p:nvPr/>
              </p:nvSpPr>
              <p:spPr>
                <a:xfrm>
                  <a:off x="2740637" y="4299687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fr-FR" dirty="0">
                    <a:solidFill>
                      <a:srgbClr val="FFFF00"/>
                    </a:solidFill>
                  </a:endParaRPr>
                </a:p>
              </p:txBody>
            </p:sp>
          </mc:Choice>
          <mc:Fallback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0637" y="4299687"/>
                  <a:ext cx="367985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3493539" y="5955634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fr-FR" dirty="0">
                    <a:solidFill>
                      <a:srgbClr val="FFFF00"/>
                    </a:solidFill>
                  </a:endParaRPr>
                </a:p>
              </p:txBody>
            </p:sp>
          </mc:Choice>
          <mc:Fallback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3539" y="5955634"/>
                  <a:ext cx="367985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7468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fr-FR" dirty="0" smtClean="0"/>
                  <a:t>Un operateur très utile: le tenseur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Λ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69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fr-FR" dirty="0" smtClean="0"/>
                  <a:t>Pour une OG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fr-FR" dirty="0" smtClean="0"/>
                  <a:t> hors de la source et dans la gauge de Lorentz: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𝑖𝑗</m:t>
                        </m:r>
                      </m:sub>
                      <m:sup>
                        <m:r>
                          <a:rPr lang="fr-FR" i="1">
                            <a:latin typeface="Cambria Math"/>
                          </a:rPr>
                          <m:t>𝑇𝑇</m:t>
                        </m:r>
                      </m:sup>
                    </m:sSubSup>
                    <m:r>
                      <a:rPr lang="fr-FR" b="0" i="0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𝑖𝑗</m:t>
                        </m:r>
                        <m:r>
                          <a:rPr lang="fr-FR" b="0" i="1" smtClean="0">
                            <a:latin typeface="Cambria Math"/>
                          </a:rPr>
                          <m:t>,</m:t>
                        </m:r>
                        <m:r>
                          <a:rPr lang="fr-FR" b="0" i="1" smtClean="0">
                            <a:latin typeface="Cambria Math"/>
                          </a:rPr>
                          <m:t>𝑙𝑚</m:t>
                        </m:r>
                      </m:sub>
                      <m:sup/>
                    </m:sSubSup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𝑙𝑚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r>
                  <a:rPr lang="fr-FR" dirty="0" smtClean="0"/>
                  <a:t>Définition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Λ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𝑖𝑗</m:t>
                        </m:r>
                        <m:r>
                          <a:rPr lang="fr-FR" i="1">
                            <a:latin typeface="Cambria Math"/>
                          </a:rPr>
                          <m:t>,</m:t>
                        </m:r>
                        <m:r>
                          <a:rPr lang="fr-FR" i="1">
                            <a:latin typeface="Cambria Math"/>
                          </a:rPr>
                          <m:t>𝑙𝑚</m:t>
                        </m:r>
                      </m:sub>
                      <m:sup/>
                    </m:sSubSup>
                    <m:r>
                      <a:rPr lang="fr-FR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𝑖𝑙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𝑗𝑚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𝑖</m:t>
                        </m:r>
                        <m:r>
                          <a:rPr lang="fr-FR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𝑙𝑚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𝑖</m:t>
                        </m:r>
                        <m:r>
                          <a:rPr lang="fr-FR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fr-FR" i="1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fr-FR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r>
                  <a:rPr lang="fr-FR" dirty="0" smtClean="0"/>
                  <a:t>Si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fr-FR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</a:rPr>
                          <m:t>0,0,1</m:t>
                        </m:r>
                      </m:e>
                    </m:d>
                  </m:oMath>
                </a14:m>
                <a:r>
                  <a:rPr lang="fr-FR" dirty="0" smtClean="0"/>
                  <a:t> (et donc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/>
                          </a:rPr>
                          <m:t>𝑘</m:t>
                        </m:r>
                      </m:e>
                    </m:acc>
                    <m:r>
                      <a:rPr lang="fr-FR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0,0,</m:t>
                        </m:r>
                        <m:r>
                          <a:rPr lang="fr-FR" b="0" i="1" smtClean="0">
                            <a:latin typeface="Cambria Math"/>
                          </a:rPr>
                          <m:t>𝑘</m:t>
                        </m:r>
                      </m:e>
                    </m:d>
                  </m:oMath>
                </a14:m>
                <a:r>
                  <a:rPr lang="fr-FR" dirty="0" smtClean="0"/>
                  <a:t> 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 smtClean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𝑙𝑚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 smtClean="0"/>
                  <a:t> 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𝑖𝑗</m:t>
                        </m:r>
                      </m:sub>
                      <m:sup>
                        <m:r>
                          <a:rPr lang="fr-FR" i="1">
                            <a:latin typeface="Cambria Math"/>
                          </a:rPr>
                          <m:t>𝑇𝑇</m:t>
                        </m:r>
                      </m:sup>
                    </m:sSubSup>
                    <m:r>
                      <a:rPr lang="fr-FR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𝑙𝑚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𝑎</m:t>
                        </m:r>
                        <m:r>
                          <a:rPr lang="fr-FR" b="0" i="1" smtClean="0">
                            <a:latin typeface="Cambria Math"/>
                          </a:rPr>
                          <m:t>+</m:t>
                        </m:r>
                        <m:r>
                          <a:rPr lang="fr-FR" b="0" i="1" smtClean="0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fr-FR" b="1" i="1" smtClean="0">
                        <a:latin typeface="Cambria Math"/>
                      </a:rPr>
                      <m:t>𝟏</m:t>
                    </m:r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111" t="-1100" r="-22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5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solution TT gauge plus générique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 flipH="1">
                <a:off x="468014" y="2448285"/>
                <a:ext cx="8570079" cy="382191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fr-FR" dirty="0" smtClean="0"/>
                  <a:t>Les détails à retenir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𝑎𝑏</m:t>
                    </m:r>
                  </m:oMath>
                </a14:m>
                <a:r>
                  <a:rPr lang="fr-FR" dirty="0" smtClean="0"/>
                  <a:t> indiquent les 2 indices des polarisations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/>
                          </a:rPr>
                          <m:t> </m:t>
                        </m:r>
                        <m:r>
                          <a:rPr lang="fr-FR" i="1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𝑎𝑏</m:t>
                        </m:r>
                      </m:sub>
                      <m:sup>
                        <m:r>
                          <a:rPr lang="fr-FR" b="0" i="1" smtClean="0"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fr-FR" dirty="0" smtClean="0"/>
                  <a:t> et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/>
                          </a:rPr>
                          <m:t> </m:t>
                        </m:r>
                        <m:r>
                          <a:rPr lang="fr-FR" i="1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𝑎𝑏</m:t>
                        </m:r>
                      </m:sub>
                      <m:sup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×</m:t>
                        </m:r>
                      </m:sup>
                    </m:sSubSup>
                  </m:oMath>
                </a14:m>
                <a:endParaRPr lang="fr-FR" dirty="0" smtClean="0"/>
              </a:p>
              <a:p>
                <a:pPr lvl="1"/>
                <a:r>
                  <a:rPr lang="fr-FR" dirty="0" smtClean="0"/>
                  <a:t>TT n’est pas plus utilisé vu que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𝑎𝑏</m:t>
                    </m:r>
                  </m:oMath>
                </a14:m>
                <a:r>
                  <a:rPr lang="fr-FR" dirty="0" smtClean="0"/>
                  <a:t> indique le même concept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fr-FR" dirty="0" smtClean="0"/>
                  <a:t> est réel, par contre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fr-FR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fr-FR" dirty="0" smtClean="0"/>
                  <a:t> est complexe</a:t>
                </a:r>
              </a:p>
              <a:p>
                <a:pPr lvl="1"/>
                <a:r>
                  <a:rPr lang="fr-FR" dirty="0" smtClean="0"/>
                  <a:t>Les fréquences négatives indiquent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fr-FR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</a:rPr>
                          <m:t>−</m:t>
                        </m:r>
                        <m:r>
                          <a:rPr lang="fr-FR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𝐴</m:t>
                        </m:r>
                      </m:sub>
                      <m:sup>
                        <m:r>
                          <a:rPr lang="fr-FR" b="0" i="1" smtClean="0">
                            <a:latin typeface="Cambria Math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𝑓</m:t>
                        </m:r>
                      </m:e>
                    </m:d>
                  </m:oMath>
                </a14:m>
                <a:endParaRPr lang="fr-FR" dirty="0" smtClean="0"/>
              </a:p>
              <a:p>
                <a:pPr lvl="1"/>
                <a:r>
                  <a:rPr lang="fr-FR" dirty="0" smtClean="0"/>
                  <a:t>Plusieurs OG viennent de différents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fr-FR" dirty="0" smtClean="0"/>
                  <a:t> sont considérées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fr-FR" dirty="0" smtClean="0"/>
                  <a:t> est définis par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 flipH="1">
                <a:off x="468014" y="2448285"/>
                <a:ext cx="8570079" cy="3821915"/>
              </a:xfrm>
              <a:blipFill rotWithShape="1">
                <a:blip r:embed="rId2"/>
                <a:stretch>
                  <a:fillRect l="-1280" t="-27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05905" y="1323852"/>
                <a:ext cx="8932189" cy="98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𝑎𝑏</m:t>
                          </m:r>
                        </m:sub>
                      </m:sSub>
                      <m:d>
                        <m:dPr>
                          <m:ctrlPr>
                            <a:rPr lang="fr-FR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,</m:t>
                          </m:r>
                          <m:r>
                            <a:rPr lang="fr-FR" sz="2200" b="1" i="1" smtClean="0">
                              <a:latin typeface="Cambria Math"/>
                            </a:rPr>
                            <m:t>𝒓</m:t>
                          </m:r>
                        </m:e>
                      </m:d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22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sz="22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=+,×</m:t>
                          </m:r>
                        </m:sub>
                        <m:sup/>
                        <m:e>
                          <m:nary>
                            <m:naryPr>
                              <m:ctrlPr>
                                <a:rPr lang="fr-FR" sz="22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sz="22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𝑑𝑓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fr-FR" sz="2200" b="0" i="1" smtClean="0"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𝑑𝑐𝑜𝑠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nary>
                              <m:r>
                                <a:rPr lang="fr-FR" sz="22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r-FR" sz="2200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200" b="0" i="1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𝑓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𝑎𝑏</m:t>
                                  </m:r>
                                </m:sub>
                                <m:sup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𝐴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22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20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d>
                              <m:r>
                                <a:rPr lang="fr-FR" sz="2200" b="0" i="1" smtClean="0"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22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−2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 (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FR" sz="2200" b="1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̂"/>
                                          <m:ctrlPr>
                                            <a:rPr lang="fr-FR" sz="2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2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fr-FR" sz="2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∙</m:t>
                                          </m:r>
                                        </m:e>
                                      </m:acc>
                                      <m:r>
                                        <a:rPr lang="fr-FR" sz="2200" b="1" i="1" smtClean="0">
                                          <a:latin typeface="Cambria Math"/>
                                        </a:rPr>
                                        <m:t>𝒓</m:t>
                                      </m:r>
                                    </m:num>
                                    <m:den>
                                      <m:r>
                                        <a:rPr lang="fr-FR" sz="2200" b="1" i="1" smtClean="0">
                                          <a:latin typeface="Cambria Math"/>
                                        </a:rPr>
                                        <m:t>𝒄</m:t>
                                      </m:r>
                                    </m:den>
                                  </m:f>
                                  <m:r>
                                    <a:rPr lang="fr-FR" sz="2200" b="1" i="1" smtClean="0">
                                      <a:latin typeface="Cambria Math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5" y="1323852"/>
                <a:ext cx="8932189" cy="9803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98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solution de l’équation avec la source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96751"/>
                <a:ext cx="8229600" cy="4129413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La solution se base sur les fonctions de Green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d>
                        <m:d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r>
                        <a:rPr lang="fr-FR" sz="22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16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22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𝐺</m:t>
                          </m:r>
                          <m:d>
                            <m:dPr>
                              <m:ctrlPr>
                                <a:rPr lang="fr-FR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2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22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2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2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FR" sz="2200" dirty="0" smtClean="0"/>
              </a:p>
              <a:p>
                <a:pPr lvl="1"/>
                <a:r>
                  <a:rPr lang="fr-FR" dirty="0" smtClean="0"/>
                  <a:t>De l’équation homogène: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00" i="1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fr-FR" sz="2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200" i="1">
                              <a:latin typeface="Cambria Math"/>
                            </a:rPr>
                            <m:t>𝑥</m:t>
                          </m:r>
                          <m:r>
                            <a:rPr lang="fr-FR" sz="2200" i="1">
                              <a:latin typeface="Cambria Math"/>
                            </a:rPr>
                            <m:t>−</m:t>
                          </m:r>
                          <m:r>
                            <a:rPr lang="fr-FR" sz="2200" i="1">
                              <a:latin typeface="Cambria Math"/>
                            </a:rPr>
                            <m:t>𝑥</m:t>
                          </m:r>
                          <m:r>
                            <a:rPr lang="fr-FR" sz="2200" i="1">
                              <a:latin typeface="Cambria Math"/>
                            </a:rPr>
                            <m:t>′</m:t>
                          </m:r>
                        </m:e>
                      </m:d>
                      <m:r>
                        <a:rPr lang="fr-FR" sz="2200" b="0" i="0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fr-FR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fr-FR" sz="2200" b="0" i="1" smtClean="0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𝛿</m:t>
                      </m:r>
                      <m:d>
                        <m:dPr>
                          <m:ctrlPr>
                            <a:rPr lang="fr-FR" sz="2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sz="22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/>
                                </a:rPr>
                                <m:t>𝑟𝑒𝑡</m:t>
                              </m:r>
                            </m:sub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bSup>
                          <m:r>
                            <a:rPr lang="fr-FR" sz="2200" b="0" i="1" smtClean="0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2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2200" dirty="0" smtClean="0"/>
              </a:p>
              <a:p>
                <a:pPr marL="457200" lvl="1" indent="0">
                  <a:buNone/>
                </a:pPr>
                <a:r>
                  <a:rPr lang="fr-FR" sz="2200" dirty="0" smtClean="0"/>
                  <a:t>Et donc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sz="22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fr-FR" sz="220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fr-FR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fr-FR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22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2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200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fr-FR" sz="2200" i="1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2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200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  <m:r>
                                        <a:rPr lang="fr-FR" sz="2200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22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r-FR" sz="22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2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sz="2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fr-FR" sz="22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2200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fr-FR" sz="2200" i="1">
                                          <a:latin typeface="Cambria Math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fr-FR" sz="22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2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2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2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acc>
                                    </m:e>
                                  </m:d>
                                </m:num>
                                <m:den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fr-FR" sz="2200" b="0" i="1" smtClean="0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96751"/>
                <a:ext cx="8229600" cy="4129413"/>
              </a:xfrm>
              <a:blipFill rotWithShape="1">
                <a:blip r:embed="rId2"/>
                <a:stretch>
                  <a:fillRect l="-1259" t="-14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176294" y="1111779"/>
                <a:ext cx="2791409" cy="7285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2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16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294" y="1111779"/>
                <a:ext cx="2791409" cy="7285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689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45" y="0"/>
            <a:ext cx="9132887" cy="962025"/>
          </a:xfrm>
        </p:spPr>
        <p:txBody>
          <a:bodyPr/>
          <a:lstStyle/>
          <a:p>
            <a:r>
              <a:rPr lang="fr-FR" dirty="0" smtClean="0"/>
              <a:t>De l’Équation d’Einstein aux OG</a:t>
            </a:r>
            <a:endParaRPr lang="fr-FR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58232" y="1138688"/>
            <a:ext cx="8229600" cy="749437"/>
          </a:xfrm>
        </p:spPr>
        <p:txBody>
          <a:bodyPr/>
          <a:lstStyle/>
          <a:p>
            <a:r>
              <a:rPr lang="fr-FR" dirty="0" smtClean="0"/>
              <a:t>La linéarisation de l’Équation d’Einstein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69376" y="6356350"/>
            <a:ext cx="1018456" cy="365125"/>
          </a:xfrm>
        </p:spPr>
        <p:txBody>
          <a:bodyPr/>
          <a:lstStyle/>
          <a:p>
            <a:fld id="{E2DD142D-6158-4ECC-8B45-929148A609A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2698760" y="6356350"/>
            <a:ext cx="3746480" cy="365125"/>
          </a:xfrm>
        </p:spPr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996221" y="1801774"/>
                <a:ext cx="3217419" cy="7285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221" y="1801774"/>
                <a:ext cx="3217419" cy="72853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36392" y="2940157"/>
                <a:ext cx="2216248" cy="458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fr-FR" sz="2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392" y="2940157"/>
                <a:ext cx="2216248" cy="458074"/>
              </a:xfrm>
              <a:prstGeom prst="rect">
                <a:avLst/>
              </a:prstGeom>
              <a:blipFill rotWithShape="1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03877" y="2940157"/>
                <a:ext cx="1406667" cy="482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d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77" y="2940157"/>
                <a:ext cx="1406667" cy="482376"/>
              </a:xfrm>
              <a:prstGeom prst="rect">
                <a:avLst/>
              </a:prstGeom>
              <a:blipFill rotWithShape="1">
                <a:blip r:embed="rId4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176295" y="4041591"/>
                <a:ext cx="2791409" cy="7285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2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16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295" y="4041591"/>
                <a:ext cx="2791409" cy="7285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11463" y="5130551"/>
                <a:ext cx="1421799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box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□</m:t>
                          </m:r>
                        </m:e>
                      </m:box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sSup>
                        <m:sSupPr>
                          <m:ctrlPr>
                            <a:rPr lang="fr-FR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63" y="5130551"/>
                <a:ext cx="1421799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02754" y="5009749"/>
                <a:ext cx="5292090" cy="570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fr-FR" sz="22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fr-FR" sz="2200" b="0" i="1" smtClean="0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  <m:r>
                      <a:rPr lang="fr-FR" sz="22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fr-FR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sz="2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2200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fr-FR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200" i="1" smtClean="0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fr-FR" sz="2200" i="1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  <m:sSup>
                      <m:sSupPr>
                        <m:ctrlPr>
                          <a:rPr lang="fr-FR" sz="22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sz="220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fr-FR" sz="2200" i="1" smtClean="0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p>
                        <m:r>
                          <a:rPr lang="fr-FR" sz="2200" i="1" smtClean="0">
                            <a:latin typeface="Cambria Math"/>
                            <a:ea typeface="Cambria Math"/>
                          </a:rPr>
                          <m:t>𝛼𝛽</m:t>
                        </m:r>
                      </m:sup>
                    </m:sSup>
                    <m:sSub>
                      <m:sSubPr>
                        <m:ctrlPr>
                          <a:rPr lang="fr-FR" sz="22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fr-FR" sz="2200" i="1" smtClean="0">
                            <a:latin typeface="Cambria Math"/>
                            <a:ea typeface="Cambria Math"/>
                          </a:rPr>
                          <m:t>𝛼𝛽</m:t>
                        </m:r>
                      </m:sub>
                    </m:sSub>
                  </m:oMath>
                </a14:m>
                <a:r>
                  <a:rPr lang="fr-FR" sz="2200" dirty="0" smtClean="0"/>
                  <a:t>   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20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e>
                      <m:sup>
                        <m:r>
                          <a:rPr lang="fr-FR" sz="22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fr-FR" sz="2200" dirty="0" smtClean="0"/>
                  <a:t>=0</a:t>
                </a:r>
                <a:endParaRPr lang="fr-FR" sz="2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754" y="5009749"/>
                <a:ext cx="5292090" cy="570413"/>
              </a:xfrm>
              <a:prstGeom prst="rect">
                <a:avLst/>
              </a:prstGeom>
              <a:blipFill rotWithShape="1">
                <a:blip r:embed="rId7"/>
                <a:stretch>
                  <a:fillRect r="-691" b="-96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1434757" y="1981374"/>
            <a:ext cx="140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Ricci’s</a:t>
            </a:r>
            <a:r>
              <a:rPr lang="fr-FR" dirty="0" smtClean="0"/>
              <a:t> </a:t>
            </a:r>
            <a:r>
              <a:rPr lang="fr-FR" dirty="0" err="1" smtClean="0"/>
              <a:t>tensor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1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Séparation entre ondes and background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fr-FR" dirty="0" smtClean="0"/>
                  <a:t>Les OG courbent l’</a:t>
                </a:r>
                <a:r>
                  <a:rPr lang="fr-FR" dirty="0" err="1" smtClean="0"/>
                  <a:t>éspace-temps</a:t>
                </a:r>
                <a:endParaRPr lang="fr-FR" dirty="0" smtClean="0"/>
              </a:p>
              <a:p>
                <a:pPr lvl="1"/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fr-FR" dirty="0" smtClean="0"/>
                  <a:t>   est impossible de l’utiliser</a:t>
                </a:r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r>
                  <a:rPr lang="fr-FR" dirty="0" smtClean="0"/>
                  <a:t>Séparation entre échelle de temps ou de longueur d’onde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r>
                  <a:rPr lang="fr-FR" dirty="0" smtClean="0"/>
                  <a:t>Les tenseurs ‘’effectifs’’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fr-FR" i="1" smtClean="0">
                                <a:latin typeface="Cambria Math"/>
                                <a:ea typeface="Cambria Math"/>
                              </a:rPr>
                              <m:t>𝜇𝜌</m:t>
                            </m:r>
                          </m:sub>
                        </m:sSub>
                      </m:e>
                    </m:d>
                  </m:oMath>
                </a14:m>
                <a:endParaRPr lang="fr-FR" dirty="0" smtClean="0"/>
              </a:p>
              <a:p>
                <a:pPr lvl="1"/>
                <a:r>
                  <a:rPr lang="fr-FR" dirty="0" smtClean="0"/>
                  <a:t>Il s’agit d’un intégration sur plusieurs périodes de l’OG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𝜇𝜌</m:t>
                        </m:r>
                      </m:sub>
                    </m:sSub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fr-FR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𝜇𝜌</m:t>
                            </m:r>
                          </m:sub>
                        </m:sSub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20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grpSp>
        <p:nvGrpSpPr>
          <p:cNvPr id="17" name="Groupe 16"/>
          <p:cNvGrpSpPr/>
          <p:nvPr/>
        </p:nvGrpSpPr>
        <p:grpSpPr>
          <a:xfrm>
            <a:off x="721559" y="2416459"/>
            <a:ext cx="7197480" cy="720953"/>
            <a:chOff x="721559" y="2416459"/>
            <a:chExt cx="7197480" cy="720953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721559" y="2801277"/>
              <a:ext cx="2405257" cy="0"/>
            </a:xfrm>
            <a:prstGeom prst="line">
              <a:avLst/>
            </a:prstGeom>
            <a:ln w="9525">
              <a:solidFill>
                <a:srgbClr val="0033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5513782" y="2796701"/>
              <a:ext cx="2405257" cy="0"/>
            </a:xfrm>
            <a:prstGeom prst="line">
              <a:avLst/>
            </a:prstGeom>
            <a:ln w="9525">
              <a:solidFill>
                <a:srgbClr val="0033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279832" y="2430745"/>
                  <a:ext cx="1193660" cy="3916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𝜂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0033CC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9832" y="2430745"/>
                  <a:ext cx="1193660" cy="39164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474" y="2416459"/>
              <a:ext cx="2424832" cy="72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Forme libre 17"/>
          <p:cNvSpPr/>
          <p:nvPr/>
        </p:nvSpPr>
        <p:spPr>
          <a:xfrm>
            <a:off x="765104" y="3139739"/>
            <a:ext cx="7613779" cy="338339"/>
          </a:xfrm>
          <a:custGeom>
            <a:avLst/>
            <a:gdLst>
              <a:gd name="connsiteX0" fmla="*/ 0 w 7613779"/>
              <a:gd name="connsiteY0" fmla="*/ 0 h 338339"/>
              <a:gd name="connsiteX1" fmla="*/ 429208 w 7613779"/>
              <a:gd name="connsiteY1" fmla="*/ 27992 h 338339"/>
              <a:gd name="connsiteX2" fmla="*/ 914400 w 7613779"/>
              <a:gd name="connsiteY2" fmla="*/ 93306 h 338339"/>
              <a:gd name="connsiteX3" fmla="*/ 1455575 w 7613779"/>
              <a:gd name="connsiteY3" fmla="*/ 195943 h 338339"/>
              <a:gd name="connsiteX4" fmla="*/ 2360645 w 7613779"/>
              <a:gd name="connsiteY4" fmla="*/ 317240 h 338339"/>
              <a:gd name="connsiteX5" fmla="*/ 3228391 w 7613779"/>
              <a:gd name="connsiteY5" fmla="*/ 335902 h 338339"/>
              <a:gd name="connsiteX6" fmla="*/ 4096138 w 7613779"/>
              <a:gd name="connsiteY6" fmla="*/ 289249 h 338339"/>
              <a:gd name="connsiteX7" fmla="*/ 5122506 w 7613779"/>
              <a:gd name="connsiteY7" fmla="*/ 223934 h 338339"/>
              <a:gd name="connsiteX8" fmla="*/ 5980922 w 7613779"/>
              <a:gd name="connsiteY8" fmla="*/ 111967 h 338339"/>
              <a:gd name="connsiteX9" fmla="*/ 6578081 w 7613779"/>
              <a:gd name="connsiteY9" fmla="*/ 55983 h 338339"/>
              <a:gd name="connsiteX10" fmla="*/ 7184571 w 7613779"/>
              <a:gd name="connsiteY10" fmla="*/ 9330 h 338339"/>
              <a:gd name="connsiteX11" fmla="*/ 7613779 w 7613779"/>
              <a:gd name="connsiteY11" fmla="*/ 9330 h 33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13779" h="338339">
                <a:moveTo>
                  <a:pt x="0" y="0"/>
                </a:moveTo>
                <a:cubicBezTo>
                  <a:pt x="138404" y="6220"/>
                  <a:pt x="276808" y="12441"/>
                  <a:pt x="429208" y="27992"/>
                </a:cubicBezTo>
                <a:cubicBezTo>
                  <a:pt x="581608" y="43543"/>
                  <a:pt x="743339" y="65314"/>
                  <a:pt x="914400" y="93306"/>
                </a:cubicBezTo>
                <a:cubicBezTo>
                  <a:pt x="1085461" y="121298"/>
                  <a:pt x="1214534" y="158621"/>
                  <a:pt x="1455575" y="195943"/>
                </a:cubicBezTo>
                <a:cubicBezTo>
                  <a:pt x="1696616" y="233265"/>
                  <a:pt x="2065176" y="293914"/>
                  <a:pt x="2360645" y="317240"/>
                </a:cubicBezTo>
                <a:cubicBezTo>
                  <a:pt x="2656114" y="340566"/>
                  <a:pt x="2939142" y="340567"/>
                  <a:pt x="3228391" y="335902"/>
                </a:cubicBezTo>
                <a:cubicBezTo>
                  <a:pt x="3517640" y="331237"/>
                  <a:pt x="4096138" y="289249"/>
                  <a:pt x="4096138" y="289249"/>
                </a:cubicBezTo>
                <a:cubicBezTo>
                  <a:pt x="4411824" y="270588"/>
                  <a:pt x="4808375" y="253481"/>
                  <a:pt x="5122506" y="223934"/>
                </a:cubicBezTo>
                <a:cubicBezTo>
                  <a:pt x="5436637" y="194387"/>
                  <a:pt x="5738326" y="139959"/>
                  <a:pt x="5980922" y="111967"/>
                </a:cubicBezTo>
                <a:cubicBezTo>
                  <a:pt x="6223518" y="83975"/>
                  <a:pt x="6578081" y="55983"/>
                  <a:pt x="6578081" y="55983"/>
                </a:cubicBezTo>
                <a:cubicBezTo>
                  <a:pt x="6778689" y="38877"/>
                  <a:pt x="7011955" y="17105"/>
                  <a:pt x="7184571" y="9330"/>
                </a:cubicBezTo>
                <a:cubicBezTo>
                  <a:pt x="7357187" y="1555"/>
                  <a:pt x="7485483" y="5442"/>
                  <a:pt x="7613779" y="9330"/>
                </a:cubicBezTo>
              </a:path>
            </a:pathLst>
          </a:cu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019656" y="2848151"/>
                <a:ext cx="590418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33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solidFill>
                                    <a:srgbClr val="0033CC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56" y="2848151"/>
                <a:ext cx="590418" cy="391646"/>
              </a:xfrm>
              <a:prstGeom prst="rect">
                <a:avLst/>
              </a:prstGeom>
              <a:blipFill rotWithShape="1">
                <a:blip r:embed="rId5"/>
                <a:stretch>
                  <a:fillRect r="-6250" b="-3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614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L’équation d’Einstein pour le background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Espace réservé du contenu 6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750453"/>
                <a:ext cx="8229600" cy="3055258"/>
              </a:xfrm>
            </p:spPr>
            <p:txBody>
              <a:bodyPr/>
              <a:lstStyle/>
              <a:p>
                <a:r>
                  <a:rPr lang="fr-FR" dirty="0" smtClean="0"/>
                  <a:t>Le tenseur énergie-impulsion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fr-FR" dirty="0" smtClean="0"/>
                  <a:t> des OG est: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fr-FR" sz="22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fr-FR" sz="22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fr-FR" sz="2200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sz="22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fr-FR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fr-FR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fr-FR" sz="2200" b="0" i="0" smtClean="0">
                          <a:latin typeface="Cambria Math"/>
                        </a:rPr>
                        <m:t>       </m:t>
                      </m:r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32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200" i="1" smtClean="0">
                                  <a:latin typeface="Cambria Math"/>
                                  <a:ea typeface="Cambria Math"/>
                                </a:rPr>
                                <m:t>𝛼𝛽</m:t>
                              </m:r>
                            </m:sub>
                          </m:sSub>
                          <m:r>
                            <a:rPr lang="en-US" sz="22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2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200" i="1" smtClean="0">
                                  <a:latin typeface="Cambria Math"/>
                                  <a:ea typeface="Cambria Math"/>
                                </a:rPr>
                                <m:t>𝛼𝛽</m:t>
                              </m:r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00</m:t>
                          </m:r>
                        </m:sub>
                      </m:sSub>
                      <m:r>
                        <a:rPr lang="fr-FR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16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2200" b="0" i="1" smtClean="0">
                                  <a:latin typeface="Cambria Math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sz="2200" b="0" i="1" smtClean="0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220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</m:sub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FR" sz="2200" b="0" dirty="0" smtClean="0"/>
              </a:p>
            </p:txBody>
          </p:sp>
        </mc:Choice>
        <mc:Fallback>
          <p:sp>
            <p:nvSpPr>
              <p:cNvPr id="7" name="Espace réservé du contenu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750453"/>
                <a:ext cx="8229600" cy="3055258"/>
              </a:xfrm>
              <a:blipFill rotWithShape="1">
                <a:blip r:embed="rId2"/>
                <a:stretch>
                  <a:fillRect l="-1259" t="-19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517623" y="1139571"/>
                <a:ext cx="4108753" cy="728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fr-FR" sz="22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623" y="1139571"/>
                <a:ext cx="4108753" cy="7285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517622" y="1955188"/>
                <a:ext cx="4281237" cy="5374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fr-FR" sz="2200" b="0" i="1" smtClean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2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d>
                            <m:dPr>
                              <m:ctrlPr>
                                <a:rPr lang="en-US" sz="220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fr-FR" sz="2200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2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 sz="2200">
                              <a:latin typeface="Cambria Math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fr-FR" sz="2200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2200" b="0" i="1" smtClean="0">
                          <a:latin typeface="Cambria Math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fr-FR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2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622" y="1955188"/>
                <a:ext cx="4281237" cy="53745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5184122" y="3265714"/>
            <a:ext cx="28845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fr-FR" dirty="0" err="1" smtClean="0"/>
              <a:t>After</a:t>
            </a:r>
            <a:r>
              <a:rPr lang="fr-FR" dirty="0" smtClean="0"/>
              <a:t> a long </a:t>
            </a:r>
            <a:r>
              <a:rPr lang="fr-FR" dirty="0" err="1" smtClean="0"/>
              <a:t>manipulaiton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of the </a:t>
            </a:r>
            <a:r>
              <a:rPr lang="fr-FR" dirty="0" err="1" smtClean="0"/>
              <a:t>terms</a:t>
            </a:r>
            <a:r>
              <a:rPr lang="fr-FR" dirty="0" smtClean="0"/>
              <a:t> and </a:t>
            </a:r>
            <a:r>
              <a:rPr lang="fr-FR" dirty="0" err="1" smtClean="0"/>
              <a:t>considering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 smtClean="0"/>
              <a:t>integration</a:t>
            </a:r>
            <a:r>
              <a:rPr lang="fr-FR" dirty="0" smtClean="0"/>
              <a:t> by parts </a:t>
            </a:r>
            <a:r>
              <a:rPr lang="fr-FR" dirty="0" err="1" smtClean="0"/>
              <a:t>too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658240" y="4270544"/>
            <a:ext cx="3089628" cy="55720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</a:rPr>
              <a:t>This </a:t>
            </a:r>
            <a:r>
              <a:rPr lang="fr-FR" b="1" dirty="0" err="1" smtClean="0">
                <a:solidFill>
                  <a:schemeClr val="bg1"/>
                </a:solidFill>
              </a:rPr>
              <a:t>is</a:t>
            </a:r>
            <a:r>
              <a:rPr lang="fr-FR" b="1" dirty="0" smtClean="0">
                <a:solidFill>
                  <a:schemeClr val="bg1"/>
                </a:solidFill>
              </a:rPr>
              <a:t> invariant by </a:t>
            </a:r>
            <a:r>
              <a:rPr lang="fr-FR" b="1" dirty="0" err="1" smtClean="0">
                <a:solidFill>
                  <a:schemeClr val="bg1"/>
                </a:solidFill>
              </a:rPr>
              <a:t>coordinate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transformations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6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1113" y="0"/>
            <a:ext cx="9132887" cy="962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fr-FR" smtClean="0"/>
              <a:t>Crédits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1117" y="1126836"/>
            <a:ext cx="91527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dirty="0" smtClean="0"/>
              <a:t>Giacomo </a:t>
            </a:r>
            <a:r>
              <a:rPr lang="fr-FR" dirty="0" err="1" smtClean="0"/>
              <a:t>Ciani</a:t>
            </a:r>
            <a:r>
              <a:rPr lang="fr-FR" dirty="0" smtClean="0"/>
              <a:t>, </a:t>
            </a:r>
            <a:r>
              <a:rPr lang="fr-FR" dirty="0" err="1" smtClean="0"/>
              <a:t>Università</a:t>
            </a:r>
            <a:r>
              <a:rPr lang="fr-FR" dirty="0" smtClean="0"/>
              <a:t> di </a:t>
            </a:r>
            <a:r>
              <a:rPr lang="fr-FR" dirty="0" err="1" smtClean="0"/>
              <a:t>Padova</a:t>
            </a:r>
            <a:r>
              <a:rPr lang="fr-FR" dirty="0" smtClean="0"/>
              <a:t>, cours doctorale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 smtClean="0"/>
              <a:t>Auger G. and </a:t>
            </a:r>
            <a:r>
              <a:rPr lang="fr-FR" dirty="0" err="1" smtClean="0"/>
              <a:t>Plagnol</a:t>
            </a:r>
            <a:r>
              <a:rPr lang="fr-FR" dirty="0" smtClean="0"/>
              <a:t> E., 2017, </a:t>
            </a:r>
            <a:r>
              <a:rPr lang="fr-FR" i="1" dirty="0" smtClean="0"/>
              <a:t>An </a:t>
            </a:r>
            <a:r>
              <a:rPr lang="fr-FR" i="1" dirty="0" err="1" smtClean="0"/>
              <a:t>Overview</a:t>
            </a:r>
            <a:r>
              <a:rPr lang="fr-FR" i="1" dirty="0" smtClean="0"/>
              <a:t> of </a:t>
            </a:r>
            <a:r>
              <a:rPr lang="fr-FR" i="1" dirty="0" err="1" smtClean="0"/>
              <a:t>Gravitational</a:t>
            </a:r>
            <a:r>
              <a:rPr lang="fr-FR" i="1" dirty="0" smtClean="0"/>
              <a:t> </a:t>
            </a:r>
            <a:r>
              <a:rPr lang="fr-FR" i="1" dirty="0" err="1" smtClean="0"/>
              <a:t>Waves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World Scientific </a:t>
            </a:r>
            <a:r>
              <a:rPr lang="fr-FR" dirty="0" err="1" smtClean="0"/>
              <a:t>Publishing</a:t>
            </a:r>
            <a:r>
              <a:rPr lang="fr-FR" dirty="0"/>
              <a:t>, ISBN </a:t>
            </a:r>
            <a:r>
              <a:rPr lang="fr-FR" dirty="0" smtClean="0"/>
              <a:t>978-9-813-14175-9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 smtClean="0"/>
              <a:t>Hobson M.P., </a:t>
            </a:r>
            <a:r>
              <a:rPr lang="fr-FR" dirty="0" err="1" smtClean="0"/>
              <a:t>Efstathiou</a:t>
            </a:r>
            <a:r>
              <a:rPr lang="fr-FR" dirty="0" smtClean="0"/>
              <a:t> G.P. and </a:t>
            </a:r>
            <a:r>
              <a:rPr lang="fr-FR" dirty="0" err="1" smtClean="0"/>
              <a:t>Lasenby</a:t>
            </a:r>
            <a:r>
              <a:rPr lang="fr-FR" dirty="0" smtClean="0"/>
              <a:t> A.N., 2006, </a:t>
            </a:r>
            <a:r>
              <a:rPr lang="en-US" dirty="0"/>
              <a:t>General </a:t>
            </a:r>
            <a:r>
              <a:rPr lang="en-US" dirty="0" smtClean="0"/>
              <a:t>Relativity, An </a:t>
            </a:r>
            <a:r>
              <a:rPr lang="en-US" dirty="0"/>
              <a:t>Introduction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Physicists, </a:t>
            </a:r>
            <a:r>
              <a:rPr lang="en-US" dirty="0"/>
              <a:t>Cambridge University Press, ISBN </a:t>
            </a:r>
            <a:r>
              <a:rPr lang="en-US" dirty="0" smtClean="0"/>
              <a:t>978-0-521-53639-4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arxiv.org/abs/gr-qc/0401099v1</a:t>
            </a:r>
            <a:endParaRPr lang="fr-FR" dirty="0" smtClean="0"/>
          </a:p>
          <a:p>
            <a:pPr marL="342900" indent="-342900">
              <a:buFont typeface="+mj-lt"/>
              <a:buAutoNum type="arabicParenR"/>
            </a:pPr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physics.stackexchange.com/questions/297701/what-does-the-ricci-tensor-represent</a:t>
            </a:r>
            <a:endParaRPr lang="fr-FR" dirty="0" smtClean="0"/>
          </a:p>
          <a:p>
            <a:r>
              <a:rPr lang="fr-FR" dirty="0" smtClean="0"/>
              <a:t>MM) M. </a:t>
            </a:r>
            <a:r>
              <a:rPr lang="fr-FR" dirty="0" err="1" smtClean="0"/>
              <a:t>Maggiore’s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 book</a:t>
            </a:r>
          </a:p>
        </p:txBody>
      </p:sp>
    </p:spTree>
    <p:extLst>
      <p:ext uri="{BB962C8B-B14F-4D97-AF65-F5344CB8AC3E}">
        <p14:creationId xmlns:p14="http://schemas.microsoft.com/office/powerpoint/2010/main" val="26581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false-</a:t>
            </a:r>
            <a:r>
              <a:rPr lang="fr-FR" dirty="0" err="1" smtClean="0"/>
              <a:t>friend</a:t>
            </a:r>
            <a:r>
              <a:rPr lang="fr-FR" dirty="0" smtClean="0"/>
              <a:t> </a:t>
            </a:r>
            <a:r>
              <a:rPr lang="fr-FR" dirty="0" err="1" smtClean="0"/>
              <a:t>equation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3">
                <a:extLst>
                  <a:ext uri="{FF2B5EF4-FFF2-40B4-BE49-F238E27FC236}">
                    <a16:creationId xmlns="" xmlns:a16="http://schemas.microsoft.com/office/drawing/2014/main" id="{8A80940B-D0FA-44FF-BD6B-22BEFF56C202}"/>
                  </a:ext>
                </a:extLst>
              </p:cNvPr>
              <p:cNvSpPr txBox="1"/>
              <p:nvPr/>
            </p:nvSpPr>
            <p:spPr>
              <a:xfrm>
                <a:off x="2941125" y="2019543"/>
                <a:ext cx="1655903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3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0940B-D0FA-44FF-BD6B-22BEFF56C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125" y="2019543"/>
                <a:ext cx="1655903" cy="6338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4">
                <a:extLst>
                  <a:ext uri="{FF2B5EF4-FFF2-40B4-BE49-F238E27FC236}">
                    <a16:creationId xmlns="" xmlns:a16="http://schemas.microsoft.com/office/drawing/2014/main" id="{67884C2E-F935-49B6-BCA3-B168BD8919E4}"/>
                  </a:ext>
                </a:extLst>
              </p:cNvPr>
              <p:cNvSpPr txBox="1"/>
              <p:nvPr/>
            </p:nvSpPr>
            <p:spPr>
              <a:xfrm>
                <a:off x="3688941" y="1144472"/>
                <a:ext cx="1402499" cy="3657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7884C2E-F935-49B6-BCA3-B168BD891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941" y="1144472"/>
                <a:ext cx="1402499" cy="365741"/>
              </a:xfrm>
              <a:prstGeom prst="rect">
                <a:avLst/>
              </a:prstGeom>
              <a:blipFill rotWithShape="1">
                <a:blip r:embed="rId3"/>
                <a:stretch>
                  <a:fillRect l="-3913" r="-2174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5">
                <a:extLst>
                  <a:ext uri="{FF2B5EF4-FFF2-40B4-BE49-F238E27FC236}">
                    <a16:creationId xmlns="" xmlns:a16="http://schemas.microsoft.com/office/drawing/2014/main" id="{E4E8098B-2DE2-4663-A2F5-75E47CAB6776}"/>
                  </a:ext>
                </a:extLst>
              </p:cNvPr>
              <p:cNvSpPr txBox="1"/>
              <p:nvPr/>
            </p:nvSpPr>
            <p:spPr>
              <a:xfrm>
                <a:off x="1822850" y="3173815"/>
                <a:ext cx="1434945" cy="3657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4E8098B-2DE2-4663-A2F5-75E47CAB6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850" y="3173815"/>
                <a:ext cx="1434945" cy="365741"/>
              </a:xfrm>
              <a:prstGeom prst="rect">
                <a:avLst/>
              </a:prstGeom>
              <a:blipFill rotWithShape="1">
                <a:blip r:embed="rId4"/>
                <a:stretch>
                  <a:fillRect l="-3830" r="-851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7">
                <a:extLst>
                  <a:ext uri="{FF2B5EF4-FFF2-40B4-BE49-F238E27FC236}">
                    <a16:creationId xmlns="" xmlns:a16="http://schemas.microsoft.com/office/drawing/2014/main" id="{1BB1D4CF-FC1A-4ED9-9CFE-6A7BFBE29E9D}"/>
                  </a:ext>
                </a:extLst>
              </p:cNvPr>
              <p:cNvSpPr txBox="1"/>
              <p:nvPr/>
            </p:nvSpPr>
            <p:spPr>
              <a:xfrm>
                <a:off x="4787319" y="3235668"/>
                <a:ext cx="1499128" cy="3657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BB1D4CF-FC1A-4ED9-9CFE-6A7BFBE29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319" y="3235668"/>
                <a:ext cx="1499128" cy="365741"/>
              </a:xfrm>
              <a:prstGeom prst="rect">
                <a:avLst/>
              </a:prstGeom>
              <a:blipFill rotWithShape="1">
                <a:blip r:embed="rId5"/>
                <a:stretch>
                  <a:fillRect l="-3659" r="-2033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9">
                <a:extLst>
                  <a:ext uri="{FF2B5EF4-FFF2-40B4-BE49-F238E27FC236}">
                    <a16:creationId xmlns="" xmlns:a16="http://schemas.microsoft.com/office/drawing/2014/main" id="{B38A917C-D7F5-422F-8E8B-3E1527EF56B5}"/>
                  </a:ext>
                </a:extLst>
              </p:cNvPr>
              <p:cNvSpPr txBox="1"/>
              <p:nvPr/>
            </p:nvSpPr>
            <p:spPr>
              <a:xfrm>
                <a:off x="1915203" y="4299819"/>
                <a:ext cx="4921475" cy="38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sSubSup>
                        <m:sSub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sSubSup>
                        <m:sSub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p>
                      </m:sSub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sSubSup>
                        <m:sSub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p>
                      </m:sSub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38A917C-D7F5-422F-8E8B-3E1527EF5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203" y="4299819"/>
                <a:ext cx="4921475" cy="383375"/>
              </a:xfrm>
              <a:prstGeom prst="rect">
                <a:avLst/>
              </a:prstGeom>
              <a:blipFill rotWithShape="1">
                <a:blip r:embed="rId6"/>
                <a:stretch>
                  <a:fillRect l="-990" r="-866" b="-253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0">
                <a:extLst>
                  <a:ext uri="{FF2B5EF4-FFF2-40B4-BE49-F238E27FC236}">
                    <a16:creationId xmlns="" xmlns:a16="http://schemas.microsoft.com/office/drawing/2014/main" id="{31759D77-0662-448E-BB70-17CFA2B1A0A0}"/>
                  </a:ext>
                </a:extLst>
              </p:cNvPr>
              <p:cNvSpPr txBox="1"/>
              <p:nvPr/>
            </p:nvSpPr>
            <p:spPr>
              <a:xfrm>
                <a:off x="2802256" y="5310788"/>
                <a:ext cx="4620945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1759D77-0662-448E-BB70-17CFA2B1A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256" y="5310788"/>
                <a:ext cx="4620945" cy="63382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row: Down 8">
            <a:extLst>
              <a:ext uri="{FF2B5EF4-FFF2-40B4-BE49-F238E27FC236}">
                <a16:creationId xmlns="" xmlns:a16="http://schemas.microsoft.com/office/drawing/2014/main" id="{E6404D36-8EF7-4278-909B-2F02BE6FBB3B}"/>
              </a:ext>
            </a:extLst>
          </p:cNvPr>
          <p:cNvSpPr/>
          <p:nvPr/>
        </p:nvSpPr>
        <p:spPr>
          <a:xfrm>
            <a:off x="3688941" y="1554649"/>
            <a:ext cx="273991" cy="4416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1">
            <a:extLst>
              <a:ext uri="{FF2B5EF4-FFF2-40B4-BE49-F238E27FC236}">
                <a16:creationId xmlns="" xmlns:a16="http://schemas.microsoft.com/office/drawing/2014/main" id="{91C472B5-5951-470F-A8AE-8A8049D3B7E0}"/>
              </a:ext>
            </a:extLst>
          </p:cNvPr>
          <p:cNvSpPr/>
          <p:nvPr/>
        </p:nvSpPr>
        <p:spPr>
          <a:xfrm rot="2296343">
            <a:off x="2647659" y="2679489"/>
            <a:ext cx="273991" cy="4416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12">
            <a:extLst>
              <a:ext uri="{FF2B5EF4-FFF2-40B4-BE49-F238E27FC236}">
                <a16:creationId xmlns="" xmlns:a16="http://schemas.microsoft.com/office/drawing/2014/main" id="{C4FFA016-4A66-473B-B50A-CC3202556DF5}"/>
              </a:ext>
            </a:extLst>
          </p:cNvPr>
          <p:cNvSpPr/>
          <p:nvPr/>
        </p:nvSpPr>
        <p:spPr>
          <a:xfrm rot="18882396">
            <a:off x="5027892" y="2684997"/>
            <a:ext cx="273991" cy="4416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14">
            <a:extLst>
              <a:ext uri="{FF2B5EF4-FFF2-40B4-BE49-F238E27FC236}">
                <a16:creationId xmlns="" xmlns:a16="http://schemas.microsoft.com/office/drawing/2014/main" id="{2D12543B-1499-42F8-B154-0CD0D47D2A31}"/>
              </a:ext>
            </a:extLst>
          </p:cNvPr>
          <p:cNvSpPr/>
          <p:nvPr/>
        </p:nvSpPr>
        <p:spPr>
          <a:xfrm>
            <a:off x="2342223" y="3824979"/>
            <a:ext cx="273991" cy="4416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15">
            <a:extLst>
              <a:ext uri="{FF2B5EF4-FFF2-40B4-BE49-F238E27FC236}">
                <a16:creationId xmlns="" xmlns:a16="http://schemas.microsoft.com/office/drawing/2014/main" id="{873F91ED-E739-426D-83D5-4A7CC0DEE334}"/>
              </a:ext>
            </a:extLst>
          </p:cNvPr>
          <p:cNvSpPr/>
          <p:nvPr/>
        </p:nvSpPr>
        <p:spPr>
          <a:xfrm rot="1131076">
            <a:off x="3350948" y="4955559"/>
            <a:ext cx="273991" cy="4416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8682264" y="574808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59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90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relativity: Lorentz </a:t>
            </a:r>
            <a:r>
              <a:rPr lang="en-US" dirty="0" smtClean="0"/>
              <a:t>transformations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Text Placeholder 25">
            <a:extLst>
              <a:ext uri="{FF2B5EF4-FFF2-40B4-BE49-F238E27FC236}">
                <a16:creationId xmlns="" xmlns:a16="http://schemas.microsoft.com/office/drawing/2014/main" id="{60845BD8-6262-4571-AB8B-F29C3AF69A70}"/>
              </a:ext>
            </a:extLst>
          </p:cNvPr>
          <p:cNvSpPr txBox="1">
            <a:spLocks/>
          </p:cNvSpPr>
          <p:nvPr/>
        </p:nvSpPr>
        <p:spPr>
          <a:xfrm>
            <a:off x="203201" y="979487"/>
            <a:ext cx="4024712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Galileian</a:t>
            </a:r>
            <a:r>
              <a:rPr lang="en-US" sz="2400" dirty="0" smtClean="0"/>
              <a:t> transformations</a:t>
            </a:r>
            <a:endParaRPr lang="it-IT" sz="2400" dirty="0"/>
          </a:p>
        </p:txBody>
      </p:sp>
      <p:sp>
        <p:nvSpPr>
          <p:cNvPr id="7" name="Content Placeholder 29">
            <a:extLst>
              <a:ext uri="{FF2B5EF4-FFF2-40B4-BE49-F238E27FC236}">
                <a16:creationId xmlns="" xmlns:a16="http://schemas.microsoft.com/office/drawing/2014/main" id="{69B173EB-DBFD-47BE-A4ED-0EB8AF807EBB}"/>
              </a:ext>
            </a:extLst>
          </p:cNvPr>
          <p:cNvSpPr txBox="1">
            <a:spLocks/>
          </p:cNvSpPr>
          <p:nvPr/>
        </p:nvSpPr>
        <p:spPr>
          <a:xfrm>
            <a:off x="203200" y="2955905"/>
            <a:ext cx="2311400" cy="1505054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rgbClr val="0096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buFont typeface="Calibri" panose="020F0502020204030204" pitchFamily="34" charset="0"/>
              <a:buChar char="●"/>
            </a:pPr>
            <a:r>
              <a:rPr lang="en-US" dirty="0" smtClean="0">
                <a:latin typeface="Helvetica" panose="020B0604020202030204" pitchFamily="34" charset="0"/>
              </a:rPr>
              <a:t>Do not respect equivalence principle</a:t>
            </a:r>
          </a:p>
          <a:p>
            <a:pPr marL="176213" indent="-176213">
              <a:buFont typeface="Calibri" panose="020F0502020204030204" pitchFamily="34" charset="0"/>
              <a:buChar char="●"/>
            </a:pPr>
            <a:r>
              <a:rPr lang="en-US" dirty="0" smtClean="0">
                <a:latin typeface="Helvetica" panose="020B0604020202030204" pitchFamily="34" charset="0"/>
              </a:rPr>
              <a:t>Maxwell equations not invariant</a:t>
            </a:r>
          </a:p>
          <a:p>
            <a:pPr marL="176213" indent="-176213">
              <a:buFont typeface="Calibri" panose="020F0502020204030204" pitchFamily="34" charset="0"/>
              <a:buChar char="●"/>
            </a:pPr>
            <a:r>
              <a:rPr lang="en-US" dirty="0" smtClean="0">
                <a:latin typeface="Helvetica" panose="020B0604020202030204" pitchFamily="34" charset="0"/>
              </a:rPr>
              <a:t>Need a preferred frame of reference/medium for light propagation</a:t>
            </a:r>
            <a:endParaRPr lang="it-IT" dirty="0">
              <a:latin typeface="Helvetica" panose="020B0604020202030204" pitchFamily="34" charset="0"/>
            </a:endParaRPr>
          </a:p>
        </p:txBody>
      </p:sp>
      <p:sp>
        <p:nvSpPr>
          <p:cNvPr id="9" name="Content Placeholder 30">
            <a:extLst>
              <a:ext uri="{FF2B5EF4-FFF2-40B4-BE49-F238E27FC236}">
                <a16:creationId xmlns="" xmlns:a16="http://schemas.microsoft.com/office/drawing/2014/main" id="{B65F4991-F18A-40FF-AA9D-C74AA0501241}"/>
              </a:ext>
            </a:extLst>
          </p:cNvPr>
          <p:cNvSpPr txBox="1">
            <a:spLocks/>
          </p:cNvSpPr>
          <p:nvPr/>
        </p:nvSpPr>
        <p:spPr>
          <a:xfrm>
            <a:off x="5941291" y="4587489"/>
            <a:ext cx="2686050" cy="90696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/>
            <a:r>
              <a:rPr lang="en-US" sz="1400" dirty="0" smtClean="0"/>
              <a:t>Maxwell equations are invariant</a:t>
            </a:r>
          </a:p>
          <a:p>
            <a:pPr marL="176213" indent="-176213"/>
            <a:r>
              <a:rPr lang="en-US" sz="1400" dirty="0" smtClean="0"/>
              <a:t>Speed of light is the same in any frame</a:t>
            </a:r>
            <a:endParaRPr 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">
                <a:extLst>
                  <a:ext uri="{FF2B5EF4-FFF2-40B4-BE49-F238E27FC236}">
                    <a16:creationId xmlns="" xmlns:a16="http://schemas.microsoft.com/office/drawing/2014/main" id="{F5B921B4-9ED0-4076-885C-9C07F07F0B1C}"/>
                  </a:ext>
                </a:extLst>
              </p:cNvPr>
              <p:cNvSpPr txBox="1"/>
              <p:nvPr/>
            </p:nvSpPr>
            <p:spPr>
              <a:xfrm>
                <a:off x="6486479" y="1570910"/>
                <a:ext cx="2232855" cy="13849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𝑐𝑡</m:t>
                          </m:r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r>
                  <a:rPr lang="en-US" b="0" dirty="0"/>
                  <a:t/>
                </a:r>
                <a:br>
                  <a:rPr lang="en-US" b="0" dirty="0"/>
                </a:br>
                <a:endParaRPr lang="en-US" b="0" dirty="0"/>
              </a:p>
            </p:txBody>
          </p:sp>
        </mc:Choice>
        <mc:Fallback xmlns=""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5B921B4-9ED0-4076-885C-9C07F07F0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479" y="1570910"/>
                <a:ext cx="2232855" cy="138499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23">
            <a:extLst>
              <a:ext uri="{FF2B5EF4-FFF2-40B4-BE49-F238E27FC236}">
                <a16:creationId xmlns="" xmlns:a16="http://schemas.microsoft.com/office/drawing/2014/main" id="{A51BF905-66F8-4E3D-BAC7-5A5C2C66F709}"/>
              </a:ext>
            </a:extLst>
          </p:cNvPr>
          <p:cNvGrpSpPr/>
          <p:nvPr/>
        </p:nvGrpSpPr>
        <p:grpSpPr>
          <a:xfrm>
            <a:off x="2559072" y="1523515"/>
            <a:ext cx="4115056" cy="3540015"/>
            <a:chOff x="1225272" y="1061850"/>
            <a:chExt cx="4115056" cy="3540015"/>
          </a:xfrm>
        </p:grpSpPr>
        <p:cxnSp>
          <p:nvCxnSpPr>
            <p:cNvPr id="13" name="Straight Arrow Connector 5">
              <a:extLst>
                <a:ext uri="{FF2B5EF4-FFF2-40B4-BE49-F238E27FC236}">
                  <a16:creationId xmlns="" xmlns:a16="http://schemas.microsoft.com/office/drawing/2014/main" id="{DEEDDC44-E16B-4948-9CAD-6B19D57916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7000" y="1303666"/>
              <a:ext cx="0" cy="212533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8">
              <a:extLst>
                <a:ext uri="{FF2B5EF4-FFF2-40B4-BE49-F238E27FC236}">
                  <a16:creationId xmlns="" xmlns:a16="http://schemas.microsoft.com/office/drawing/2014/main" id="{9A97BF15-9A4B-4BFB-8FE3-97A53AC0AE25}"/>
                </a:ext>
              </a:extLst>
            </p:cNvPr>
            <p:cNvCxnSpPr/>
            <p:nvPr/>
          </p:nvCxnSpPr>
          <p:spPr>
            <a:xfrm>
              <a:off x="2711450" y="3429000"/>
              <a:ext cx="23241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9">
              <a:extLst>
                <a:ext uri="{FF2B5EF4-FFF2-40B4-BE49-F238E27FC236}">
                  <a16:creationId xmlns="" xmlns:a16="http://schemas.microsoft.com/office/drawing/2014/main" id="{2AF9B85F-80B1-40C4-8CBF-B39E3A02F9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9400" y="2014866"/>
              <a:ext cx="0" cy="212533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0">
              <a:extLst>
                <a:ext uri="{FF2B5EF4-FFF2-40B4-BE49-F238E27FC236}">
                  <a16:creationId xmlns="" xmlns:a16="http://schemas.microsoft.com/office/drawing/2014/main" id="{ED35CF73-5AF0-4819-81E8-DCEA07579D32}"/>
                </a:ext>
              </a:extLst>
            </p:cNvPr>
            <p:cNvCxnSpPr/>
            <p:nvPr/>
          </p:nvCxnSpPr>
          <p:spPr>
            <a:xfrm>
              <a:off x="1536700" y="4140200"/>
              <a:ext cx="23241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1">
              <a:extLst>
                <a:ext uri="{FF2B5EF4-FFF2-40B4-BE49-F238E27FC236}">
                  <a16:creationId xmlns="" xmlns:a16="http://schemas.microsoft.com/office/drawing/2014/main" id="{FC128841-5173-4862-8964-80600B53A307}"/>
                </a:ext>
              </a:extLst>
            </p:cNvPr>
            <p:cNvSpPr txBox="1"/>
            <p:nvPr/>
          </p:nvSpPr>
          <p:spPr>
            <a:xfrm>
              <a:off x="3733171" y="4140200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endParaRPr lang="it-IT" sz="2400" dirty="0"/>
            </a:p>
          </p:txBody>
        </p:sp>
        <p:sp>
          <p:nvSpPr>
            <p:cNvPr id="18" name="TextBox 12">
              <a:extLst>
                <a:ext uri="{FF2B5EF4-FFF2-40B4-BE49-F238E27FC236}">
                  <a16:creationId xmlns="" xmlns:a16="http://schemas.microsoft.com/office/drawing/2014/main" id="{6BC5C0B8-0B86-41A5-A1C1-3D4F326C8A22}"/>
                </a:ext>
              </a:extLst>
            </p:cNvPr>
            <p:cNvSpPr txBox="1"/>
            <p:nvPr/>
          </p:nvSpPr>
          <p:spPr>
            <a:xfrm>
              <a:off x="4937974" y="3374921"/>
              <a:ext cx="4023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x’</a:t>
              </a:r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9" name="TextBox 13">
              <a:extLst>
                <a:ext uri="{FF2B5EF4-FFF2-40B4-BE49-F238E27FC236}">
                  <a16:creationId xmlns="" xmlns:a16="http://schemas.microsoft.com/office/drawing/2014/main" id="{0F3A0457-C947-4341-B648-F3C4896AB468}"/>
                </a:ext>
              </a:extLst>
            </p:cNvPr>
            <p:cNvSpPr txBox="1"/>
            <p:nvPr/>
          </p:nvSpPr>
          <p:spPr>
            <a:xfrm>
              <a:off x="2382948" y="1061850"/>
              <a:ext cx="41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y’</a:t>
              </a:r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="" xmlns:a16="http://schemas.microsoft.com/office/drawing/2014/main" id="{D7B051A0-290F-4BF7-B563-6EB14150F6E4}"/>
                </a:ext>
              </a:extLst>
            </p:cNvPr>
            <p:cNvSpPr txBox="1"/>
            <p:nvPr/>
          </p:nvSpPr>
          <p:spPr>
            <a:xfrm>
              <a:off x="1252648" y="1715899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  <a:endParaRPr lang="it-IT" sz="2400" dirty="0"/>
            </a:p>
          </p:txBody>
        </p:sp>
        <p:cxnSp>
          <p:nvCxnSpPr>
            <p:cNvPr id="21" name="Straight Arrow Connector 16">
              <a:extLst>
                <a:ext uri="{FF2B5EF4-FFF2-40B4-BE49-F238E27FC236}">
                  <a16:creationId xmlns="" xmlns:a16="http://schemas.microsoft.com/office/drawing/2014/main" id="{188F26BA-3FC1-492B-AA04-9979BB47AF1F}"/>
                </a:ext>
              </a:extLst>
            </p:cNvPr>
            <p:cNvCxnSpPr/>
            <p:nvPr/>
          </p:nvCxnSpPr>
          <p:spPr>
            <a:xfrm>
              <a:off x="2667000" y="3429000"/>
              <a:ext cx="762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17">
              <a:extLst>
                <a:ext uri="{FF2B5EF4-FFF2-40B4-BE49-F238E27FC236}">
                  <a16:creationId xmlns="" xmlns:a16="http://schemas.microsoft.com/office/drawing/2014/main" id="{3755004D-FE0D-4C55-A73B-2805B2404632}"/>
                </a:ext>
              </a:extLst>
            </p:cNvPr>
            <p:cNvSpPr txBox="1"/>
            <p:nvPr/>
          </p:nvSpPr>
          <p:spPr>
            <a:xfrm>
              <a:off x="3284569" y="2945368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v</a:t>
              </a:r>
              <a:endParaRPr lang="it-IT" sz="2400" dirty="0"/>
            </a:p>
          </p:txBody>
        </p:sp>
        <p:sp>
          <p:nvSpPr>
            <p:cNvPr id="23" name="TextBox 18">
              <a:extLst>
                <a:ext uri="{FF2B5EF4-FFF2-40B4-BE49-F238E27FC236}">
                  <a16:creationId xmlns="" xmlns:a16="http://schemas.microsoft.com/office/drawing/2014/main" id="{C3059F90-B946-4F11-A225-E6976CC8A560}"/>
                </a:ext>
              </a:extLst>
            </p:cNvPr>
            <p:cNvSpPr txBox="1"/>
            <p:nvPr/>
          </p:nvSpPr>
          <p:spPr>
            <a:xfrm>
              <a:off x="1225272" y="3980348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S</a:t>
              </a:r>
              <a:endParaRPr lang="it-IT" sz="2400" i="1" dirty="0"/>
            </a:p>
          </p:txBody>
        </p:sp>
        <p:sp>
          <p:nvSpPr>
            <p:cNvPr id="24" name="TextBox 20">
              <a:extLst>
                <a:ext uri="{FF2B5EF4-FFF2-40B4-BE49-F238E27FC236}">
                  <a16:creationId xmlns="" xmlns:a16="http://schemas.microsoft.com/office/drawing/2014/main" id="{EF305157-52F5-4F17-8BCA-600C58C37903}"/>
                </a:ext>
              </a:extLst>
            </p:cNvPr>
            <p:cNvSpPr txBox="1"/>
            <p:nvPr/>
          </p:nvSpPr>
          <p:spPr>
            <a:xfrm>
              <a:off x="2286022" y="3322935"/>
              <a:ext cx="3989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accent2"/>
                  </a:solidFill>
                </a:rPr>
                <a:t>S’</a:t>
              </a:r>
              <a:endParaRPr lang="it-IT" sz="2400" i="1" dirty="0">
                <a:solidFill>
                  <a:schemeClr val="accent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2">
                <a:extLst>
                  <a:ext uri="{FF2B5EF4-FFF2-40B4-BE49-F238E27FC236}">
                    <a16:creationId xmlns="" xmlns:a16="http://schemas.microsoft.com/office/drawing/2014/main" id="{E0E4DC48-49FE-41AD-86A5-9DC620B3C789}"/>
                  </a:ext>
                </a:extLst>
              </p:cNvPr>
              <p:cNvSpPr txBox="1"/>
              <p:nvPr/>
            </p:nvSpPr>
            <p:spPr>
              <a:xfrm>
                <a:off x="6500746" y="3200702"/>
                <a:ext cx="2236318" cy="13885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r>
                  <a:rPr lang="en-US" b="0" dirty="0"/>
                  <a:t/>
                </a:r>
                <a:br>
                  <a:rPr lang="en-US" b="0" dirty="0"/>
                </a:br>
                <a:endParaRPr lang="en-US" b="0" dirty="0"/>
              </a:p>
            </p:txBody>
          </p:sp>
        </mc:Choice>
        <mc:Fallback xmlns="">
          <p:sp>
            <p:nvSpPr>
              <p:cNvPr id="25" name="TextBox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0E4DC48-49FE-41AD-86A5-9DC620B3C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746" y="3200702"/>
                <a:ext cx="2236318" cy="13885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4">
                <a:extLst>
                  <a:ext uri="{FF2B5EF4-FFF2-40B4-BE49-F238E27FC236}">
                    <a16:creationId xmlns="" xmlns:a16="http://schemas.microsoft.com/office/drawing/2014/main" id="{6A98321B-FB30-46AC-9B5C-C3E8BAC0CF9D}"/>
                  </a:ext>
                </a:extLst>
              </p:cNvPr>
              <p:cNvSpPr txBox="1"/>
              <p:nvPr/>
            </p:nvSpPr>
            <p:spPr>
              <a:xfrm>
                <a:off x="342309" y="1765331"/>
                <a:ext cx="1697516" cy="13849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r>
                  <a:rPr lang="en-US" b="0" dirty="0"/>
                  <a:t/>
                </a:r>
                <a:br>
                  <a:rPr lang="en-US" b="0" dirty="0"/>
                </a:br>
                <a:endParaRPr lang="en-US" b="0" dirty="0"/>
              </a:p>
            </p:txBody>
          </p:sp>
        </mc:Choice>
        <mc:Fallback xmlns="">
          <p:sp>
            <p:nvSpPr>
              <p:cNvPr id="26" name="TextBox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A98321B-FB30-46AC-9B5C-C3E8BAC0C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09" y="1765331"/>
                <a:ext cx="1697516" cy="138499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Placeholder 25">
            <a:extLst>
              <a:ext uri="{FF2B5EF4-FFF2-40B4-BE49-F238E27FC236}">
                <a16:creationId xmlns="" xmlns:a16="http://schemas.microsoft.com/office/drawing/2014/main" id="{60845BD8-6262-4571-AB8B-F29C3AF69A70}"/>
              </a:ext>
            </a:extLst>
          </p:cNvPr>
          <p:cNvSpPr txBox="1">
            <a:spLocks/>
          </p:cNvSpPr>
          <p:nvPr/>
        </p:nvSpPr>
        <p:spPr>
          <a:xfrm>
            <a:off x="4959129" y="979487"/>
            <a:ext cx="4024712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Lorentz transformations</a:t>
            </a:r>
            <a:endParaRPr lang="en-US" sz="2400" dirty="0" smtClean="0"/>
          </a:p>
        </p:txBody>
      </p:sp>
      <p:sp>
        <p:nvSpPr>
          <p:cNvPr id="28" name="ZoneTexte 27"/>
          <p:cNvSpPr txBox="1"/>
          <p:nvPr/>
        </p:nvSpPr>
        <p:spPr>
          <a:xfrm>
            <a:off x="8682264" y="574808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7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relativity: </a:t>
            </a:r>
            <a:r>
              <a:rPr lang="en-US" dirty="0" err="1"/>
              <a:t>spacetime</a:t>
            </a:r>
            <a:r>
              <a:rPr lang="en-US" dirty="0"/>
              <a:t> interval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8">
                <a:extLst>
                  <a:ext uri="{FF2B5EF4-FFF2-40B4-BE49-F238E27FC236}">
                    <a16:creationId xmlns="" xmlns:a16="http://schemas.microsoft.com/office/drawing/2014/main" id="{670EC0C7-2721-4A46-9E37-DA3A8CBEE028}"/>
                  </a:ext>
                </a:extLst>
              </p:cNvPr>
              <p:cNvSpPr txBox="1"/>
              <p:nvPr/>
            </p:nvSpPr>
            <p:spPr>
              <a:xfrm>
                <a:off x="1" y="1169541"/>
                <a:ext cx="9144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Given two spacetime events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fr-FR" sz="22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sz="2200" dirty="0"/>
                  <a:t>and </a:t>
                </a:r>
                <a:r>
                  <a:rPr lang="en-US" sz="2200" dirty="0"/>
                  <a:t>defining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𝑐𝑡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200" dirty="0"/>
                  <a:t>, </a:t>
                </a:r>
                <a:r>
                  <a:rPr lang="it-IT" sz="2200" dirty="0" smtClean="0"/>
                  <a:t>etc...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70EC0C7-2721-4A46-9E37-DA3A8CBEE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169541"/>
                <a:ext cx="9144000" cy="769441"/>
              </a:xfrm>
              <a:prstGeom prst="rect">
                <a:avLst/>
              </a:prstGeom>
              <a:blipFill rotWithShape="1">
                <a:blip r:embed="rId2"/>
                <a:stretch>
                  <a:fillRect l="-800" t="-4762" r="-1200" b="-150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9">
                <a:extLst>
                  <a:ext uri="{FF2B5EF4-FFF2-40B4-BE49-F238E27FC236}">
                    <a16:creationId xmlns="" xmlns:a16="http://schemas.microsoft.com/office/drawing/2014/main" id="{1BCAF412-4565-4B51-BEFA-AF4C315F8F9C}"/>
                  </a:ext>
                </a:extLst>
              </p:cNvPr>
              <p:cNvSpPr txBox="1"/>
              <p:nvPr/>
            </p:nvSpPr>
            <p:spPr>
              <a:xfrm>
                <a:off x="517236" y="2241484"/>
                <a:ext cx="8719118" cy="1396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03275" indent="-711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cΔ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cΔ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0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…=</m:t>
                      </m:r>
                      <m:r>
                        <a:rPr lang="fr-FR" sz="2200" b="0" i="1" smtClean="0"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2200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2200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0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2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𝑐𝑡</m:t>
                              </m:r>
                            </m:e>
                          </m:d>
                        </m:e>
                        <m:sup>
                          <m: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0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BCAF412-4565-4B51-BEFA-AF4C315F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36" y="2241484"/>
                <a:ext cx="8719118" cy="1396473"/>
              </a:xfrm>
              <a:prstGeom prst="rect">
                <a:avLst/>
              </a:prstGeom>
              <a:blipFill rotWithShape="1">
                <a:blip r:embed="rId3"/>
                <a:stretch>
                  <a:fillRect b="-524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7D3277B1-3DDF-4AC8-A068-9C553FED5ED5}"/>
              </a:ext>
            </a:extLst>
          </p:cNvPr>
          <p:cNvSpPr txBox="1"/>
          <p:nvPr/>
        </p:nvSpPr>
        <p:spPr>
          <a:xfrm>
            <a:off x="3911146" y="3866740"/>
            <a:ext cx="1321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Invariant!</a:t>
            </a:r>
            <a:endParaRPr lang="it-IT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9">
                <a:extLst>
                  <a:ext uri="{FF2B5EF4-FFF2-40B4-BE49-F238E27FC236}">
                    <a16:creationId xmlns="" xmlns:a16="http://schemas.microsoft.com/office/drawing/2014/main" id="{C1483F2F-B8D6-4CA9-BD03-ADB722B5D97E}"/>
                  </a:ext>
                </a:extLst>
              </p:cNvPr>
              <p:cNvSpPr txBox="1"/>
              <p:nvPr/>
            </p:nvSpPr>
            <p:spPr>
              <a:xfrm>
                <a:off x="2820379" y="4520191"/>
                <a:ext cx="307340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200" b="0" dirty="0">
                    <a:ea typeface="Cambria Math" panose="02040503050406030204" pitchFamily="18" charset="0"/>
                  </a:rPr>
                  <a:t>: spacelike interval</a:t>
                </a:r>
                <a:br>
                  <a:rPr lang="en-US" sz="2200" b="0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200" dirty="0"/>
                  <a:t>: null interval</a:t>
                </a:r>
                <a:br>
                  <a:rPr lang="en-US" sz="22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sz="2200" dirty="0"/>
                  <a:t>: </a:t>
                </a:r>
                <a:r>
                  <a:rPr lang="it-IT" sz="2200" dirty="0" err="1"/>
                  <a:t>timelike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interval</a:t>
                </a:r>
                <a:endParaRPr lang="it-IT" sz="2200" dirty="0"/>
              </a:p>
            </p:txBody>
          </p:sp>
        </mc:Choice>
        <mc:Fallback xmlns="">
          <p:sp>
            <p:nvSpPr>
              <p:cNvPr id="9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1483F2F-B8D6-4CA9-BD03-ADB722B5D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379" y="4520191"/>
                <a:ext cx="3073405" cy="1015663"/>
              </a:xfrm>
              <a:prstGeom prst="rect">
                <a:avLst/>
              </a:prstGeom>
              <a:blipFill rotWithShape="1">
                <a:blip r:embed="rId4"/>
                <a:stretch>
                  <a:fillRect l="-3175" t="-8434" r="-4960" b="-156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8682264" y="574808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668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relativity: the metric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3">
                <a:extLst>
                  <a:ext uri="{FF2B5EF4-FFF2-40B4-BE49-F238E27FC236}">
                    <a16:creationId xmlns="" xmlns:a16="http://schemas.microsoft.com/office/drawing/2014/main" id="{590DA59B-C447-4644-A0FF-823DEF51411C}"/>
                  </a:ext>
                </a:extLst>
              </p:cNvPr>
              <p:cNvSpPr txBox="1"/>
              <p:nvPr/>
            </p:nvSpPr>
            <p:spPr>
              <a:xfrm>
                <a:off x="2577704" y="2007172"/>
                <a:ext cx="426161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𝑐𝑡</m:t>
                              </m:r>
                            </m:e>
                          </m:d>
                        </m:e>
                        <m:sup>
                          <m: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2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6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90DA59B-C447-4644-A0FF-823DEF514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704" y="2007172"/>
                <a:ext cx="4261616" cy="338554"/>
              </a:xfrm>
              <a:prstGeom prst="rect">
                <a:avLst/>
              </a:prstGeom>
              <a:blipFill rotWithShape="1">
                <a:blip r:embed="rId2"/>
                <a:stretch>
                  <a:fillRect l="-429" t="-1786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24">
            <a:extLst>
              <a:ext uri="{FF2B5EF4-FFF2-40B4-BE49-F238E27FC236}">
                <a16:creationId xmlns="" xmlns:a16="http://schemas.microsoft.com/office/drawing/2014/main" id="{C307E82D-3E86-4032-8E49-1CC88F422CE2}"/>
              </a:ext>
            </a:extLst>
          </p:cNvPr>
          <p:cNvSpPr txBox="1"/>
          <p:nvPr/>
        </p:nvSpPr>
        <p:spPr>
          <a:xfrm>
            <a:off x="2417051" y="1146468"/>
            <a:ext cx="4309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/>
              <a:t>Infinitesimal interval (line element)</a:t>
            </a:r>
            <a:endParaRPr lang="it-IT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5">
                <a:extLst>
                  <a:ext uri="{FF2B5EF4-FFF2-40B4-BE49-F238E27FC236}">
                    <a16:creationId xmlns="" xmlns:a16="http://schemas.microsoft.com/office/drawing/2014/main" id="{C242433D-B3A5-4A35-A3EA-5883FBD0EED3}"/>
                  </a:ext>
                </a:extLst>
              </p:cNvPr>
              <p:cNvSpPr txBox="1"/>
              <p:nvPr/>
            </p:nvSpPr>
            <p:spPr>
              <a:xfrm>
                <a:off x="736399" y="3323936"/>
                <a:ext cx="7734232" cy="126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𝑐𝑡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2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8" name="TextBox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242433D-B3A5-4A35-A3EA-5883FBD0E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99" y="3323936"/>
                <a:ext cx="7734232" cy="12646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2">
            <a:extLst>
              <a:ext uri="{FF2B5EF4-FFF2-40B4-BE49-F238E27FC236}">
                <a16:creationId xmlns="" xmlns:a16="http://schemas.microsoft.com/office/drawing/2014/main" id="{3EACF0DF-862D-4708-96C6-7E1670CA6482}"/>
              </a:ext>
            </a:extLst>
          </p:cNvPr>
          <p:cNvGrpSpPr/>
          <p:nvPr/>
        </p:nvGrpSpPr>
        <p:grpSpPr>
          <a:xfrm>
            <a:off x="6441631" y="3556001"/>
            <a:ext cx="2611228" cy="1685047"/>
            <a:chOff x="9470581" y="3650650"/>
            <a:chExt cx="2611228" cy="1685047"/>
          </a:xfrm>
        </p:grpSpPr>
        <p:sp>
          <p:nvSpPr>
            <p:cNvPr id="10" name="TextBox 19">
              <a:extLst>
                <a:ext uri="{FF2B5EF4-FFF2-40B4-BE49-F238E27FC236}">
                  <a16:creationId xmlns="" xmlns:a16="http://schemas.microsoft.com/office/drawing/2014/main" id="{1EDC1B63-AE7C-4322-BC34-56C5E584F824}"/>
                </a:ext>
              </a:extLst>
            </p:cNvPr>
            <p:cNvSpPr txBox="1"/>
            <p:nvPr/>
          </p:nvSpPr>
          <p:spPr>
            <a:xfrm>
              <a:off x="9470581" y="4566256"/>
              <a:ext cx="261122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>
                      <a:lumMod val="50000"/>
                    </a:schemeClr>
                  </a:solidFill>
                </a:rPr>
                <a:t>Einstein’s summation</a:t>
              </a:r>
            </a:p>
            <a:p>
              <a:pPr algn="ctr"/>
              <a:r>
                <a:rPr lang="en-US" sz="2200" dirty="0">
                  <a:solidFill>
                    <a:schemeClr val="bg1">
                      <a:lumMod val="50000"/>
                    </a:schemeClr>
                  </a:solidFill>
                </a:rPr>
                <a:t>convention</a:t>
              </a:r>
              <a:endParaRPr lang="it-IT" sz="2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Oval 27">
              <a:extLst>
                <a:ext uri="{FF2B5EF4-FFF2-40B4-BE49-F238E27FC236}">
                  <a16:creationId xmlns="" xmlns:a16="http://schemas.microsoft.com/office/drawing/2014/main" id="{0CF686FA-7680-4648-AB7C-A8C4396FC312}"/>
                </a:ext>
              </a:extLst>
            </p:cNvPr>
            <p:cNvSpPr/>
            <p:nvPr/>
          </p:nvSpPr>
          <p:spPr>
            <a:xfrm>
              <a:off x="9868270" y="3650650"/>
              <a:ext cx="1631311" cy="812800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20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8682264" y="574808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63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Curved </a:t>
            </a:r>
            <a:r>
              <a:rPr lang="en-US" dirty="0" err="1"/>
              <a:t>spacetime</a:t>
            </a:r>
            <a:r>
              <a:rPr lang="en-US" dirty="0"/>
              <a:t>: the ingredients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682264" y="574808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</a:t>
            </a:r>
            <a:endParaRPr lang="fr-FR" dirty="0"/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2C0300F1-6052-441B-9113-D4CDB8FB59EA}"/>
              </a:ext>
            </a:extLst>
          </p:cNvPr>
          <p:cNvSpPr txBox="1">
            <a:spLocks/>
          </p:cNvSpPr>
          <p:nvPr/>
        </p:nvSpPr>
        <p:spPr>
          <a:xfrm>
            <a:off x="46187" y="1103093"/>
            <a:ext cx="4082473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Space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6EC40B31-061D-4187-816C-59544E2283E7}"/>
              </a:ext>
            </a:extLst>
          </p:cNvPr>
          <p:cNvSpPr txBox="1">
            <a:spLocks/>
          </p:cNvSpPr>
          <p:nvPr/>
        </p:nvSpPr>
        <p:spPr>
          <a:xfrm>
            <a:off x="4073237" y="1173955"/>
            <a:ext cx="5794375" cy="451008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rgbClr val="0096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3">
                <a:extLst>
                  <a:ext uri="{FF2B5EF4-FFF2-40B4-BE49-F238E27FC236}">
                    <a16:creationId xmlns="" xmlns:a16="http://schemas.microsoft.com/office/drawing/2014/main" id="{2C0300F1-6052-441B-9113-D4CDB8FB59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85" y="1742712"/>
                <a:ext cx="4959930" cy="497212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●"/>
                  <a:defRPr sz="2800" kern="1200">
                    <a:solidFill>
                      <a:srgbClr val="009688"/>
                    </a:solidFill>
                    <a:latin typeface="Helvetica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♦"/>
                  <a:defRPr sz="24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×"/>
                  <a:defRPr sz="18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6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/>
                  <a:t>4-D </a:t>
                </a:r>
                <a:r>
                  <a:rPr lang="en-US" sz="2000" dirty="0"/>
                  <a:t>manifold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ℳ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1800" dirty="0"/>
                  <a:t>Set of points (space) that can be continuously parametrized</a:t>
                </a:r>
              </a:p>
              <a:p>
                <a:pPr lvl="1"/>
                <a:r>
                  <a:rPr lang="en-US" sz="1800" dirty="0"/>
                  <a:t>Dimension: number of parameters needed</a:t>
                </a:r>
              </a:p>
              <a:p>
                <a:pPr lvl="1"/>
                <a:r>
                  <a:rPr lang="en-US" sz="1800" dirty="0" err="1"/>
                  <a:t>Spacetime</a:t>
                </a:r>
                <a:r>
                  <a:rPr lang="en-US" sz="1800" dirty="0"/>
                  <a:t>: continuous and differentiable</a:t>
                </a:r>
              </a:p>
              <a:p>
                <a:r>
                  <a:rPr lang="en-US" sz="2000" dirty="0"/>
                  <a:t>The parameters are called coordinates:</a:t>
                </a:r>
              </a:p>
              <a:p>
                <a:pPr lvl="1"/>
                <a:r>
                  <a:rPr lang="en-US" sz="1800" dirty="0"/>
                  <a:t>Chart: coordinate system that maps a portion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  <a:ea typeface="Cambria Math"/>
                      </a:rPr>
                      <m:t>ℳ</m:t>
                    </m:r>
                  </m:oMath>
                </a14:m>
                <a:r>
                  <a:rPr lang="en-US" sz="1800" dirty="0"/>
                  <a:t> into a portion of R</a:t>
                </a:r>
                <a:r>
                  <a:rPr lang="en-US" sz="1800" baseline="30000" dirty="0"/>
                  <a:t>4</a:t>
                </a:r>
                <a:r>
                  <a:rPr lang="en-US" sz="1800" dirty="0"/>
                  <a:t> </a:t>
                </a:r>
              </a:p>
              <a:p>
                <a:pPr marL="457200" lvl="1" indent="0" algn="ctr">
                  <a:buNone/>
                </a:pPr>
                <a:r>
                  <a:rPr lang="en-US" sz="1800" dirty="0" smtClean="0"/>
                  <a:t>𝑝 → (𝑥</a:t>
                </a:r>
                <a:r>
                  <a:rPr lang="en-US" sz="1800" baseline="30000" dirty="0" smtClean="0"/>
                  <a:t>0</a:t>
                </a:r>
                <a:r>
                  <a:rPr lang="en-US" sz="1800" dirty="0" smtClean="0"/>
                  <a:t>,𝑥</a:t>
                </a:r>
                <a:r>
                  <a:rPr lang="en-US" sz="1800" baseline="30000" dirty="0" smtClean="0"/>
                  <a:t>1</a:t>
                </a:r>
                <a:r>
                  <a:rPr lang="en-US" sz="1800" dirty="0" smtClean="0"/>
                  <a:t>,𝑥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,𝑥</a:t>
                </a:r>
                <a:r>
                  <a:rPr lang="en-US" sz="1800" baseline="30000" dirty="0" smtClean="0"/>
                  <a:t>3</a:t>
                </a:r>
                <a:r>
                  <a:rPr lang="en-US" sz="1800" dirty="0" smtClean="0"/>
                  <a:t> ) = 𝑥</a:t>
                </a:r>
                <a:r>
                  <a:rPr lang="en-US" sz="1800" baseline="30000" dirty="0" smtClean="0"/>
                  <a:t>𝑎</a:t>
                </a:r>
                <a:endParaRPr lang="en-US" sz="1800" baseline="30000" dirty="0"/>
              </a:p>
              <a:p>
                <a:pPr lvl="1"/>
                <a:r>
                  <a:rPr lang="en-US" sz="1800" dirty="0"/>
                  <a:t>Atlas: a collection of overlapping charts that cover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/>
                        <a:ea typeface="Cambria Math"/>
                      </a:rPr>
                      <m:t>ℳ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Text Placeholder 3">
                <a:extLst>
                  <a:ext uri="{FF2B5EF4-FFF2-40B4-BE49-F238E27FC236}">
                    <a16:creationId xmlns:a16="http://schemas.microsoft.com/office/drawing/2014/main" xmlns="" id="{2C0300F1-6052-441B-9113-D4CDB8FB5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5" y="1742712"/>
                <a:ext cx="4959930" cy="4972125"/>
              </a:xfrm>
              <a:prstGeom prst="rect">
                <a:avLst/>
              </a:prstGeom>
              <a:blipFill rotWithShape="1">
                <a:blip r:embed="rId2"/>
                <a:stretch>
                  <a:fillRect l="-1107" t="-735" r="-8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2C0300F1-6052-441B-9113-D4CDB8FB59EA}"/>
              </a:ext>
            </a:extLst>
          </p:cNvPr>
          <p:cNvSpPr txBox="1">
            <a:spLocks/>
          </p:cNvSpPr>
          <p:nvPr/>
        </p:nvSpPr>
        <p:spPr>
          <a:xfrm>
            <a:off x="4613563" y="1107716"/>
            <a:ext cx="4082473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●"/>
              <a:defRPr sz="2800" kern="1200">
                <a:solidFill>
                  <a:srgbClr val="009688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♦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−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Helvetica" pitchFamily="34" charset="0"/>
              <a:buChar char="×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Metric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3">
                <a:extLst>
                  <a:ext uri="{FF2B5EF4-FFF2-40B4-BE49-F238E27FC236}">
                    <a16:creationId xmlns="" xmlns:a16="http://schemas.microsoft.com/office/drawing/2014/main" id="{2C0300F1-6052-441B-9113-D4CDB8FB59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3561" y="1747336"/>
                <a:ext cx="4530439" cy="386221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●"/>
                  <a:defRPr sz="2800" kern="1200">
                    <a:solidFill>
                      <a:srgbClr val="009688"/>
                    </a:solidFill>
                    <a:latin typeface="Helvetica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♦"/>
                  <a:defRPr sz="24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×"/>
                  <a:defRPr sz="18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6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Specifies the distances between infinitesimally separated </a:t>
                </a:r>
                <a:r>
                  <a:rPr lang="en-US" sz="2000" dirty="0" smtClean="0"/>
                  <a:t>points</a:t>
                </a:r>
              </a:p>
              <a:p>
                <a:r>
                  <a:rPr lang="en-US" sz="2000" dirty="0"/>
                  <a:t>Determines the local “geometry”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of </a:t>
                </a:r>
                <a:r>
                  <a:rPr lang="en-US" sz="2000" dirty="0"/>
                  <a:t>the </a:t>
                </a:r>
                <a:r>
                  <a:rPr lang="en-US" sz="2000" dirty="0" smtClean="0"/>
                  <a:t>manifold</a:t>
                </a:r>
                <a:endParaRPr lang="en-US" sz="2000" dirty="0"/>
              </a:p>
              <a:p>
                <a:pPr lvl="1"/>
                <a:r>
                  <a:rPr lang="en-US" sz="1800" dirty="0"/>
                  <a:t>It is a function of the point p</a:t>
                </a:r>
              </a:p>
              <a:p>
                <a:r>
                  <a:rPr lang="en-US" sz="2000" dirty="0"/>
                  <a:t>(pseudo-)Riemannian geometry: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  <m:r>
                        <a:rPr lang="en-US" sz="18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8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/>
                  <a:t> can always be chosen to be symmetric (any antisymmetric part has no effect on </a:t>
                </a:r>
                <a:r>
                  <a:rPr lang="en-US" sz="1800" dirty="0" smtClean="0"/>
                  <a:t>𝑑𝑠</a:t>
                </a:r>
                <a:r>
                  <a:rPr lang="en-US" sz="1800" baseline="30000" dirty="0" smtClean="0"/>
                  <a:t>2</a:t>
                </a:r>
                <a:r>
                  <a:rPr lang="en-US" sz="1800" dirty="0"/>
                  <a:t>)</a:t>
                </a:r>
              </a:p>
            </p:txBody>
          </p:sp>
        </mc:Choice>
        <mc:Fallback xmlns="">
          <p:sp>
            <p:nvSpPr>
              <p:cNvPr id="11" name="Text Placeholder 3">
                <a:extLst>
                  <a:ext uri="{FF2B5EF4-FFF2-40B4-BE49-F238E27FC236}">
                    <a16:creationId xmlns:a16="http://schemas.microsoft.com/office/drawing/2014/main" xmlns="" id="{2C0300F1-6052-441B-9113-D4CDB8FB5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561" y="1747336"/>
                <a:ext cx="4530439" cy="3862212"/>
              </a:xfrm>
              <a:prstGeom prst="rect">
                <a:avLst/>
              </a:prstGeom>
              <a:blipFill rotWithShape="1">
                <a:blip r:embed="rId3"/>
                <a:stretch>
                  <a:fillRect l="-1211" t="-948" r="-13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778961"/>
            <a:ext cx="25939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942551" y="165515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48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Propriétés de la métrique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 smtClean="0"/>
                  <a:t>Pour un espace vectoriel V la métrique est une fonctionne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𝑔</m:t>
                    </m:r>
                    <m:r>
                      <a:rPr lang="fr-FR" b="0" i="1" smtClean="0">
                        <a:latin typeface="Cambria Math"/>
                      </a:rPr>
                      <m:t> :</m:t>
                    </m:r>
                    <m:r>
                      <a:rPr lang="fr-FR" b="0" i="1" smtClean="0">
                        <a:latin typeface="Cambria Math"/>
                      </a:rPr>
                      <m:t>𝑉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𝑉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fr-FR" dirty="0" smtClean="0"/>
                  <a:t> que: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𝑔</m:t>
                    </m:r>
                  </m:oMath>
                </a14:m>
                <a:r>
                  <a:rPr lang="fr-FR" dirty="0" smtClean="0"/>
                  <a:t> est bilinéaire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𝑔</m:t>
                    </m:r>
                  </m:oMath>
                </a14:m>
                <a:r>
                  <a:rPr lang="fr-FR" dirty="0" smtClean="0"/>
                  <a:t> est symétrique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</a:rPr>
                          <m:t>𝑣</m:t>
                        </m:r>
                        <m:r>
                          <a:rPr lang="fr-FR" b="0" i="1" smtClean="0">
                            <a:latin typeface="Cambria Math"/>
                          </a:rPr>
                          <m:t>,</m:t>
                        </m:r>
                        <m:r>
                          <a:rPr lang="fr-FR" b="0" i="1" smtClean="0">
                            <a:latin typeface="Cambria Math"/>
                          </a:rPr>
                          <m:t>𝑤</m:t>
                        </m:r>
                      </m:e>
                    </m:d>
                    <m:r>
                      <a:rPr lang="fr-FR" b="0" i="1" smtClean="0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</a:rPr>
                          <m:t>𝑤</m:t>
                        </m:r>
                        <m:r>
                          <a:rPr lang="fr-FR" i="1">
                            <a:latin typeface="Cambria Math"/>
                          </a:rPr>
                          <m:t>,</m:t>
                        </m:r>
                        <m:r>
                          <a:rPr lang="fr-FR" b="0" i="1" smtClean="0"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  <m:sSub>
                      <m:sSubPr>
                        <m:ctrlPr>
                          <a:rPr lang="fr-FR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𝜈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lvl="1"/>
                <a:r>
                  <a:rPr lang="fr-FR" dirty="0" smtClean="0"/>
                  <a:t>Non dégénéré: si   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𝑣</m:t>
                        </m:r>
                        <m:r>
                          <a:rPr lang="fr-FR" i="1">
                            <a:latin typeface="Cambria Math"/>
                          </a:rPr>
                          <m:t>,</m:t>
                        </m:r>
                        <m:r>
                          <a:rPr lang="fr-FR" i="1">
                            <a:latin typeface="Cambria Math"/>
                          </a:rPr>
                          <m:t>𝑤</m:t>
                        </m:r>
                      </m:e>
                    </m:d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</a:rPr>
                      <m:t>0     ∀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𝑤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  →   </m:t>
                    </m:r>
                    <m:r>
                      <a:rPr lang="fr-FR" i="1" smtClean="0">
                        <a:latin typeface="Cambria Math"/>
                        <a:ea typeface="Cambria Math"/>
                      </a:rPr>
                      <m:t>𝑣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endParaRPr lang="fr-FR" dirty="0" smtClean="0"/>
              </a:p>
              <a:p>
                <a:pPr lvl="1"/>
                <a:r>
                  <a:rPr lang="fr-FR" dirty="0" smtClean="0"/>
                  <a:t>In a 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/>
                              </a:rPr>
                              <m:t>𝑒</m:t>
                            </m:r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dirty="0" smtClean="0"/>
                  <a:t>the components are: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fr-FR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  <m:r>
                          <a:rPr lang="fr-FR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fr-FR" i="1" smtClean="0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 smtClean="0"/>
                  <a:t/>
                </a:r>
                <a:br>
                  <a:rPr lang="fr-FR" dirty="0" smtClean="0"/>
                </a:br>
                <a:r>
                  <a:rPr lang="fr-FR" dirty="0" err="1" smtClean="0"/>
                  <a:t>therefore</a:t>
                </a:r>
                <a:r>
                  <a:rPr lang="fr-FR" dirty="0" smtClean="0"/>
                  <a:t>:   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𝑣</m:t>
                        </m:r>
                        <m:r>
                          <a:rPr lang="fr-FR" i="1">
                            <a:latin typeface="Cambria Math"/>
                          </a:rPr>
                          <m:t>,</m:t>
                        </m:r>
                        <m:r>
                          <a:rPr lang="fr-FR" i="1">
                            <a:latin typeface="Cambria Math"/>
                          </a:rPr>
                          <m:t>𝑤</m:t>
                        </m:r>
                      </m:e>
                    </m:d>
                    <m:r>
                      <a:rPr lang="fr-F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𝜇𝜈</m:t>
                        </m:r>
                      </m:sub>
                    </m:sSub>
                    <m:sSup>
                      <m:sSupPr>
                        <m:ctrlPr>
                          <a:rPr lang="fr-FR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p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fr-FR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𝑤</m:t>
                        </m:r>
                      </m:e>
                      <m:sup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</m:oMath>
                </a14:m>
                <a:endParaRPr lang="fr-FR" dirty="0" smtClean="0"/>
              </a:p>
              <a:p>
                <a:pPr lvl="1"/>
                <a:r>
                  <a:rPr lang="fr-FR" dirty="0" smtClean="0"/>
                  <a:t>Non dégénéré </a:t>
                </a:r>
                <a:r>
                  <a:rPr lang="fr-FR" dirty="0" smtClean="0">
                    <a:sym typeface="Wingdings" panose="05000000000000000000" pitchFamily="2" charset="2"/>
                  </a:rPr>
                  <a:t> inversible  l’inverse 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  <a:sym typeface="Wingdings" panose="05000000000000000000" pitchFamily="2" charset="2"/>
                          </a:rPr>
                          <m:t>𝑔</m:t>
                        </m:r>
                      </m:e>
                      <m:sup>
                        <m:r>
                          <a:rPr lang="fr-FR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𝜇𝜈</m:t>
                        </m:r>
                      </m:sup>
                    </m:sSup>
                  </m:oMath>
                </a14:m>
                <a:endParaRPr lang="fr-FR" dirty="0" smtClean="0"/>
              </a:p>
              <a:p>
                <a:pPr lvl="1"/>
                <a:r>
                  <a:rPr lang="fr-FR" dirty="0" smtClean="0"/>
                  <a:t>Loi de transformation après un changement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fr-FR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𝑥</m:t>
                        </m:r>
                        <m:r>
                          <a:rPr lang="fr-FR" b="0" i="1" smtClean="0">
                            <a:latin typeface="Cambria Math"/>
                          </a:rPr>
                          <m:t>′</m:t>
                        </m:r>
                      </m:e>
                      <m:sup>
                        <m:r>
                          <a:rPr lang="fr-FR" i="1">
                            <a:latin typeface="Cambria Math"/>
                            <a:ea typeface="Cambria Math"/>
                          </a:rPr>
                          <m:t>𝜇</m:t>
                        </m:r>
                      </m:sup>
                    </m:sSup>
                  </m:oMath>
                </a14:m>
                <a:endParaRPr lang="fr-FR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sup>
                      </m:sSup>
                      <m:r>
                        <a:rPr lang="fr-FR" b="0" i="1" smtClean="0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p>
                      </m:sSup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𝑔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′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fr-FR" i="1">
                              <a:latin typeface="Cambria Math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′</m:t>
                          </m:r>
                        </m:e>
                        <m:sup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fr-F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fr-FR" i="1">
                              <a:latin typeface="Cambria Math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′</m:t>
                          </m:r>
                        </m:e>
                        <m:sup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𝜈</m:t>
                          </m:r>
                        </m:sup>
                      </m:sSup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  →</m:t>
                      </m:r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𝑔</m:t>
                          </m:r>
                          <m:r>
                            <a:rPr lang="fr-FR" i="1">
                              <a:latin typeface="Cambria Math"/>
                            </a:rPr>
                            <m:t>′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𝜇𝜈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𝜌𝜎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62261" y="3429000"/>
            <a:ext cx="2202511" cy="562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2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28565</TotalTime>
  <Words>2451</Words>
  <Application>Microsoft Office PowerPoint</Application>
  <PresentationFormat>Affichage à l'écran (4:3)</PresentationFormat>
  <Paragraphs>279</Paragraphs>
  <Slides>22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AdV+ R&amp;D Coating materials</vt:lpstr>
      <vt:lpstr>De l’Équation d’Einstein aux OG</vt:lpstr>
      <vt:lpstr>A false-friend equation…</vt:lpstr>
      <vt:lpstr>Présentation PowerPoint</vt:lpstr>
      <vt:lpstr>Special relativity: Lorentz transformations</vt:lpstr>
      <vt:lpstr>Special relativity: spacetime interval</vt:lpstr>
      <vt:lpstr>Special relativity: the metric</vt:lpstr>
      <vt:lpstr>Curved spacetime: the ingredients</vt:lpstr>
      <vt:lpstr>Propriétés de la métrique</vt:lpstr>
      <vt:lpstr>Notation utilisé</vt:lpstr>
      <vt:lpstr>Scalars and Vectors</vt:lpstr>
      <vt:lpstr>Que sont les Γ_αβ^γ</vt:lpstr>
      <vt:lpstr>Que sont les 〖R^α〗_μβν, R_μν et R </vt:lpstr>
      <vt:lpstr>Que sont les 〖R^α〗_μβν, R_μν et R </vt:lpstr>
      <vt:lpstr>Que sont les 〖R^α〗_μβν, R_μν et R </vt:lpstr>
      <vt:lpstr>La solution de l’équation d’onde homogène</vt:lpstr>
      <vt:lpstr>Un operateur très utile: le tenseur Λ</vt:lpstr>
      <vt:lpstr>La solution TT gauge plus générique</vt:lpstr>
      <vt:lpstr>La solution de l’équation avec la source</vt:lpstr>
      <vt:lpstr>Séparation entre ondes and background</vt:lpstr>
      <vt:lpstr>L’équation d’Einstein pour le background</vt:lpstr>
      <vt:lpstr>Présentation PowerPoint</vt:lpstr>
    </vt:vector>
  </TitlesOfParts>
  <Company>CNRS - LMA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geppo</dc:creator>
  <cp:lastModifiedBy>geppo</cp:lastModifiedBy>
  <cp:revision>365</cp:revision>
  <dcterms:created xsi:type="dcterms:W3CDTF">2015-11-30T03:03:09Z</dcterms:created>
  <dcterms:modified xsi:type="dcterms:W3CDTF">2019-02-04T07:34:26Z</dcterms:modified>
</cp:coreProperties>
</file>