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42" r:id="rId3"/>
    <p:sldId id="343" r:id="rId4"/>
    <p:sldId id="344" r:id="rId5"/>
    <p:sldId id="345" r:id="rId6"/>
    <p:sldId id="346" r:id="rId7"/>
    <p:sldId id="347" r:id="rId8"/>
    <p:sldId id="349" r:id="rId9"/>
    <p:sldId id="370" r:id="rId10"/>
    <p:sldId id="357" r:id="rId11"/>
    <p:sldId id="365" r:id="rId12"/>
    <p:sldId id="351" r:id="rId13"/>
    <p:sldId id="371" r:id="rId14"/>
    <p:sldId id="372" r:id="rId15"/>
    <p:sldId id="373" r:id="rId16"/>
    <p:sldId id="362" r:id="rId17"/>
    <p:sldId id="352" r:id="rId18"/>
    <p:sldId id="353" r:id="rId19"/>
    <p:sldId id="358" r:id="rId20"/>
    <p:sldId id="359" r:id="rId21"/>
    <p:sldId id="356" r:id="rId22"/>
    <p:sldId id="360" r:id="rId23"/>
    <p:sldId id="363" r:id="rId24"/>
    <p:sldId id="367" r:id="rId25"/>
    <p:sldId id="354" r:id="rId26"/>
    <p:sldId id="355" r:id="rId27"/>
    <p:sldId id="364" r:id="rId28"/>
    <p:sldId id="366" r:id="rId29"/>
    <p:sldId id="368" r:id="rId30"/>
    <p:sldId id="369" r:id="rId31"/>
    <p:sldId id="350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9688"/>
    <a:srgbClr val="CC0099"/>
    <a:srgbClr val="9900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4556" autoAdjust="0"/>
  </p:normalViewPr>
  <p:slideViewPr>
    <p:cSldViewPr snapToGrid="0" showGuides="1">
      <p:cViewPr varScale="1">
        <p:scale>
          <a:sx n="65" d="100"/>
          <a:sy n="65" d="100"/>
        </p:scale>
        <p:origin x="1244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5E90F-384C-492A-81A9-60D81480CF17}" type="datetimeFigureOut">
              <a:rPr lang="fr-FR" smtClean="0"/>
              <a:t>24/01/2021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5D7EB-B26B-4BAE-B197-5AAC3107C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672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968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410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38688"/>
            <a:ext cx="8229600" cy="4987476"/>
          </a:xfr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668344" y="6356350"/>
            <a:ext cx="101845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009688"/>
                </a:solidFill>
                <a:latin typeface="Helvetica" pitchFamily="34" charset="0"/>
              </a:defRPr>
            </a:lvl1pPr>
          </a:lstStyle>
          <a:p>
            <a:fld id="{E2DD142D-6158-4ECC-8B45-929148A609A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27" y="6345474"/>
            <a:ext cx="860611" cy="515684"/>
          </a:xfrm>
          <a:prstGeom prst="rect">
            <a:avLst/>
          </a:prstGeom>
        </p:spPr>
      </p:pic>
      <p:sp>
        <p:nvSpPr>
          <p:cNvPr id="12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7728" y="6356350"/>
            <a:ext cx="374648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400"/>
              </a:lnSpc>
              <a:defRPr sz="1400">
                <a:solidFill>
                  <a:srgbClr val="009688"/>
                </a:solidFill>
              </a:defRPr>
            </a:lvl1pPr>
          </a:lstStyle>
          <a:p>
            <a:r>
              <a:rPr lang="fr-FR" dirty="0" smtClean="0"/>
              <a:t>POG - Introduction</a:t>
            </a:r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4" y="6366597"/>
            <a:ext cx="885103" cy="415233"/>
          </a:xfrm>
          <a:prstGeom prst="rect">
            <a:avLst/>
          </a:prstGeom>
        </p:spPr>
      </p:pic>
      <p:sp>
        <p:nvSpPr>
          <p:cNvPr id="11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9688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8138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3400" y="1181820"/>
            <a:ext cx="4038600" cy="49443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24400" y="1181820"/>
            <a:ext cx="4038600" cy="49443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668344" y="6356350"/>
            <a:ext cx="101845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009688"/>
                </a:solidFill>
                <a:latin typeface="Helvetica" pitchFamily="34" charset="0"/>
              </a:defRPr>
            </a:lvl1pPr>
          </a:lstStyle>
          <a:p>
            <a:fld id="{E2DD142D-6158-4ECC-8B45-929148A609A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27" y="6345474"/>
            <a:ext cx="860611" cy="51568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4" y="6366597"/>
            <a:ext cx="885103" cy="415233"/>
          </a:xfrm>
          <a:prstGeom prst="rect">
            <a:avLst/>
          </a:prstGeom>
        </p:spPr>
      </p:pic>
      <p:sp>
        <p:nvSpPr>
          <p:cNvPr id="19" name="Espace réservé de la date 2"/>
          <p:cNvSpPr>
            <a:spLocks noGrp="1"/>
          </p:cNvSpPr>
          <p:nvPr>
            <p:ph type="dt" sz="half" idx="13"/>
          </p:nvPr>
        </p:nvSpPr>
        <p:spPr>
          <a:xfrm>
            <a:off x="457200" y="6356350"/>
            <a:ext cx="58659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9688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2020</a:t>
            </a:r>
            <a:endParaRPr lang="fr-FR" dirty="0"/>
          </a:p>
        </p:txBody>
      </p:sp>
      <p:sp>
        <p:nvSpPr>
          <p:cNvPr id="20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7728" y="6356350"/>
            <a:ext cx="374648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400"/>
              </a:lnSpc>
              <a:defRPr sz="1400">
                <a:solidFill>
                  <a:srgbClr val="009688"/>
                </a:solidFill>
              </a:defRPr>
            </a:lvl1pPr>
          </a:lstStyle>
          <a:p>
            <a:r>
              <a:rPr lang="fr-FR" dirty="0" smtClean="0"/>
              <a:t>POG - Introduction</a:t>
            </a:r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99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668344" y="6356350"/>
            <a:ext cx="101845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009688"/>
                </a:solidFill>
                <a:latin typeface="Helvetica" pitchFamily="34" charset="0"/>
              </a:defRPr>
            </a:lvl1pPr>
          </a:lstStyle>
          <a:p>
            <a:fld id="{E2DD142D-6158-4ECC-8B45-929148A609A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27" y="6345474"/>
            <a:ext cx="860611" cy="51568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4" y="6366597"/>
            <a:ext cx="885103" cy="415233"/>
          </a:xfrm>
          <a:prstGeom prst="rect">
            <a:avLst/>
          </a:prstGeom>
        </p:spPr>
      </p:pic>
      <p:sp>
        <p:nvSpPr>
          <p:cNvPr id="17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9688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2020</a:t>
            </a:r>
            <a:endParaRPr lang="fr-FR" dirty="0"/>
          </a:p>
        </p:txBody>
      </p:sp>
      <p:sp>
        <p:nvSpPr>
          <p:cNvPr id="18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7728" y="6356350"/>
            <a:ext cx="374648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400"/>
              </a:lnSpc>
              <a:defRPr sz="1400">
                <a:solidFill>
                  <a:srgbClr val="009688"/>
                </a:solidFill>
              </a:defRPr>
            </a:lvl1pPr>
          </a:lstStyle>
          <a:p>
            <a:r>
              <a:rPr lang="fr-FR" dirty="0" smtClean="0"/>
              <a:t>POG - Introduction</a:t>
            </a:r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1837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668344" y="6356350"/>
            <a:ext cx="101845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009688"/>
                </a:solidFill>
                <a:latin typeface="Helvetica" pitchFamily="34" charset="0"/>
              </a:defRPr>
            </a:lvl1pPr>
          </a:lstStyle>
          <a:p>
            <a:fld id="{E2DD142D-6158-4ECC-8B45-929148A609A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9688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2020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27" y="6345474"/>
            <a:ext cx="860611" cy="5156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4" y="6366597"/>
            <a:ext cx="885103" cy="415233"/>
          </a:xfrm>
          <a:prstGeom prst="rect">
            <a:avLst/>
          </a:prstGeom>
        </p:spPr>
      </p:pic>
      <p:sp>
        <p:nvSpPr>
          <p:cNvPr id="16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7728" y="6356350"/>
            <a:ext cx="374648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400"/>
              </a:lnSpc>
              <a:defRPr sz="1400">
                <a:solidFill>
                  <a:srgbClr val="009688"/>
                </a:solidFill>
              </a:defRPr>
            </a:lvl1pPr>
          </a:lstStyle>
          <a:p>
            <a:r>
              <a:rPr lang="fr-FR" dirty="0" smtClean="0"/>
              <a:t>POG - Introduction</a:t>
            </a:r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5396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113" y="0"/>
            <a:ext cx="9132887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11113" y="962025"/>
            <a:ext cx="9132887" cy="38100"/>
          </a:xfrm>
          <a:prstGeom prst="rect">
            <a:avLst/>
          </a:prstGeom>
          <a:solidFill>
            <a:srgbClr val="CC0099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8" name="Rectangle 16"/>
          <p:cNvSpPr>
            <a:spLocks noChangeArrowheads="1"/>
          </p:cNvSpPr>
          <p:nvPr userDrawn="1"/>
        </p:nvSpPr>
        <p:spPr bwMode="auto">
          <a:xfrm>
            <a:off x="11113" y="6276975"/>
            <a:ext cx="9132887" cy="25400"/>
          </a:xfrm>
          <a:prstGeom prst="rect">
            <a:avLst/>
          </a:prstGeom>
          <a:solidFill>
            <a:srgbClr val="CC0099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009688"/>
                </a:solidFill>
                <a:latin typeface="Helvetica" pitchFamily="34" charset="0"/>
              </a:defRPr>
            </a:lvl1pPr>
          </a:lstStyle>
          <a:p>
            <a:fld id="{E2DD142D-6158-4ECC-8B45-929148A609A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9688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2020</a:t>
            </a:r>
            <a:endParaRPr lang="fr-FR" dirty="0"/>
          </a:p>
        </p:txBody>
      </p:sp>
      <p:sp>
        <p:nvSpPr>
          <p:cNvPr id="11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7728" y="6356350"/>
            <a:ext cx="374648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400"/>
              </a:lnSpc>
              <a:defRPr sz="1400">
                <a:solidFill>
                  <a:srgbClr val="009688"/>
                </a:solidFill>
              </a:defRPr>
            </a:lvl1pPr>
          </a:lstStyle>
          <a:p>
            <a:r>
              <a:rPr lang="fr-FR" dirty="0" smtClean="0"/>
              <a:t>POG - Introduction</a:t>
            </a:r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542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Helvetic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Helvetica" pitchFamily="34" charset="0"/>
        <a:buChar char="●"/>
        <a:defRPr sz="2800" kern="1200">
          <a:solidFill>
            <a:srgbClr val="009688"/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♦"/>
        <a:defRPr sz="2400" kern="1200">
          <a:solidFill>
            <a:schemeClr val="tx1"/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Helvetica" pitchFamily="34" charset="0"/>
        <a:buChar char="−"/>
        <a:defRPr sz="2000" kern="1200">
          <a:solidFill>
            <a:schemeClr val="tx1"/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Helvetica" pitchFamily="34" charset="0"/>
        <a:buChar char="×"/>
        <a:defRPr sz="1800" kern="1200">
          <a:solidFill>
            <a:schemeClr val="tx1"/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gracedb.ligo.org/superevents/public/O3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hyperlink" Target="https://univ-lyon1.webex.com/meet/gianpietro.cagnoli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go.org/about.php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945653"/>
            <a:ext cx="9144000" cy="1470025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AdV</a:t>
            </a:r>
            <a:r>
              <a:rPr lang="en-US" sz="4000" dirty="0" smtClean="0"/>
              <a:t>+ R&amp;D</a:t>
            </a:r>
            <a:br>
              <a:rPr lang="en-US" sz="4000" dirty="0" smtClean="0"/>
            </a:br>
            <a:r>
              <a:rPr lang="en-US" sz="4000" dirty="0" smtClean="0"/>
              <a:t>Coating materials</a:t>
            </a:r>
            <a:endParaRPr lang="fr-FR" sz="4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17940" y="4852220"/>
            <a:ext cx="7274037" cy="1592825"/>
          </a:xfrm>
        </p:spPr>
        <p:txBody>
          <a:bodyPr>
            <a:normAutofit/>
          </a:bodyPr>
          <a:lstStyle/>
          <a:p>
            <a:r>
              <a:rPr lang="fr-FR" altLang="fr-FR" sz="2600" dirty="0" err="1" smtClean="0"/>
              <a:t>Gianpietro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Cagnoli</a:t>
            </a:r>
            <a:endParaRPr lang="fr-FR" altLang="fr-FR" sz="2600" dirty="0" smtClean="0"/>
          </a:p>
          <a:p>
            <a:r>
              <a:rPr lang="fr-FR" altLang="fr-FR" sz="1600" dirty="0" smtClean="0"/>
              <a:t>gianpietro.cagnoli@univ-lyon1.fr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621" y="4794637"/>
            <a:ext cx="1182954" cy="70883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7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9" y="-659127"/>
            <a:ext cx="9144001" cy="343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367794" y="3308860"/>
            <a:ext cx="65630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i="1" dirty="0" smtClean="0">
                <a:solidFill>
                  <a:schemeClr val="bg1"/>
                </a:solidFill>
              </a:rPr>
              <a:t>Physique des Ondes Gravitationnelles</a:t>
            </a:r>
          </a:p>
          <a:p>
            <a:pPr algn="ctr"/>
            <a:r>
              <a:rPr lang="it-IT" sz="3200" b="1" i="1" dirty="0" smtClean="0">
                <a:solidFill>
                  <a:schemeClr val="bg1"/>
                </a:solidFill>
              </a:rPr>
              <a:t>Introduction</a:t>
            </a:r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76" y="4868091"/>
            <a:ext cx="1197790" cy="56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9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signaux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pic>
        <p:nvPicPr>
          <p:cNvPr id="24578" name="Picture 2" descr="https://dcc.ligo.org/GWTC-1-chir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1018308"/>
            <a:ext cx="9139137" cy="52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848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nice</a:t>
            </a:r>
            <a:r>
              <a:rPr lang="fr-FR" dirty="0" smtClean="0"/>
              <a:t> cartoon !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pic>
        <p:nvPicPr>
          <p:cNvPr id="6" name="All spiral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9685"/>
            <a:ext cx="9144000" cy="5143500"/>
          </a:xfrm>
          <a:prstGeom prst="rect">
            <a:avLst/>
          </a:prstGeom>
        </p:spPr>
      </p:pic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415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paramètres physiques des 11 binaires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3" y="1025236"/>
            <a:ext cx="8957071" cy="485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8725816" y="578190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3)</a:t>
            </a:r>
            <a:endParaRPr 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080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Campagne </a:t>
            </a:r>
            <a:r>
              <a:rPr lang="fr-FR" dirty="0"/>
              <a:t>de prise de données </a:t>
            </a:r>
            <a:r>
              <a:rPr lang="fr-FR" dirty="0" smtClean="0"/>
              <a:t>O3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920" y="1138688"/>
            <a:ext cx="4410364" cy="4987476"/>
          </a:xfrm>
        </p:spPr>
        <p:txBody>
          <a:bodyPr/>
          <a:lstStyle/>
          <a:p>
            <a:r>
              <a:rPr lang="fr-FR" dirty="0" smtClean="0"/>
              <a:t>En cours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Un site web utile!</a:t>
            </a:r>
          </a:p>
          <a:p>
            <a:pPr marL="622300" lvl="1"/>
            <a:r>
              <a:rPr lang="fr-FR" dirty="0">
                <a:hlinkClick r:id="rId2"/>
              </a:rPr>
              <a:t>https://gracedb.ligo.org/superevents/public/O3</a:t>
            </a:r>
            <a:r>
              <a:rPr lang="fr-FR" dirty="0" smtClean="0">
                <a:hlinkClick r:id="rId2"/>
              </a:rPr>
              <a:t>/</a:t>
            </a:r>
            <a:endParaRPr lang="fr-FR" dirty="0" smtClean="0"/>
          </a:p>
          <a:p>
            <a:pPr marL="622300" lvl="1">
              <a:tabLst>
                <a:tab pos="625475" algn="l"/>
              </a:tabLst>
            </a:pPr>
            <a:r>
              <a:rPr lang="fr-FR" dirty="0" smtClean="0"/>
              <a:t>56 sources toutes confondues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POG - Introduction</a:t>
            </a:r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  <p:grpSp>
        <p:nvGrpSpPr>
          <p:cNvPr id="27" name="Groupe 26"/>
          <p:cNvGrpSpPr/>
          <p:nvPr/>
        </p:nvGrpSpPr>
        <p:grpSpPr>
          <a:xfrm>
            <a:off x="52510" y="1922721"/>
            <a:ext cx="4695270" cy="423845"/>
            <a:chOff x="59472" y="5478721"/>
            <a:chExt cx="4695270" cy="423845"/>
          </a:xfrm>
        </p:grpSpPr>
        <p:grpSp>
          <p:nvGrpSpPr>
            <p:cNvPr id="13" name="Groupe 12"/>
            <p:cNvGrpSpPr/>
            <p:nvPr/>
          </p:nvGrpSpPr>
          <p:grpSpPr>
            <a:xfrm>
              <a:off x="240145" y="5512420"/>
              <a:ext cx="1440000" cy="144965"/>
              <a:chOff x="240145" y="5512420"/>
              <a:chExt cx="1440000" cy="144965"/>
            </a:xfrm>
          </p:grpSpPr>
          <p:cxnSp>
            <p:nvCxnSpPr>
              <p:cNvPr id="9" name="Connecteur droit 8"/>
              <p:cNvCxnSpPr/>
              <p:nvPr/>
            </p:nvCxnSpPr>
            <p:spPr>
              <a:xfrm>
                <a:off x="240145" y="5588000"/>
                <a:ext cx="14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/>
              <p:cNvCxnSpPr/>
              <p:nvPr/>
            </p:nvCxnSpPr>
            <p:spPr>
              <a:xfrm>
                <a:off x="1680145" y="5512420"/>
                <a:ext cx="0" cy="144965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Connecteur droit 11"/>
            <p:cNvCxnSpPr/>
            <p:nvPr/>
          </p:nvCxnSpPr>
          <p:spPr>
            <a:xfrm>
              <a:off x="240145" y="5515517"/>
              <a:ext cx="0" cy="144965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e 13"/>
            <p:cNvGrpSpPr/>
            <p:nvPr/>
          </p:nvGrpSpPr>
          <p:grpSpPr>
            <a:xfrm>
              <a:off x="1680145" y="5515517"/>
              <a:ext cx="1440000" cy="144965"/>
              <a:chOff x="240145" y="5512420"/>
              <a:chExt cx="1440000" cy="144965"/>
            </a:xfrm>
          </p:grpSpPr>
          <p:cxnSp>
            <p:nvCxnSpPr>
              <p:cNvPr id="15" name="Connecteur droit 14"/>
              <p:cNvCxnSpPr/>
              <p:nvPr/>
            </p:nvCxnSpPr>
            <p:spPr>
              <a:xfrm>
                <a:off x="240145" y="5588000"/>
                <a:ext cx="14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>
                <a:off x="1680145" y="5512420"/>
                <a:ext cx="0" cy="144965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e 16"/>
            <p:cNvGrpSpPr/>
            <p:nvPr/>
          </p:nvGrpSpPr>
          <p:grpSpPr>
            <a:xfrm>
              <a:off x="3132000" y="5512420"/>
              <a:ext cx="1440000" cy="144965"/>
              <a:chOff x="240145" y="5512420"/>
              <a:chExt cx="1440000" cy="144965"/>
            </a:xfrm>
          </p:grpSpPr>
          <p:cxnSp>
            <p:nvCxnSpPr>
              <p:cNvPr id="18" name="Connecteur droit 17"/>
              <p:cNvCxnSpPr/>
              <p:nvPr/>
            </p:nvCxnSpPr>
            <p:spPr>
              <a:xfrm>
                <a:off x="240145" y="5588000"/>
                <a:ext cx="14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>
              <a:xfrm>
                <a:off x="1680145" y="5512420"/>
                <a:ext cx="0" cy="144965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ZoneTexte 19"/>
            <p:cNvSpPr txBox="1"/>
            <p:nvPr/>
          </p:nvSpPr>
          <p:spPr>
            <a:xfrm>
              <a:off x="59472" y="5687122"/>
              <a:ext cx="36548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smtClean="0"/>
                <a:t>2018</a:t>
              </a:r>
              <a:endParaRPr lang="fr-FR" sz="1400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497402" y="5687122"/>
              <a:ext cx="36548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smtClean="0"/>
                <a:t>2019</a:t>
              </a:r>
              <a:endParaRPr lang="fr-FR" sz="1400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2937402" y="5687122"/>
              <a:ext cx="36548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smtClean="0"/>
                <a:t>2020</a:t>
              </a:r>
              <a:endParaRPr lang="fr-FR" sz="1400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4389257" y="5687122"/>
              <a:ext cx="36548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smtClean="0"/>
                <a:t>2021</a:t>
              </a:r>
              <a:endParaRPr lang="fr-FR" sz="1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041301" y="5479999"/>
              <a:ext cx="720000" cy="216000"/>
            </a:xfrm>
            <a:prstGeom prst="rect">
              <a:avLst/>
            </a:prstGeom>
            <a:solidFill>
              <a:srgbClr val="FF0000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878944" y="5478721"/>
              <a:ext cx="720000" cy="216000"/>
            </a:xfrm>
            <a:prstGeom prst="rect">
              <a:avLst/>
            </a:prstGeom>
            <a:solidFill>
              <a:srgbClr val="FF0000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2150451" y="1604699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O3a        O3b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295" y="1127759"/>
            <a:ext cx="4787218" cy="506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766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performance des 3 détecteurs en O3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364"/>
            <a:ext cx="9144000" cy="475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043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signaux de O3a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725816" y="578190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5)</a:t>
            </a:r>
            <a:endParaRPr 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364361" y="4906297"/>
            <a:ext cx="108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39 events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69" y="767052"/>
            <a:ext cx="4896462" cy="6090948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3497031" y="1135817"/>
            <a:ext cx="3096452" cy="4521294"/>
            <a:chOff x="3497031" y="1135817"/>
            <a:chExt cx="3096452" cy="4521294"/>
          </a:xfrm>
        </p:grpSpPr>
        <p:sp>
          <p:nvSpPr>
            <p:cNvPr id="11" name="Ellipse 10"/>
            <p:cNvSpPr/>
            <p:nvPr/>
          </p:nvSpPr>
          <p:spPr>
            <a:xfrm>
              <a:off x="3497031" y="3032225"/>
              <a:ext cx="980318" cy="27550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3" name="Ellipse 12"/>
            <p:cNvSpPr/>
            <p:nvPr/>
          </p:nvSpPr>
          <p:spPr>
            <a:xfrm>
              <a:off x="4778204" y="1416390"/>
              <a:ext cx="843411" cy="21803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4" name="Ellipse 13"/>
            <p:cNvSpPr/>
            <p:nvPr/>
          </p:nvSpPr>
          <p:spPr>
            <a:xfrm>
              <a:off x="4751162" y="4122405"/>
              <a:ext cx="841721" cy="17916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5" name="Ellipse 14"/>
            <p:cNvSpPr/>
            <p:nvPr/>
          </p:nvSpPr>
          <p:spPr>
            <a:xfrm>
              <a:off x="6394039" y="5472878"/>
              <a:ext cx="199444" cy="18423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6" name="Ellipse 15"/>
            <p:cNvSpPr/>
            <p:nvPr/>
          </p:nvSpPr>
          <p:spPr>
            <a:xfrm>
              <a:off x="6390659" y="1135817"/>
              <a:ext cx="192683" cy="17916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462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réseau de détecteurs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152" y="1105084"/>
            <a:ext cx="9276060" cy="517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5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1)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0"/>
            <a:ext cx="8774113" cy="620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4688113" y="3294743"/>
            <a:ext cx="3847647" cy="2741228"/>
            <a:chOff x="4688113" y="3294743"/>
            <a:chExt cx="3847647" cy="2741228"/>
          </a:xfrm>
        </p:grpSpPr>
        <p:pic>
          <p:nvPicPr>
            <p:cNvPr id="3074" name="Picture 2" descr="KAGRA experimen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23"/>
            <a:stretch/>
          </p:blipFill>
          <p:spPr bwMode="auto">
            <a:xfrm>
              <a:off x="4688113" y="3294743"/>
              <a:ext cx="3847647" cy="2741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4688113" y="5318634"/>
              <a:ext cx="1749390" cy="557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fr-FR" dirty="0" smtClean="0">
                  <a:solidFill>
                    <a:srgbClr val="FFFF00"/>
                  </a:solidFill>
                </a:rPr>
                <a:t>KAGRA, </a:t>
              </a:r>
              <a:r>
                <a:rPr lang="fr-FR" dirty="0" err="1" smtClean="0">
                  <a:solidFill>
                    <a:srgbClr val="FFFF00"/>
                  </a:solidFill>
                </a:rPr>
                <a:t>Kamioka</a:t>
              </a:r>
              <a:endParaRPr lang="fr-FR" dirty="0" smtClean="0">
                <a:solidFill>
                  <a:srgbClr val="FFFF00"/>
                </a:solidFill>
              </a:endParaRPr>
            </a:p>
            <a:p>
              <a:pPr>
                <a:lnSpc>
                  <a:spcPts val="1800"/>
                </a:lnSpc>
              </a:pPr>
              <a:r>
                <a:rPr lang="fr-FR" dirty="0" err="1" smtClean="0">
                  <a:solidFill>
                    <a:srgbClr val="FFFF00"/>
                  </a:solidFill>
                </a:rPr>
                <a:t>Japan</a:t>
              </a:r>
              <a:endParaRPr lang="fr-FR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11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1" y="0"/>
            <a:ext cx="8772417" cy="620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1)</a:t>
            </a:r>
            <a:endParaRPr lang="fr-FR" dirty="0"/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934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collaborations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 smtClean="0"/>
              <a:t>Virgo</a:t>
            </a:r>
            <a:endParaRPr lang="fr-FR" dirty="0" smtClean="0"/>
          </a:p>
          <a:p>
            <a:pPr lvl="1"/>
            <a:r>
              <a:rPr lang="fr-FR" dirty="0" smtClean="0"/>
              <a:t>Italie (11), France (8), </a:t>
            </a:r>
            <a:r>
              <a:rPr lang="fr-FR" dirty="0"/>
              <a:t>Espagne (3</a:t>
            </a:r>
            <a:r>
              <a:rPr lang="fr-FR" dirty="0" smtClean="0"/>
              <a:t>), </a:t>
            </a:r>
            <a:r>
              <a:rPr lang="fr-FR" dirty="0"/>
              <a:t>Belgique </a:t>
            </a:r>
            <a:r>
              <a:rPr lang="fr-FR" dirty="0" smtClean="0"/>
              <a:t>(1), Pays-Bas </a:t>
            </a:r>
            <a:r>
              <a:rPr lang="fr-FR" dirty="0" smtClean="0"/>
              <a:t>(5), </a:t>
            </a:r>
            <a:r>
              <a:rPr lang="fr-FR" dirty="0"/>
              <a:t>Germany (1</a:t>
            </a:r>
            <a:r>
              <a:rPr lang="fr-FR" dirty="0" smtClean="0"/>
              <a:t>), Hongrie (1), </a:t>
            </a:r>
            <a:r>
              <a:rPr lang="fr-FR" dirty="0"/>
              <a:t>Pologne (1</a:t>
            </a:r>
            <a:r>
              <a:rPr lang="fr-FR" dirty="0" smtClean="0"/>
              <a:t>), </a:t>
            </a:r>
            <a:r>
              <a:rPr lang="fr-FR" dirty="0" err="1" smtClean="0"/>
              <a:t>Grece</a:t>
            </a:r>
            <a:r>
              <a:rPr lang="fr-FR" dirty="0" smtClean="0"/>
              <a:t> (1) </a:t>
            </a:r>
            <a:endParaRPr lang="fr-FR" dirty="0"/>
          </a:p>
          <a:p>
            <a:pPr lvl="1"/>
            <a:r>
              <a:rPr lang="fr-FR" dirty="0" smtClean="0"/>
              <a:t>~650 </a:t>
            </a:r>
            <a:r>
              <a:rPr lang="fr-FR" dirty="0" smtClean="0"/>
              <a:t>membres</a:t>
            </a:r>
          </a:p>
          <a:p>
            <a:pPr lvl="2"/>
            <a:r>
              <a:rPr lang="fr-FR" dirty="0" smtClean="0"/>
              <a:t>Développeurs des détecteurs</a:t>
            </a:r>
          </a:p>
          <a:p>
            <a:pPr lvl="3"/>
            <a:r>
              <a:rPr lang="fr-FR" dirty="0" smtClean="0"/>
              <a:t>Optique linéaire et non, Laser, Mécanique, Matériaux, Matière Condensée, Électronique, Optique Quantique</a:t>
            </a:r>
          </a:p>
          <a:p>
            <a:pPr lvl="2"/>
            <a:r>
              <a:rPr lang="fr-FR" dirty="0" smtClean="0"/>
              <a:t>Operateurs des détecteurs</a:t>
            </a:r>
          </a:p>
          <a:p>
            <a:pPr lvl="3"/>
            <a:r>
              <a:rPr lang="fr-FR" dirty="0" smtClean="0"/>
              <a:t>Systèmes de contrôle</a:t>
            </a:r>
          </a:p>
          <a:p>
            <a:pPr lvl="2"/>
            <a:r>
              <a:rPr lang="fr-FR" dirty="0" smtClean="0"/>
              <a:t>Analystes des données</a:t>
            </a:r>
          </a:p>
          <a:p>
            <a:pPr lvl="3"/>
            <a:r>
              <a:rPr lang="fr-FR" dirty="0" smtClean="0"/>
              <a:t>Développeurs des codes, Astrophysiciens</a:t>
            </a:r>
          </a:p>
          <a:p>
            <a:pPr lvl="1"/>
            <a:r>
              <a:rPr lang="fr-FR" dirty="0" smtClean="0"/>
              <a:t>449 </a:t>
            </a:r>
            <a:r>
              <a:rPr lang="fr-FR" dirty="0" smtClean="0"/>
              <a:t>membres signent les articles de détection</a:t>
            </a:r>
          </a:p>
          <a:p>
            <a:pPr lvl="2"/>
            <a:r>
              <a:rPr lang="fr-FR" dirty="0" smtClean="0"/>
              <a:t>Les étudiants sont membres de que ils commencent la thèse </a:t>
            </a:r>
          </a:p>
          <a:p>
            <a:pPr lvl="1"/>
            <a:endParaRPr lang="fr-FR" dirty="0" smtClean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9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688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6"/>
          <a:stretch/>
        </p:blipFill>
        <p:spPr bwMode="auto">
          <a:xfrm>
            <a:off x="0" y="-147776"/>
            <a:ext cx="9144000" cy="60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7728" y="6356350"/>
            <a:ext cx="374648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400"/>
              </a:lnSpc>
              <a:defRPr sz="1400">
                <a:solidFill>
                  <a:srgbClr val="009688"/>
                </a:solidFill>
              </a:defRPr>
            </a:lvl1pPr>
          </a:lstStyle>
          <a:p>
            <a:r>
              <a:rPr lang="fr-FR" dirty="0" smtClean="0"/>
              <a:t>POG - Introduction</a:t>
            </a:r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20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collaborations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LIGO (LIGO Scientific </a:t>
            </a:r>
            <a:r>
              <a:rPr lang="fr-FR" dirty="0" err="1" smtClean="0"/>
              <a:t>Community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18 pays, 108 institutions, </a:t>
            </a:r>
            <a:r>
              <a:rPr lang="fr-FR" dirty="0"/>
              <a:t>~ </a:t>
            </a:r>
            <a:r>
              <a:rPr lang="fr-FR" dirty="0" smtClean="0"/>
              <a:t>1200+ chercheurs (~700 signataires des articles)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2 réunions par an entre </a:t>
            </a:r>
            <a:r>
              <a:rPr lang="fr-FR" dirty="0" smtClean="0"/>
              <a:t>LIGO, </a:t>
            </a:r>
            <a:r>
              <a:rPr lang="fr-FR" dirty="0" err="1" smtClean="0"/>
              <a:t>Virgo</a:t>
            </a:r>
            <a:r>
              <a:rPr lang="fr-FR" dirty="0" smtClean="0"/>
              <a:t>, KAGRA</a:t>
            </a:r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40" y="2687783"/>
            <a:ext cx="6508120" cy="231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641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domaine en plein évolution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138688"/>
            <a:ext cx="8769928" cy="4987476"/>
          </a:xfrm>
        </p:spPr>
        <p:txBody>
          <a:bodyPr>
            <a:normAutofit/>
          </a:bodyPr>
          <a:lstStyle/>
          <a:p>
            <a:r>
              <a:rPr lang="fr-FR" dirty="0" smtClean="0"/>
              <a:t>LIGO et </a:t>
            </a:r>
            <a:r>
              <a:rPr lang="fr-FR" dirty="0" err="1" smtClean="0"/>
              <a:t>Virgo</a:t>
            </a:r>
            <a:endParaRPr lang="fr-FR" dirty="0" smtClean="0"/>
          </a:p>
          <a:p>
            <a:pPr lvl="1"/>
            <a:r>
              <a:rPr lang="fr-FR" dirty="0" smtClean="0"/>
              <a:t>Prochaines upgrades (Advanced +)</a:t>
            </a:r>
          </a:p>
          <a:p>
            <a:pPr lvl="2"/>
            <a:r>
              <a:rPr lang="fr-FR" dirty="0" smtClean="0"/>
              <a:t>Prise de données prévu en 2013</a:t>
            </a:r>
          </a:p>
          <a:p>
            <a:pPr lvl="2"/>
            <a:r>
              <a:rPr lang="fr-FR" dirty="0" smtClean="0"/>
              <a:t>Amélioration sur l’optique (Lumière </a:t>
            </a:r>
            <a:r>
              <a:rPr lang="fr-FR" dirty="0" err="1" smtClean="0"/>
              <a:t>squizée</a:t>
            </a:r>
            <a:r>
              <a:rPr lang="fr-FR" dirty="0" smtClean="0"/>
              <a:t>), miroirs et filtrage sismique</a:t>
            </a:r>
          </a:p>
          <a:p>
            <a:pPr lvl="3"/>
            <a:r>
              <a:rPr lang="fr-FR" dirty="0" smtClean="0"/>
              <a:t>LIGO: déjà financé</a:t>
            </a:r>
          </a:p>
          <a:p>
            <a:pPr lvl="3"/>
            <a:r>
              <a:rPr lang="fr-FR" dirty="0" err="1" smtClean="0"/>
              <a:t>Virgo</a:t>
            </a:r>
            <a:r>
              <a:rPr lang="fr-FR" dirty="0" smtClean="0"/>
              <a:t>: en attente de l’arbitrage du CNRS et INFN</a:t>
            </a:r>
          </a:p>
          <a:p>
            <a:pPr lvl="1"/>
            <a:r>
              <a:rPr lang="fr-FR" dirty="0" smtClean="0"/>
              <a:t>Projets à longue termes</a:t>
            </a:r>
          </a:p>
          <a:p>
            <a:pPr lvl="2"/>
            <a:r>
              <a:rPr lang="fr-FR" dirty="0" smtClean="0"/>
              <a:t>Einstein </a:t>
            </a:r>
            <a:r>
              <a:rPr lang="fr-FR" dirty="0" err="1" smtClean="0"/>
              <a:t>Telescope</a:t>
            </a:r>
            <a:r>
              <a:rPr lang="fr-FR" dirty="0" smtClean="0"/>
              <a:t> (surtout Européen)</a:t>
            </a:r>
          </a:p>
          <a:p>
            <a:pPr lvl="2"/>
            <a:r>
              <a:rPr lang="fr-FR" dirty="0" smtClean="0"/>
              <a:t>Voyager (surtout Américaine)</a:t>
            </a:r>
          </a:p>
          <a:p>
            <a:pPr lvl="2"/>
            <a:r>
              <a:rPr lang="fr-FR" dirty="0" err="1" smtClean="0"/>
              <a:t>Cosmic</a:t>
            </a:r>
            <a:r>
              <a:rPr lang="fr-FR" dirty="0" smtClean="0"/>
              <a:t> Explorer</a:t>
            </a:r>
            <a:r>
              <a:rPr lang="fr-FR" dirty="0"/>
              <a:t> (surtout Américaine)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708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domaine en plein évolution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KAGRA</a:t>
            </a:r>
          </a:p>
          <a:p>
            <a:pPr lvl="1"/>
            <a:r>
              <a:rPr lang="fr-FR" dirty="0" smtClean="0"/>
              <a:t>Première détecteur cryogénique</a:t>
            </a:r>
          </a:p>
          <a:p>
            <a:pPr lvl="1"/>
            <a:r>
              <a:rPr lang="fr-FR" dirty="0" smtClean="0"/>
              <a:t>Prise de données: fin de O3 (2020)</a:t>
            </a:r>
          </a:p>
          <a:p>
            <a:pPr lvl="1"/>
            <a:r>
              <a:rPr lang="fr-FR" dirty="0" smtClean="0"/>
              <a:t>Prochaines upgrades</a:t>
            </a:r>
          </a:p>
          <a:p>
            <a:pPr lvl="2"/>
            <a:r>
              <a:rPr lang="fr-FR" dirty="0" smtClean="0"/>
              <a:t>Pas encore décidé</a:t>
            </a:r>
          </a:p>
          <a:p>
            <a:r>
              <a:rPr lang="fr-FR" dirty="0" smtClean="0"/>
              <a:t>LISA</a:t>
            </a:r>
          </a:p>
          <a:p>
            <a:pPr lvl="1"/>
            <a:r>
              <a:rPr lang="fr-FR" dirty="0" smtClean="0"/>
              <a:t>Détecteur spatial</a:t>
            </a:r>
          </a:p>
          <a:p>
            <a:pPr lvl="1"/>
            <a:r>
              <a:rPr lang="fr-FR" dirty="0" smtClean="0"/>
              <a:t>Complémentarité: </a:t>
            </a:r>
            <a:br>
              <a:rPr lang="fr-FR" dirty="0" smtClean="0"/>
            </a:br>
            <a:r>
              <a:rPr lang="fr-FR" dirty="0" smtClean="0"/>
              <a:t>très basse fréquences (10</a:t>
            </a:r>
            <a:r>
              <a:rPr lang="fr-FR" baseline="30000" dirty="0" smtClean="0"/>
              <a:t>-4</a:t>
            </a:r>
            <a:r>
              <a:rPr lang="fr-FR" dirty="0" smtClean="0"/>
              <a:t> – 10</a:t>
            </a:r>
            <a:r>
              <a:rPr lang="fr-FR" baseline="30000" dirty="0" smtClean="0"/>
              <a:t>-1</a:t>
            </a:r>
            <a:r>
              <a:rPr lang="fr-FR" dirty="0" smtClean="0"/>
              <a:t> Hz)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312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13" y="0"/>
            <a:ext cx="5357299" cy="9620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future de l’Astronomie Gravitationnelle</a:t>
            </a:r>
            <a:endParaRPr lang="fr-FR" dirty="0"/>
          </a:p>
        </p:txBody>
      </p:sp>
      <p:sp>
        <p:nvSpPr>
          <p:cNvPr id="15" name="Espace réservé du contenu 14"/>
          <p:cNvSpPr>
            <a:spLocks noGrp="1"/>
          </p:cNvSpPr>
          <p:nvPr>
            <p:ph idx="1"/>
          </p:nvPr>
        </p:nvSpPr>
        <p:spPr>
          <a:xfrm>
            <a:off x="457200" y="1138688"/>
            <a:ext cx="5029200" cy="1216585"/>
          </a:xfrm>
        </p:spPr>
        <p:txBody>
          <a:bodyPr/>
          <a:lstStyle/>
          <a:p>
            <a:r>
              <a:rPr lang="fr-FR" dirty="0" smtClean="0"/>
              <a:t>À l’écoute de tout l’Univers</a:t>
            </a:r>
            <a:br>
              <a:rPr lang="fr-FR" dirty="0" smtClean="0"/>
            </a:br>
            <a:r>
              <a:rPr lang="fr-FR" dirty="0" smtClean="0"/>
              <a:t>visible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3" y="2172769"/>
            <a:ext cx="9229776" cy="415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3937819" y="4663001"/>
            <a:ext cx="4754154" cy="2194999"/>
            <a:chOff x="3937819" y="4663001"/>
            <a:chExt cx="4754154" cy="219499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7819" y="4663001"/>
              <a:ext cx="4754154" cy="2194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6557543" y="6488668"/>
              <a:ext cx="21344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FF00"/>
                  </a:solidFill>
                </a:rPr>
                <a:t>EINSTEIN TELESCOPE</a:t>
              </a:r>
              <a:endParaRPr lang="fr-FR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Arc 9"/>
          <p:cNvSpPr/>
          <p:nvPr/>
        </p:nvSpPr>
        <p:spPr>
          <a:xfrm flipH="1">
            <a:off x="3849328" y="3043869"/>
            <a:ext cx="1519084" cy="2162312"/>
          </a:xfrm>
          <a:prstGeom prst="arc">
            <a:avLst>
              <a:gd name="adj1" fmla="val 17192303"/>
              <a:gd name="adj2" fmla="val 3434641"/>
            </a:avLst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5368412" y="0"/>
            <a:ext cx="3775588" cy="2469235"/>
            <a:chOff x="5368412" y="0"/>
            <a:chExt cx="3775588" cy="2469235"/>
          </a:xfrm>
        </p:grpSpPr>
        <p:pic>
          <p:nvPicPr>
            <p:cNvPr id="12" name="Picture 5" descr="http://lisa.nasa.gov/images/LISA_Constellation2_500px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8412" y="0"/>
              <a:ext cx="3775588" cy="2469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/>
            <p:cNvSpPr txBox="1"/>
            <p:nvPr/>
          </p:nvSpPr>
          <p:spPr>
            <a:xfrm>
              <a:off x="8148683" y="1234617"/>
              <a:ext cx="92980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dirty="0" smtClean="0">
                  <a:solidFill>
                    <a:srgbClr val="FFFF00"/>
                  </a:solidFill>
                </a:rPr>
                <a:t>Dans</a:t>
              </a:r>
              <a:br>
                <a:rPr lang="fr-FR" dirty="0" smtClean="0">
                  <a:solidFill>
                    <a:srgbClr val="FFFF00"/>
                  </a:solidFill>
                </a:rPr>
              </a:br>
              <a:r>
                <a:rPr lang="fr-FR" dirty="0" smtClean="0">
                  <a:solidFill>
                    <a:srgbClr val="FFFF00"/>
                  </a:solidFill>
                </a:rPr>
                <a:t>l’espace</a:t>
              </a:r>
            </a:p>
            <a:p>
              <a:pPr algn="r"/>
              <a:endParaRPr lang="fr-FR" dirty="0" smtClean="0">
                <a:solidFill>
                  <a:srgbClr val="FFFF00"/>
                </a:solidFill>
              </a:endParaRPr>
            </a:p>
            <a:p>
              <a:pPr algn="r"/>
              <a:r>
                <a:rPr lang="fr-FR" dirty="0" smtClean="0">
                  <a:solidFill>
                    <a:srgbClr val="FFFF00"/>
                  </a:solidFill>
                </a:rPr>
                <a:t>LISA</a:t>
              </a:r>
              <a:endParaRPr lang="fr-FR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2" y="4663000"/>
            <a:ext cx="3397737" cy="1097499"/>
          </a:xfrm>
          <a:prstGeom prst="rect">
            <a:avLst/>
          </a:prstGeom>
        </p:spPr>
      </p:pic>
      <p:sp>
        <p:nvSpPr>
          <p:cNvPr id="17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775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complémentarité des détecteurs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pic>
        <p:nvPicPr>
          <p:cNvPr id="6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3" y="921184"/>
            <a:ext cx="85725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64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52" y="0"/>
            <a:ext cx="8770096" cy="62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4451927" y="4184073"/>
            <a:ext cx="3556000" cy="29556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4451926" y="4636656"/>
            <a:ext cx="4174837" cy="49876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1112981" y="1002145"/>
            <a:ext cx="2766292" cy="29556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1)</a:t>
            </a:r>
            <a:endParaRPr lang="fr-FR" dirty="0"/>
          </a:p>
        </p:txBody>
      </p:sp>
      <p:sp>
        <p:nvSpPr>
          <p:cNvPr id="11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913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52" y="0"/>
            <a:ext cx="8770096" cy="62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1)</a:t>
            </a:r>
            <a:endParaRPr lang="fr-FR" dirty="0"/>
          </a:p>
        </p:txBody>
      </p:sp>
      <p:pic>
        <p:nvPicPr>
          <p:cNvPr id="7" name="Picture 2" descr="http://dailynous.com/wp-content/uploads/2015/10/nobel-medal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61" y="1174413"/>
            <a:ext cx="1340824" cy="134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946400" y="2915715"/>
            <a:ext cx="321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R. Weiss     K. </a:t>
            </a:r>
            <a:r>
              <a:rPr lang="fr-FR" dirty="0" err="1" smtClean="0"/>
              <a:t>Thorne</a:t>
            </a:r>
            <a:r>
              <a:rPr lang="fr-FR" dirty="0" smtClean="0"/>
              <a:t>     B. </a:t>
            </a:r>
            <a:r>
              <a:rPr lang="fr-FR" dirty="0" err="1" smtClean="0"/>
              <a:t>Barish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26665" y="5580283"/>
            <a:ext cx="416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Alain </a:t>
            </a:r>
            <a:r>
              <a:rPr lang="fr-FR" dirty="0" err="1" smtClean="0"/>
              <a:t>Brillet</a:t>
            </a:r>
            <a:r>
              <a:rPr lang="fr-FR" dirty="0" smtClean="0"/>
              <a:t>                         Thibaud </a:t>
            </a:r>
            <a:r>
              <a:rPr lang="fr-FR" dirty="0" err="1" smtClean="0"/>
              <a:t>Damour</a:t>
            </a:r>
            <a:endParaRPr lang="fr-FR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53" y="5395555"/>
            <a:ext cx="1356009" cy="135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159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OG à Lyon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753" y="1207960"/>
            <a:ext cx="3075704" cy="4899731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iP2i (LMA)</a:t>
            </a:r>
          </a:p>
          <a:p>
            <a:pPr marL="446088" lvl="1"/>
            <a:r>
              <a:rPr lang="fr-FR" dirty="0" smtClean="0"/>
              <a:t>Réalisation des dépôts des couches optiques des très haute qualité</a:t>
            </a:r>
          </a:p>
          <a:p>
            <a:pPr marL="446088" lvl="1"/>
            <a:endParaRPr lang="fr-FR" sz="3000" dirty="0" smtClean="0"/>
          </a:p>
          <a:p>
            <a:pPr marL="446088" lvl="1"/>
            <a:r>
              <a:rPr lang="fr-FR" dirty="0" smtClean="0"/>
              <a:t>Métrologie des couches et substrats</a:t>
            </a:r>
          </a:p>
          <a:p>
            <a:pPr marL="446088" lvl="1"/>
            <a:r>
              <a:rPr lang="fr-FR" dirty="0" smtClean="0"/>
              <a:t>Simulation de l’interféromètre par propagation des fronts d’ondes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3163457" y="1207960"/>
            <a:ext cx="3200398" cy="493422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100" dirty="0" smtClean="0"/>
              <a:t>ILM</a:t>
            </a:r>
          </a:p>
          <a:p>
            <a:pPr marL="446088" lvl="1">
              <a:lnSpc>
                <a:spcPct val="110000"/>
              </a:lnSpc>
            </a:pPr>
            <a:r>
              <a:rPr lang="fr-FR" sz="2600" dirty="0" smtClean="0"/>
              <a:t>Étude du bruit thermique dans les matériaux amorphes et cristallins</a:t>
            </a:r>
          </a:p>
          <a:p>
            <a:pPr marL="446088" lvl="1">
              <a:lnSpc>
                <a:spcPct val="110000"/>
              </a:lnSpc>
            </a:pPr>
            <a:r>
              <a:rPr lang="fr-FR" sz="2600" dirty="0" smtClean="0"/>
              <a:t>Simulation du dépôt et des pertes mécaniques par </a:t>
            </a:r>
            <a:r>
              <a:rPr lang="fr-FR" sz="2600" dirty="0" err="1" smtClean="0"/>
              <a:t>Molecular</a:t>
            </a:r>
            <a:r>
              <a:rPr lang="fr-FR" sz="2600" dirty="0" smtClean="0"/>
              <a:t> Dynamics</a:t>
            </a:r>
          </a:p>
          <a:p>
            <a:pPr marL="446088" lvl="1">
              <a:lnSpc>
                <a:spcPct val="110000"/>
              </a:lnSpc>
            </a:pPr>
            <a:r>
              <a:rPr lang="fr-FR" sz="2600" dirty="0" smtClean="0"/>
              <a:t>Développement de la technologie du saphir pour les substrats et le suspensions</a:t>
            </a:r>
            <a:endParaRPr lang="fr-FR" sz="2600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6243783" y="1207961"/>
            <a:ext cx="2835565" cy="21540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600" dirty="0" smtClean="0"/>
              <a:t>iP2i</a:t>
            </a:r>
          </a:p>
          <a:p>
            <a:pPr marL="446088" lvl="1"/>
            <a:r>
              <a:rPr lang="fr-FR" sz="2200" dirty="0" smtClean="0"/>
              <a:t>Analyse des données</a:t>
            </a:r>
          </a:p>
          <a:p>
            <a:pPr marL="446088" lvl="1"/>
            <a:r>
              <a:rPr lang="fr-FR" sz="2200" dirty="0" smtClean="0"/>
              <a:t>Fonctionnement du détecteur </a:t>
            </a:r>
            <a:r>
              <a:rPr lang="fr-FR" sz="2200" dirty="0" err="1" smtClean="0"/>
              <a:t>Virgo</a:t>
            </a:r>
            <a:endParaRPr lang="fr-FR" sz="2200" dirty="0"/>
          </a:p>
        </p:txBody>
      </p:sp>
      <p:sp>
        <p:nvSpPr>
          <p:cNvPr id="9" name="ZoneTexte 8"/>
          <p:cNvSpPr txBox="1"/>
          <p:nvPr/>
        </p:nvSpPr>
        <p:spPr>
          <a:xfrm>
            <a:off x="228159" y="3205118"/>
            <a:ext cx="2768130" cy="4770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fr-FR" b="1" dirty="0" smtClean="0">
                <a:solidFill>
                  <a:srgbClr val="7030A0"/>
                </a:solidFill>
              </a:rPr>
              <a:t>LMA a réalisé les miroirs</a:t>
            </a:r>
            <a:br>
              <a:rPr lang="fr-FR" b="1" dirty="0" smtClean="0">
                <a:solidFill>
                  <a:srgbClr val="7030A0"/>
                </a:solidFill>
              </a:rPr>
            </a:br>
            <a:r>
              <a:rPr lang="fr-FR" b="1" dirty="0" smtClean="0">
                <a:solidFill>
                  <a:srgbClr val="7030A0"/>
                </a:solidFill>
              </a:rPr>
              <a:t>de tous les interféromètres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11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77" y="1081548"/>
            <a:ext cx="1659933" cy="5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1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 cours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Objectifs</a:t>
            </a:r>
          </a:p>
          <a:p>
            <a:pPr lvl="1"/>
            <a:r>
              <a:rPr lang="fr-FR" dirty="0" smtClean="0"/>
              <a:t>Donner un niveau introductif sur les différents aspects de cette nouvelle science</a:t>
            </a:r>
          </a:p>
          <a:p>
            <a:pPr lvl="1"/>
            <a:r>
              <a:rPr lang="fr-FR" dirty="0" smtClean="0"/>
              <a:t>Rendre plus compréhensibles les articles de la collaboration LIGO/</a:t>
            </a:r>
            <a:r>
              <a:rPr lang="fr-FR" dirty="0" err="1" smtClean="0"/>
              <a:t>Virgo</a:t>
            </a:r>
            <a:endParaRPr lang="fr-FR" dirty="0" smtClean="0"/>
          </a:p>
          <a:p>
            <a:pPr lvl="1"/>
            <a:r>
              <a:rPr lang="fr-FR" dirty="0" smtClean="0"/>
              <a:t>Permettre aux étudiants intéressés à s’orienter dans la choix des sujets de recherche</a:t>
            </a:r>
          </a:p>
          <a:p>
            <a:r>
              <a:rPr lang="fr-FR" dirty="0" smtClean="0"/>
              <a:t>L’évaluation</a:t>
            </a:r>
          </a:p>
          <a:p>
            <a:pPr lvl="1"/>
            <a:r>
              <a:rPr lang="fr-FR" dirty="0" smtClean="0"/>
              <a:t>Orale: présentation d’un article de la collaboration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002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plan du cours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504338" y="1186323"/>
            <a:ext cx="614024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https://univ-lyon1.webex.com/meet/gianpietro.cagnoli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864" y="1849277"/>
            <a:ext cx="7023268" cy="422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3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18"/>
          <a:stretch/>
        </p:blipFill>
        <p:spPr bwMode="auto">
          <a:xfrm>
            <a:off x="195964" y="9241"/>
            <a:ext cx="8772545" cy="186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1)</a:t>
            </a:r>
            <a:endParaRPr lang="fr-FR" dirty="0"/>
          </a:p>
        </p:txBody>
      </p:sp>
      <p:pic>
        <p:nvPicPr>
          <p:cNvPr id="5" name="Gamma-burs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144" y="1874982"/>
            <a:ext cx="7668235" cy="4313382"/>
          </a:xfrm>
          <a:prstGeom prst="rect">
            <a:avLst/>
          </a:prstGeom>
        </p:spPr>
      </p:pic>
      <p:sp>
        <p:nvSpPr>
          <p:cNvPr id="9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087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Livre de texte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0" y="1006763"/>
            <a:ext cx="5020829" cy="525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894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Crédits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67855" y="1126836"/>
            <a:ext cx="67837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fr-FR" dirty="0" smtClean="0"/>
              <a:t>Nicolas Arnaud, LAL, présentation aux étudiants M1 de Lyon à EGO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/>
              <a:t>arXiv:1811.12940v2  [astro-ph.HE]  18 Dec </a:t>
            </a:r>
            <a:r>
              <a:rPr lang="it-IT" dirty="0" smtClean="0"/>
              <a:t>2018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/>
              <a:t>arXiv:1811.12907v2  [astro-ph.HE]  16 Dec </a:t>
            </a:r>
            <a:r>
              <a:rPr lang="it-IT" dirty="0" smtClean="0"/>
              <a:t>2018</a:t>
            </a:r>
          </a:p>
          <a:p>
            <a:pPr marL="342900" indent="-342900">
              <a:buFont typeface="+mj-lt"/>
              <a:buAutoNum type="arabicParenR"/>
            </a:pPr>
            <a:r>
              <a:rPr lang="fr-FR" dirty="0">
                <a:hlinkClick r:id="rId2"/>
              </a:rPr>
              <a:t>https://</a:t>
            </a:r>
            <a:r>
              <a:rPr lang="fr-FR" dirty="0" smtClean="0">
                <a:hlinkClick r:id="rId2"/>
              </a:rPr>
              <a:t>www.ligo.org/about.php</a:t>
            </a:r>
            <a:endParaRPr lang="fr-FR" dirty="0" smtClean="0"/>
          </a:p>
          <a:p>
            <a:pPr marL="342900" indent="-342900">
              <a:buFont typeface="+mj-lt"/>
              <a:buAutoNum type="arabicParenR"/>
            </a:pPr>
            <a:r>
              <a:rPr lang="fr-FR" dirty="0"/>
              <a:t>https://arxiv.org/abs/2010.14527</a:t>
            </a:r>
            <a:endParaRPr lang="fr-FR" dirty="0" smtClean="0"/>
          </a:p>
        </p:txBody>
      </p:sp>
      <p:sp>
        <p:nvSpPr>
          <p:cNvPr id="9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963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52" y="0"/>
            <a:ext cx="8770096" cy="62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1)</a:t>
            </a:r>
            <a:endParaRPr lang="fr-FR" dirty="0"/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021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52" y="0"/>
            <a:ext cx="8770096" cy="62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1)</a:t>
            </a:r>
            <a:endParaRPr lang="fr-FR" dirty="0"/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956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1)</a:t>
            </a:r>
            <a:endParaRPr lang="fr-FR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88176"/>
            <a:ext cx="3950466" cy="92676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ts val="3000"/>
              </a:lnSpc>
            </a:pPr>
            <a:r>
              <a:rPr lang="fr-FR" altLang="fr-FR" sz="4000" dirty="0" smtClean="0">
                <a:solidFill>
                  <a:srgbClr val="0000CC"/>
                </a:solidFill>
              </a:rPr>
              <a:t>Astronomie multi-messagers</a:t>
            </a:r>
            <a:endParaRPr lang="fr-FR" altLang="fr-FR" sz="2800" i="1" dirty="0" smtClean="0">
              <a:solidFill>
                <a:srgbClr val="008000"/>
              </a:solidFill>
              <a:latin typeface="Symbol" pitchFamily="18" charset="2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7950" y="1052513"/>
            <a:ext cx="28507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6213" indent="-176213" eaLnBrk="1" hangingPunct="1">
              <a:spcBef>
                <a:spcPct val="0"/>
              </a:spcBef>
              <a:buFont typeface="Calibri" panose="020F0502020204030204" pitchFamily="34" charset="0"/>
              <a:buChar char="●"/>
            </a:pPr>
            <a:r>
              <a:rPr lang="fr-FR" altLang="fr-FR" sz="2000" dirty="0" smtClean="0">
                <a:solidFill>
                  <a:srgbClr val="FF0000"/>
                </a:solidFill>
                <a:cs typeface="Courier New" pitchFamily="49" charset="0"/>
              </a:rPr>
              <a:t>Ondes gravitationnelles</a:t>
            </a:r>
            <a:r>
              <a:rPr lang="fr-FR" altLang="fr-FR" sz="2000" dirty="0" smtClean="0">
                <a:cs typeface="Courier New" pitchFamily="49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cs typeface="Courier New" pitchFamily="49" charset="0"/>
              </a:rPr>
              <a:t> </a:t>
            </a:r>
            <a:r>
              <a:rPr lang="fr-FR" altLang="fr-FR" sz="2000" dirty="0" smtClean="0">
                <a:cs typeface="Courier New" pitchFamily="49" charset="0"/>
              </a:rPr>
              <a:t>  </a:t>
            </a:r>
            <a:r>
              <a:rPr lang="fr-FR" altLang="fr-FR" sz="2000" dirty="0" smtClean="0">
                <a:solidFill>
                  <a:srgbClr val="0000CC"/>
                </a:solidFill>
                <a:cs typeface="Courier New" pitchFamily="49" charset="0"/>
              </a:rPr>
              <a:t>sursauts gamma</a:t>
            </a:r>
            <a:r>
              <a:rPr lang="fr-FR" altLang="fr-FR" sz="2000" dirty="0" smtClean="0">
                <a:cs typeface="Courier New" pitchFamily="49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cs typeface="Courier New" pitchFamily="49" charset="0"/>
              </a:rPr>
              <a:t> </a:t>
            </a:r>
            <a:r>
              <a:rPr lang="fr-FR" altLang="fr-FR" sz="2000" dirty="0" smtClean="0">
                <a:cs typeface="Courier New" pitchFamily="49" charset="0"/>
              </a:rPr>
              <a:t>  </a:t>
            </a:r>
            <a:r>
              <a:rPr lang="fr-FR" altLang="fr-FR" sz="2000" dirty="0" smtClean="0">
                <a:solidFill>
                  <a:srgbClr val="0000CC"/>
                </a:solidFill>
                <a:cs typeface="Courier New" pitchFamily="49" charset="0"/>
              </a:rPr>
              <a:t>l’ensemble du spectre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rgbClr val="0000CC"/>
                </a:solidFill>
                <a:cs typeface="Courier New" pitchFamily="49" charset="0"/>
              </a:rPr>
              <a:t> </a:t>
            </a:r>
            <a:r>
              <a:rPr lang="fr-FR" altLang="fr-FR" sz="2000" dirty="0" smtClean="0">
                <a:solidFill>
                  <a:srgbClr val="0000CC"/>
                </a:solidFill>
                <a:cs typeface="Courier New" pitchFamily="49" charset="0"/>
              </a:rPr>
              <a:t>  électromagnétique</a:t>
            </a:r>
            <a:endParaRPr lang="fr-FR" altLang="fr-FR" sz="2000" dirty="0">
              <a:solidFill>
                <a:srgbClr val="0000CC"/>
              </a:solidFill>
              <a:cs typeface="Courier New" pitchFamily="49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66" y="121116"/>
            <a:ext cx="4793668" cy="663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ight_spectr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566" r="21818"/>
          <a:stretch/>
        </p:blipFill>
        <p:spPr>
          <a:xfrm>
            <a:off x="0" y="2552882"/>
            <a:ext cx="3950465" cy="430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7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968968" y="3308860"/>
            <a:ext cx="52129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smtClean="0"/>
              <a:t>Une nouvelle science est née:</a:t>
            </a:r>
          </a:p>
          <a:p>
            <a:pPr algn="ctr"/>
            <a:r>
              <a:rPr lang="it-IT" sz="3200" b="1" dirty="0" smtClean="0"/>
              <a:t>L’Astronomie Multi-Messager</a:t>
            </a:r>
            <a:endParaRPr lang="fr-FR" sz="3200" dirty="0"/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505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Campagnes </a:t>
            </a:r>
            <a:r>
              <a:rPr lang="fr-FR" dirty="0"/>
              <a:t>de prise de données </a:t>
            </a:r>
            <a:r>
              <a:rPr lang="fr-FR" dirty="0" smtClean="0"/>
              <a:t>O1 </a:t>
            </a:r>
            <a:r>
              <a:rPr lang="fr-FR" dirty="0"/>
              <a:t>et </a:t>
            </a:r>
            <a:r>
              <a:rPr lang="fr-FR" dirty="0" smtClean="0"/>
              <a:t>O2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38688"/>
            <a:ext cx="4410364" cy="4987476"/>
          </a:xfrm>
        </p:spPr>
        <p:txBody>
          <a:bodyPr/>
          <a:lstStyle/>
          <a:p>
            <a:r>
              <a:rPr lang="fr-FR" dirty="0"/>
              <a:t>4 + 9 mois </a:t>
            </a: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Ils sont produits par fusion de corps massifs</a:t>
            </a:r>
          </a:p>
          <a:p>
            <a:pPr lvl="1"/>
            <a:r>
              <a:rPr lang="fr-FR" dirty="0" smtClean="0"/>
              <a:t>10 binaires de trous noires</a:t>
            </a:r>
          </a:p>
          <a:p>
            <a:pPr lvl="1"/>
            <a:r>
              <a:rPr lang="fr-FR" dirty="0" smtClean="0"/>
              <a:t>1 binaire d’étoiles de neutrons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84" b="28950"/>
          <a:stretch/>
        </p:blipFill>
        <p:spPr bwMode="auto">
          <a:xfrm>
            <a:off x="4773325" y="1088830"/>
            <a:ext cx="3677947" cy="511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e 26"/>
          <p:cNvGrpSpPr/>
          <p:nvPr/>
        </p:nvGrpSpPr>
        <p:grpSpPr>
          <a:xfrm>
            <a:off x="52510" y="1915122"/>
            <a:ext cx="4695270" cy="431444"/>
            <a:chOff x="59472" y="5471122"/>
            <a:chExt cx="4695270" cy="431444"/>
          </a:xfrm>
        </p:grpSpPr>
        <p:grpSp>
          <p:nvGrpSpPr>
            <p:cNvPr id="13" name="Groupe 12"/>
            <p:cNvGrpSpPr/>
            <p:nvPr/>
          </p:nvGrpSpPr>
          <p:grpSpPr>
            <a:xfrm>
              <a:off x="240145" y="5512420"/>
              <a:ext cx="1440000" cy="144965"/>
              <a:chOff x="240145" y="5512420"/>
              <a:chExt cx="1440000" cy="144965"/>
            </a:xfrm>
          </p:grpSpPr>
          <p:cxnSp>
            <p:nvCxnSpPr>
              <p:cNvPr id="9" name="Connecteur droit 8"/>
              <p:cNvCxnSpPr/>
              <p:nvPr/>
            </p:nvCxnSpPr>
            <p:spPr>
              <a:xfrm>
                <a:off x="240145" y="5588000"/>
                <a:ext cx="14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/>
              <p:cNvCxnSpPr/>
              <p:nvPr/>
            </p:nvCxnSpPr>
            <p:spPr>
              <a:xfrm>
                <a:off x="1680145" y="5512420"/>
                <a:ext cx="0" cy="144965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Connecteur droit 11"/>
            <p:cNvCxnSpPr/>
            <p:nvPr/>
          </p:nvCxnSpPr>
          <p:spPr>
            <a:xfrm>
              <a:off x="240145" y="5515517"/>
              <a:ext cx="0" cy="144965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e 13"/>
            <p:cNvGrpSpPr/>
            <p:nvPr/>
          </p:nvGrpSpPr>
          <p:grpSpPr>
            <a:xfrm>
              <a:off x="1680145" y="5515517"/>
              <a:ext cx="1440000" cy="144965"/>
              <a:chOff x="240145" y="5512420"/>
              <a:chExt cx="1440000" cy="144965"/>
            </a:xfrm>
          </p:grpSpPr>
          <p:cxnSp>
            <p:nvCxnSpPr>
              <p:cNvPr id="15" name="Connecteur droit 14"/>
              <p:cNvCxnSpPr/>
              <p:nvPr/>
            </p:nvCxnSpPr>
            <p:spPr>
              <a:xfrm>
                <a:off x="240145" y="5588000"/>
                <a:ext cx="14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>
                <a:off x="1680145" y="5512420"/>
                <a:ext cx="0" cy="144965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e 16"/>
            <p:cNvGrpSpPr/>
            <p:nvPr/>
          </p:nvGrpSpPr>
          <p:grpSpPr>
            <a:xfrm>
              <a:off x="3132000" y="5512420"/>
              <a:ext cx="1440000" cy="144965"/>
              <a:chOff x="240145" y="5512420"/>
              <a:chExt cx="1440000" cy="144965"/>
            </a:xfrm>
          </p:grpSpPr>
          <p:cxnSp>
            <p:nvCxnSpPr>
              <p:cNvPr id="18" name="Connecteur droit 17"/>
              <p:cNvCxnSpPr/>
              <p:nvPr/>
            </p:nvCxnSpPr>
            <p:spPr>
              <a:xfrm>
                <a:off x="240145" y="5588000"/>
                <a:ext cx="14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>
              <a:xfrm>
                <a:off x="1680145" y="5512420"/>
                <a:ext cx="0" cy="144965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ZoneTexte 19"/>
            <p:cNvSpPr txBox="1"/>
            <p:nvPr/>
          </p:nvSpPr>
          <p:spPr>
            <a:xfrm>
              <a:off x="59472" y="5687122"/>
              <a:ext cx="36548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smtClean="0"/>
                <a:t>2015</a:t>
              </a:r>
              <a:endParaRPr lang="fr-FR" sz="1400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497402" y="5687122"/>
              <a:ext cx="36548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smtClean="0"/>
                <a:t>2016</a:t>
              </a:r>
              <a:endParaRPr lang="fr-FR" sz="1400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2937402" y="5687122"/>
              <a:ext cx="36548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smtClean="0"/>
                <a:t>2017</a:t>
              </a:r>
              <a:endParaRPr lang="fr-FR" sz="1400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4389257" y="5687122"/>
              <a:ext cx="36548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400" dirty="0" smtClean="0"/>
                <a:t>2018</a:t>
              </a:r>
              <a:endParaRPr lang="fr-FR" sz="1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326995" y="5479999"/>
              <a:ext cx="478800" cy="216000"/>
            </a:xfrm>
            <a:prstGeom prst="rect">
              <a:avLst/>
            </a:prstGeom>
            <a:solidFill>
              <a:srgbClr val="FF0000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878944" y="5471122"/>
              <a:ext cx="1080000" cy="216000"/>
            </a:xfrm>
            <a:prstGeom prst="rect">
              <a:avLst/>
            </a:prstGeom>
            <a:solidFill>
              <a:srgbClr val="FF0000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</a:t>
            </a:r>
            <a:r>
              <a:rPr lang="fr-FR" dirty="0" smtClean="0"/>
              <a:t>)</a:t>
            </a:r>
            <a:endParaRPr lang="fr-FR" dirty="0"/>
          </a:p>
        </p:txBody>
      </p:sp>
      <p:grpSp>
        <p:nvGrpSpPr>
          <p:cNvPr id="29" name="Groupe 28"/>
          <p:cNvGrpSpPr/>
          <p:nvPr/>
        </p:nvGrpSpPr>
        <p:grpSpPr>
          <a:xfrm>
            <a:off x="917105" y="1921522"/>
            <a:ext cx="2207933" cy="730196"/>
            <a:chOff x="917105" y="1921522"/>
            <a:chExt cx="2207933" cy="730196"/>
          </a:xfrm>
        </p:grpSpPr>
        <p:sp>
          <p:nvSpPr>
            <p:cNvPr id="8" name="Étoile à 5 branches 7"/>
            <p:cNvSpPr/>
            <p:nvPr/>
          </p:nvSpPr>
          <p:spPr>
            <a:xfrm>
              <a:off x="1218433" y="1921522"/>
              <a:ext cx="203200" cy="203200"/>
            </a:xfrm>
            <a:prstGeom prst="star5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058575" y="2282386"/>
              <a:ext cx="2066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tx2"/>
                  </a:solidFill>
                </a:rPr>
                <a:t>Première détection!</a:t>
              </a:r>
              <a:endParaRPr lang="fr-FR" dirty="0">
                <a:solidFill>
                  <a:schemeClr val="tx2"/>
                </a:solidFill>
              </a:endParaRPr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917105" y="2169671"/>
              <a:ext cx="2074985" cy="416620"/>
            </a:xfrm>
            <a:custGeom>
              <a:avLst/>
              <a:gdLst>
                <a:gd name="connsiteX0" fmla="*/ 2074985 w 2074985"/>
                <a:gd name="connsiteY0" fmla="*/ 416620 h 416620"/>
                <a:gd name="connsiteX1" fmla="*/ 0 w 2074985"/>
                <a:gd name="connsiteY1" fmla="*/ 416620 h 416620"/>
                <a:gd name="connsiteX2" fmla="*/ 308407 w 2074985"/>
                <a:gd name="connsiteY2" fmla="*/ 0 h 41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4985" h="416620">
                  <a:moveTo>
                    <a:pt x="2074985" y="416620"/>
                  </a:moveTo>
                  <a:lnTo>
                    <a:pt x="0" y="416620"/>
                  </a:lnTo>
                  <a:lnTo>
                    <a:pt x="308407" y="0"/>
                  </a:lnTo>
                </a:path>
              </a:pathLst>
            </a:custGeom>
            <a:noFill/>
            <a:ln w="190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1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503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performance des 3 détecteurs en O2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- Introduction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pic>
        <p:nvPicPr>
          <p:cNvPr id="1026" name="Picture 2" descr="https://www.ligo.org/science/Publication-O2Catalog/images/fig1a_o2-ran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" y="1058383"/>
            <a:ext cx="8277225" cy="511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564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21029</TotalTime>
  <Words>821</Words>
  <Application>Microsoft Office PowerPoint</Application>
  <PresentationFormat>Affichage à l'écran (4:3)</PresentationFormat>
  <Paragraphs>259</Paragraphs>
  <Slides>31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Courier New</vt:lpstr>
      <vt:lpstr>Helvetica</vt:lpstr>
      <vt:lpstr>Symbol</vt:lpstr>
      <vt:lpstr>Times New Roman</vt:lpstr>
      <vt:lpstr>Trebuchet MS</vt:lpstr>
      <vt:lpstr>Thème Office</vt:lpstr>
      <vt:lpstr>AdV+ R&amp;D Coating materials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Campagnes de prise de données O1 et O2</vt:lpstr>
      <vt:lpstr>La performance des 3 détecteurs en O2</vt:lpstr>
      <vt:lpstr>Le signaux</vt:lpstr>
      <vt:lpstr>A nice cartoon !</vt:lpstr>
      <vt:lpstr>Les paramètres physiques des 11 binaires</vt:lpstr>
      <vt:lpstr>Campagne de prise de données O3</vt:lpstr>
      <vt:lpstr>La performance des 3 détecteurs en O3</vt:lpstr>
      <vt:lpstr>Les signaux de O3a</vt:lpstr>
      <vt:lpstr>Un réseau de détecteurs</vt:lpstr>
      <vt:lpstr>Présentation PowerPoint</vt:lpstr>
      <vt:lpstr>Présentation PowerPoint</vt:lpstr>
      <vt:lpstr>Les collaborations</vt:lpstr>
      <vt:lpstr>Les collaborations</vt:lpstr>
      <vt:lpstr>Un domaine en plein évolution</vt:lpstr>
      <vt:lpstr>Un domaine en plein évolution</vt:lpstr>
      <vt:lpstr>Le future de l’Astronomie Gravitationnelle</vt:lpstr>
      <vt:lpstr>La complémentarité des détecteurs</vt:lpstr>
      <vt:lpstr>Présentation PowerPoint</vt:lpstr>
      <vt:lpstr>Présentation PowerPoint</vt:lpstr>
      <vt:lpstr>Les OG à Lyon</vt:lpstr>
      <vt:lpstr>Ce cours</vt:lpstr>
      <vt:lpstr>Le plan du cours</vt:lpstr>
      <vt:lpstr>Livre de texte</vt:lpstr>
      <vt:lpstr>Crédits</vt:lpstr>
    </vt:vector>
  </TitlesOfParts>
  <Company>CNRS - LMA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geppo</dc:creator>
  <cp:lastModifiedBy>CAGNOLI GIANPIETRO</cp:lastModifiedBy>
  <cp:revision>298</cp:revision>
  <dcterms:created xsi:type="dcterms:W3CDTF">2015-11-30T03:03:09Z</dcterms:created>
  <dcterms:modified xsi:type="dcterms:W3CDTF">2021-01-25T09:28:03Z</dcterms:modified>
</cp:coreProperties>
</file>