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72" r:id="rId4"/>
    <p:sldId id="274" r:id="rId5"/>
    <p:sldId id="273" r:id="rId6"/>
    <p:sldId id="282" r:id="rId7"/>
    <p:sldId id="275" r:id="rId8"/>
    <p:sldId id="284" r:id="rId9"/>
    <p:sldId id="292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6" r:id="rId18"/>
    <p:sldId id="277" r:id="rId19"/>
    <p:sldId id="278" r:id="rId20"/>
    <p:sldId id="279" r:id="rId21"/>
    <p:sldId id="280" r:id="rId22"/>
    <p:sldId id="281" r:id="rId23"/>
    <p:sldId id="261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33CC"/>
    <a:srgbClr val="0000FF"/>
    <a:srgbClr val="009688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1" autoAdjust="0"/>
    <p:restoredTop sz="94556" autoAdjust="0"/>
  </p:normalViewPr>
  <p:slideViewPr>
    <p:cSldViewPr snapToGrid="0" showGuides="1">
      <p:cViewPr varScale="1">
        <p:scale>
          <a:sx n="66" d="100"/>
          <a:sy n="66" d="100"/>
        </p:scale>
        <p:origin x="-1446" y="-96"/>
      </p:cViewPr>
      <p:guideLst>
        <p:guide orient="horz" pos="2151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57.wmf"/><Relationship Id="rId1" Type="http://schemas.openxmlformats.org/officeDocument/2006/relationships/image" Target="../media/image62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E90F-384C-492A-81A9-60D81480CF17}" type="datetimeFigureOut">
              <a:rPr lang="fr-FR" smtClean="0"/>
              <a:t>18/02/2019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D7EB-B26B-4BAE-B197-5AAC3107C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7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6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1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8688"/>
            <a:ext cx="8229600" cy="498747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1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Détecteurs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3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181820"/>
            <a:ext cx="4038600" cy="4944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181820"/>
            <a:ext cx="4038600" cy="4944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9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Détecteurs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9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7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Détecteurs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83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Détecteurs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39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1113" y="962025"/>
            <a:ext cx="9132887" cy="381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11113" y="6276975"/>
            <a:ext cx="9132887" cy="254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Détecteurs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4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Helvetica" pitchFamily="34" charset="0"/>
        <a:buChar char="●"/>
        <a:defRPr sz="2800" kern="1200">
          <a:solidFill>
            <a:srgbClr val="009688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♦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Helvetica" pitchFamily="34" charset="0"/>
        <a:buChar char="−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Helvetica" pitchFamily="34" charset="0"/>
        <a:buChar char="×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60.wmf"/><Relationship Id="rId3" Type="http://schemas.openxmlformats.org/officeDocument/2006/relationships/image" Target="../media/image61.png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64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297701/what-does-the-ricci-tensor-represent" TargetMode="External"/><Relationship Id="rId2" Type="http://schemas.openxmlformats.org/officeDocument/2006/relationships/hyperlink" Target="http://arxiv.org/abs/gr-qc/0401099v1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image" Target="../media/image7.gif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45653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AdV</a:t>
            </a:r>
            <a:r>
              <a:rPr lang="en-US" sz="4000" dirty="0" smtClean="0"/>
              <a:t>+ R&amp;D</a:t>
            </a:r>
            <a:br>
              <a:rPr lang="en-US" sz="4000" dirty="0" smtClean="0"/>
            </a:br>
            <a:r>
              <a:rPr lang="en-US" sz="4000" dirty="0" smtClean="0"/>
              <a:t>Coating materials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7940" y="4852220"/>
            <a:ext cx="7274037" cy="1592825"/>
          </a:xfrm>
        </p:spPr>
        <p:txBody>
          <a:bodyPr>
            <a:normAutofit/>
          </a:bodyPr>
          <a:lstStyle/>
          <a:p>
            <a:r>
              <a:rPr lang="fr-FR" altLang="fr-FR" sz="2600" dirty="0" err="1" smtClean="0"/>
              <a:t>Gianpietro</a:t>
            </a:r>
            <a:r>
              <a:rPr lang="fr-FR" altLang="fr-FR" sz="2600" dirty="0" smtClean="0"/>
              <a:t> </a:t>
            </a:r>
            <a:r>
              <a:rPr lang="fr-FR" altLang="fr-FR" sz="2600" dirty="0" err="1" smtClean="0"/>
              <a:t>Cagnoli</a:t>
            </a:r>
            <a:endParaRPr lang="fr-FR" altLang="fr-FR" sz="2600" dirty="0" smtClean="0"/>
          </a:p>
          <a:p>
            <a:r>
              <a:rPr lang="fr-FR" altLang="fr-FR" sz="1600" dirty="0" smtClean="0"/>
              <a:t>gianpietro.cagnoli@univ-lyon1.fr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21" y="4794637"/>
            <a:ext cx="1182954" cy="7088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7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" y="-659127"/>
            <a:ext cx="9144001" cy="343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67794" y="3308860"/>
            <a:ext cx="65630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bg1"/>
                </a:solidFill>
              </a:rPr>
              <a:t>Physique des Ondes Gravitationnelles</a:t>
            </a:r>
          </a:p>
          <a:p>
            <a:pPr algn="ctr"/>
            <a:r>
              <a:rPr lang="it-IT" sz="3200" b="1" i="1" dirty="0" smtClean="0">
                <a:solidFill>
                  <a:schemeClr val="bg1"/>
                </a:solidFill>
              </a:rPr>
              <a:t>Détecteurs </a:t>
            </a:r>
            <a:r>
              <a:rPr lang="it-IT" sz="3200" b="1" i="1" dirty="0" smtClean="0">
                <a:solidFill>
                  <a:schemeClr val="bg1"/>
                </a:solidFill>
              </a:rPr>
              <a:t>des OG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6" y="4868091"/>
            <a:ext cx="1197790" cy="5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recyclage de puissance et </a:t>
            </a:r>
            <a:br>
              <a:rPr lang="fr-FR" dirty="0" smtClean="0"/>
            </a:br>
            <a:r>
              <a:rPr lang="fr-FR" dirty="0" smtClean="0"/>
              <a:t>les cavités Fabry-</a:t>
            </a:r>
            <a:r>
              <a:rPr lang="fr-FR" dirty="0" err="1" smtClean="0"/>
              <a:t>Perot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15" name="Picture 2" descr="i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098675"/>
            <a:ext cx="4954587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VIR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2136775"/>
            <a:ext cx="49545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38138" y="1231900"/>
            <a:ext cx="3351212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 sz="180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 sz="180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 sz="180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FR" altLang="fr-FR" sz="1800">
                <a:solidFill>
                  <a:srgbClr val="CC3300"/>
                </a:solidFill>
                <a:latin typeface="Times New Roman" pitchFamily="18" charset="0"/>
              </a:rPr>
              <a:t>augmentation longueur effective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CC3300"/>
                </a:solidFill>
                <a:latin typeface="Times New Roman" pitchFamily="18" charset="0"/>
              </a:rPr>
              <a:t> 	avec </a:t>
            </a:r>
            <a:r>
              <a:rPr lang="fr-FR" altLang="fr-FR" sz="1800" u="sng">
                <a:solidFill>
                  <a:srgbClr val="CC3300"/>
                </a:solidFill>
                <a:latin typeface="Times New Roman" pitchFamily="18" charset="0"/>
              </a:rPr>
              <a:t>Fabry-Perot</a:t>
            </a:r>
            <a:endParaRPr lang="fr-FR" altLang="fr-FR" sz="18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		(F = finesse FP)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 	L’ = 100</a:t>
            </a:r>
            <a:r>
              <a:rPr lang="en-US" altLang="fr-FR" sz="1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km avec L = 3km 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1255713" y="1231900"/>
          <a:ext cx="14700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Équation" r:id="rId5" imgW="1054100" imgH="444500" progId="Equation.3">
                  <p:embed/>
                </p:oleObj>
              </mc:Choice>
              <mc:Fallback>
                <p:oleObj name="Équation" r:id="rId5" imgW="1054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231900"/>
                        <a:ext cx="14700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871538" y="2798763"/>
          <a:ext cx="10810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Équation" r:id="rId7" imgW="774364" imgH="393529" progId="Equation.3">
                  <p:embed/>
                </p:oleObj>
              </mc:Choice>
              <mc:Fallback>
                <p:oleObj name="Équation" r:id="rId7" imgW="77436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2798763"/>
                        <a:ext cx="108108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894388" y="1735138"/>
            <a:ext cx="117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CC3300"/>
                </a:solidFill>
                <a:latin typeface="Times New Roman" pitchFamily="18" charset="0"/>
              </a:rPr>
              <a:t>Fabry-Perot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5208588" y="2136775"/>
            <a:ext cx="1233487" cy="882650"/>
          </a:xfrm>
          <a:prstGeom prst="line">
            <a:avLst/>
          </a:prstGeom>
          <a:noFill/>
          <a:ln w="12700" cap="sq">
            <a:solidFill>
              <a:srgbClr val="CC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6442075" y="2136775"/>
            <a:ext cx="1473200" cy="882650"/>
          </a:xfrm>
          <a:prstGeom prst="line">
            <a:avLst/>
          </a:prstGeom>
          <a:noFill/>
          <a:ln w="12700" cap="sq">
            <a:solidFill>
              <a:srgbClr val="CC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251575" y="4210050"/>
            <a:ext cx="357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P’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537200" y="46275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886325" y="3252788"/>
            <a:ext cx="298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8032750" y="3240088"/>
            <a:ext cx="298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1905000" y="1633538"/>
            <a:ext cx="228600" cy="273050"/>
          </a:xfrm>
          <a:prstGeom prst="ellipse">
            <a:avLst/>
          </a:prstGeom>
          <a:noFill/>
          <a:ln w="12700" cap="sq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cavité Fabry-</a:t>
            </a:r>
            <a:r>
              <a:rPr lang="fr-FR" dirty="0" err="1" smtClean="0"/>
              <a:t>Perot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24400" y="4441825"/>
            <a:ext cx="2579688" cy="827088"/>
          </a:xfrm>
          <a:prstGeom prst="rect">
            <a:avLst/>
          </a:prstGeom>
          <a:solidFill>
            <a:srgbClr val="FEFEA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46100" y="1630363"/>
          <a:ext cx="14509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3" imgW="1041400" imgH="736600" progId="Equation.3">
                  <p:embed/>
                </p:oleObj>
              </mc:Choice>
              <mc:Fallback>
                <p:oleObj name="Equation" r:id="rId3" imgW="1041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630363"/>
                        <a:ext cx="14509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300538" y="1871663"/>
            <a:ext cx="119062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86588" y="1858963"/>
            <a:ext cx="119062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419600" y="2144713"/>
            <a:ext cx="2568575" cy="0"/>
          </a:xfrm>
          <a:prstGeom prst="line">
            <a:avLst/>
          </a:prstGeom>
          <a:noFill/>
          <a:ln w="76200">
            <a:solidFill>
              <a:srgbClr val="FF1E0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916238" y="2154238"/>
            <a:ext cx="1501775" cy="0"/>
          </a:xfrm>
          <a:prstGeom prst="line">
            <a:avLst/>
          </a:prstGeom>
          <a:noFill/>
          <a:ln w="12700">
            <a:solidFill>
              <a:srgbClr val="FF1E0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551363" y="1916113"/>
            <a:ext cx="3381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538663" y="2360613"/>
            <a:ext cx="3381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846513" y="1911350"/>
            <a:ext cx="3381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832225" y="2332038"/>
            <a:ext cx="3381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491038" y="1516063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+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556125" y="242728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-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694113" y="2338388"/>
            <a:ext cx="38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654425" y="147796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i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813175" y="3000375"/>
            <a:ext cx="148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M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1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 = (r</a:t>
            </a:r>
            <a:r>
              <a:rPr lang="en-US" altLang="fr-FR" baseline="-25000">
                <a:solidFill>
                  <a:schemeClr val="tx2"/>
                </a:solidFill>
                <a:latin typeface="Trebuchet MS" pitchFamily="34" charset="0"/>
              </a:rPr>
              <a:t>1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, t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1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)</a:t>
            </a:r>
            <a:endParaRPr lang="en-US" altLang="fr-FR" sz="2000" baseline="-250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097713" y="2998788"/>
            <a:ext cx="1649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M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 = (r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, t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)</a:t>
            </a:r>
            <a:endParaRPr lang="en-US" altLang="fr-FR" sz="2000" baseline="-250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4148138" y="2536825"/>
            <a:ext cx="195262" cy="5000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 flipV="1">
            <a:off x="7108825" y="2525713"/>
            <a:ext cx="446088" cy="5762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4408488" y="141605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524500" y="998538"/>
            <a:ext cx="31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L</a:t>
            </a:r>
            <a:endParaRPr lang="en-US" altLang="fr-FR" sz="2000" baseline="-25000">
              <a:solidFill>
                <a:schemeClr val="tx2"/>
              </a:solidFill>
              <a:latin typeface="Trebuchet MS" pitchFamily="34" charset="0"/>
            </a:endParaRPr>
          </a:p>
        </p:txBody>
      </p:sp>
      <p:graphicFrame>
        <p:nvGraphicFramePr>
          <p:cNvPr id="26" name="Object 23"/>
          <p:cNvGraphicFramePr>
            <a:graphicFrameLocks noChangeAspect="1"/>
          </p:cNvGraphicFramePr>
          <p:nvPr/>
        </p:nvGraphicFramePr>
        <p:xfrm>
          <a:off x="820738" y="2974975"/>
          <a:ext cx="722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5" imgW="596641" imgH="393529" progId="Equation.3">
                  <p:embed/>
                </p:oleObj>
              </mc:Choice>
              <mc:Fallback>
                <p:oleObj name="Equation" r:id="rId5" imgW="59664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974975"/>
                        <a:ext cx="722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4"/>
          <p:cNvGraphicFramePr>
            <a:graphicFrameLocks noChangeAspect="1"/>
          </p:cNvGraphicFramePr>
          <p:nvPr/>
        </p:nvGraphicFramePr>
        <p:xfrm>
          <a:off x="357188" y="3767138"/>
          <a:ext cx="330835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7" imgW="2374900" imgH="1422400" progId="Equation.3">
                  <p:embed/>
                </p:oleObj>
              </mc:Choice>
              <mc:Fallback>
                <p:oleObj name="Equation" r:id="rId7" imgW="23749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767138"/>
                        <a:ext cx="330835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5"/>
          <p:cNvGraphicFramePr>
            <a:graphicFrameLocks noChangeAspect="1"/>
          </p:cNvGraphicFramePr>
          <p:nvPr/>
        </p:nvGraphicFramePr>
        <p:xfrm>
          <a:off x="4875213" y="4451350"/>
          <a:ext cx="23336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9" imgW="1675673" imgH="533169" progId="Equation.3">
                  <p:embed/>
                </p:oleObj>
              </mc:Choice>
              <mc:Fallback>
                <p:oleObj name="Equation" r:id="rId9" imgW="1675673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4451350"/>
                        <a:ext cx="23336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9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puissance dans une cavité F-P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6" name="Picture 27" descr="finesse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947738"/>
            <a:ext cx="7620000" cy="546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2438400" y="1798638"/>
            <a:ext cx="3030538" cy="2487612"/>
            <a:chOff x="2438400" y="1797993"/>
            <a:chExt cx="3030260" cy="2488801"/>
          </a:xfrm>
        </p:grpSpPr>
        <p:cxnSp>
          <p:nvCxnSpPr>
            <p:cNvPr id="8" name="Connecteur droit avec flèche 7"/>
            <p:cNvCxnSpPr/>
            <p:nvPr/>
          </p:nvCxnSpPr>
          <p:spPr bwMode="auto">
            <a:xfrm>
              <a:off x="4078138" y="4251852"/>
              <a:ext cx="46033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onnecteur droit avec flèche 8"/>
            <p:cNvCxnSpPr/>
            <p:nvPr/>
          </p:nvCxnSpPr>
          <p:spPr bwMode="auto">
            <a:xfrm flipH="1">
              <a:off x="4638473" y="4251852"/>
              <a:ext cx="83018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ZoneTexte 9"/>
            <p:cNvSpPr txBox="1"/>
            <p:nvPr/>
          </p:nvSpPr>
          <p:spPr>
            <a:xfrm>
              <a:off x="4776573" y="3824611"/>
              <a:ext cx="504779" cy="462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Symbol" panose="05050102010706020507" pitchFamily="18" charset="2"/>
                </a:rPr>
                <a:t>dl</a:t>
              </a:r>
            </a:p>
          </p:txBody>
        </p:sp>
        <p:cxnSp>
          <p:nvCxnSpPr>
            <p:cNvPr id="11" name="Connecteur droit avec flèche 10"/>
            <p:cNvCxnSpPr/>
            <p:nvPr/>
          </p:nvCxnSpPr>
          <p:spPr bwMode="auto">
            <a:xfrm>
              <a:off x="2438400" y="2175999"/>
              <a:ext cx="214292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ZoneTexte 11"/>
            <p:cNvSpPr txBox="1"/>
            <p:nvPr/>
          </p:nvSpPr>
          <p:spPr>
            <a:xfrm>
              <a:off x="3240014" y="1797993"/>
              <a:ext cx="539700" cy="462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chemeClr val="tx1">
                      <a:lumMod val="50000"/>
                    </a:schemeClr>
                  </a:solidFill>
                  <a:latin typeface="Symbol" panose="05050102010706020507" pitchFamily="18" charset="2"/>
                </a:rPr>
                <a:t>Dl</a:t>
              </a:r>
            </a:p>
          </p:txBody>
        </p:sp>
      </p:grp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980238" y="5829300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dirty="0">
                <a:solidFill>
                  <a:schemeClr val="tx2"/>
                </a:solidFill>
                <a:latin typeface="Trebuchet MS" pitchFamily="34" charset="0"/>
              </a:rPr>
              <a:t>L(</a:t>
            </a:r>
            <a:r>
              <a:rPr lang="en-US" altLang="fr-FR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fr-FR" dirty="0">
                <a:solidFill>
                  <a:schemeClr val="tx2"/>
                </a:solidFill>
                <a:latin typeface="Trebuchet MS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72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 smtClean="0"/>
                  <a:t>La Finesse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6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4544218" y="3627437"/>
            <a:ext cx="2579688" cy="827088"/>
          </a:xfrm>
          <a:prstGeom prst="rect">
            <a:avLst/>
          </a:prstGeom>
          <a:solidFill>
            <a:srgbClr val="FEFEA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46100" y="1630363"/>
          <a:ext cx="14509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4" imgW="1041400" imgH="736600" progId="Equation.3">
                  <p:embed/>
                </p:oleObj>
              </mc:Choice>
              <mc:Fallback>
                <p:oleObj name="Equation" r:id="rId4" imgW="1041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630363"/>
                        <a:ext cx="14509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00538" y="1871663"/>
            <a:ext cx="119062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86588" y="1858963"/>
            <a:ext cx="119062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419600" y="2144713"/>
            <a:ext cx="2568575" cy="0"/>
          </a:xfrm>
          <a:prstGeom prst="line">
            <a:avLst/>
          </a:prstGeom>
          <a:noFill/>
          <a:ln w="76200">
            <a:solidFill>
              <a:srgbClr val="FF1E0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16238" y="2154238"/>
            <a:ext cx="1501775" cy="0"/>
          </a:xfrm>
          <a:prstGeom prst="line">
            <a:avLst/>
          </a:prstGeom>
          <a:noFill/>
          <a:ln w="12700">
            <a:solidFill>
              <a:srgbClr val="FF1E0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51363" y="1916113"/>
            <a:ext cx="3381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538663" y="2360613"/>
            <a:ext cx="3381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846513" y="1911350"/>
            <a:ext cx="3381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832225" y="2332038"/>
            <a:ext cx="3381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491038" y="1516063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+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556125" y="242728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-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694113" y="2338388"/>
            <a:ext cx="38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654425" y="147796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i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813175" y="3000375"/>
            <a:ext cx="148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M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1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 = (r</a:t>
            </a:r>
            <a:r>
              <a:rPr lang="en-US" altLang="fr-FR" baseline="-25000">
                <a:solidFill>
                  <a:schemeClr val="tx2"/>
                </a:solidFill>
                <a:latin typeface="Trebuchet MS" pitchFamily="34" charset="0"/>
              </a:rPr>
              <a:t>1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, t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1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)</a:t>
            </a:r>
            <a:endParaRPr lang="en-US" altLang="fr-FR" sz="2000" baseline="-250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097713" y="2998788"/>
            <a:ext cx="1998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M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 = (r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, t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)</a:t>
            </a:r>
            <a:endParaRPr lang="en-US" altLang="fr-FR" sz="2000" baseline="-250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4148138" y="2536825"/>
            <a:ext cx="195262" cy="5000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7108825" y="2525713"/>
            <a:ext cx="446088" cy="5762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408488" y="141605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5" name="Object 22"/>
          <p:cNvGraphicFramePr>
            <a:graphicFrameLocks noChangeAspect="1"/>
          </p:cNvGraphicFramePr>
          <p:nvPr/>
        </p:nvGraphicFramePr>
        <p:xfrm>
          <a:off x="820738" y="2974975"/>
          <a:ext cx="722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6" imgW="596641" imgH="393529" progId="Equation.3">
                  <p:embed/>
                </p:oleObj>
              </mc:Choice>
              <mc:Fallback>
                <p:oleObj name="Equation" r:id="rId6" imgW="59664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974975"/>
                        <a:ext cx="722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3"/>
          <p:cNvGraphicFramePr>
            <a:graphicFrameLocks noChangeAspect="1"/>
          </p:cNvGraphicFramePr>
          <p:nvPr/>
        </p:nvGraphicFramePr>
        <p:xfrm>
          <a:off x="357188" y="3767138"/>
          <a:ext cx="330835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8" imgW="2374900" imgH="1422400" progId="Equation.3">
                  <p:embed/>
                </p:oleObj>
              </mc:Choice>
              <mc:Fallback>
                <p:oleObj name="Equation" r:id="rId8" imgW="23749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767138"/>
                        <a:ext cx="330835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320528"/>
              </p:ext>
            </p:extLst>
          </p:nvPr>
        </p:nvGraphicFramePr>
        <p:xfrm>
          <a:off x="4695031" y="3636962"/>
          <a:ext cx="23336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10" imgW="1675673" imgH="533169" progId="Equation.3">
                  <p:embed/>
                </p:oleObj>
              </mc:Choice>
              <mc:Fallback>
                <p:oleObj name="Equation" r:id="rId10" imgW="1675673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031" y="3636962"/>
                        <a:ext cx="23336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163176"/>
              </p:ext>
            </p:extLst>
          </p:nvPr>
        </p:nvGraphicFramePr>
        <p:xfrm>
          <a:off x="4491038" y="4849360"/>
          <a:ext cx="2668588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Équation" r:id="rId12" imgW="1916868" imgH="482391" progId="Equation.3">
                  <p:embed/>
                </p:oleObj>
              </mc:Choice>
              <mc:Fallback>
                <p:oleObj name="Équation" r:id="rId12" imgW="1916868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4849360"/>
                        <a:ext cx="2668588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300538" y="4746171"/>
            <a:ext cx="3031331" cy="10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phase de la lumière réfléchi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4906963" y="3843338"/>
            <a:ext cx="2198687" cy="815975"/>
          </a:xfrm>
          <a:prstGeom prst="rect">
            <a:avLst/>
          </a:prstGeom>
          <a:solidFill>
            <a:srgbClr val="FEFEA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46100" y="1630363"/>
          <a:ext cx="14509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3" imgW="1041400" imgH="736600" progId="Equation.3">
                  <p:embed/>
                </p:oleObj>
              </mc:Choice>
              <mc:Fallback>
                <p:oleObj name="Equation" r:id="rId3" imgW="1041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630363"/>
                        <a:ext cx="14509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00538" y="1871663"/>
            <a:ext cx="119062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86588" y="1858963"/>
            <a:ext cx="119062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419600" y="2144713"/>
            <a:ext cx="2568575" cy="0"/>
          </a:xfrm>
          <a:prstGeom prst="line">
            <a:avLst/>
          </a:prstGeom>
          <a:noFill/>
          <a:ln w="76200">
            <a:solidFill>
              <a:srgbClr val="FF1E0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16238" y="2154238"/>
            <a:ext cx="1501775" cy="0"/>
          </a:xfrm>
          <a:prstGeom prst="line">
            <a:avLst/>
          </a:prstGeom>
          <a:noFill/>
          <a:ln w="12700">
            <a:solidFill>
              <a:srgbClr val="FF1E0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51363" y="1916113"/>
            <a:ext cx="3381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538663" y="2360613"/>
            <a:ext cx="3381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846513" y="1911350"/>
            <a:ext cx="3381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832225" y="2332038"/>
            <a:ext cx="3381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491038" y="1516063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+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556125" y="242728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-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694113" y="2338388"/>
            <a:ext cx="38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654425" y="147796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E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i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813175" y="3000375"/>
            <a:ext cx="148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M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1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 = (r</a:t>
            </a:r>
            <a:r>
              <a:rPr lang="en-US" altLang="fr-FR" baseline="-25000">
                <a:solidFill>
                  <a:schemeClr val="tx2"/>
                </a:solidFill>
                <a:latin typeface="Trebuchet MS" pitchFamily="34" charset="0"/>
              </a:rPr>
              <a:t>1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, t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1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)</a:t>
            </a:r>
            <a:endParaRPr lang="en-US" altLang="fr-FR" sz="2000" baseline="-250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097713" y="2998788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M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 = (r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, t</a:t>
            </a:r>
            <a:r>
              <a:rPr lang="en-US" altLang="fr-FR" sz="2000" baseline="-2500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)</a:t>
            </a:r>
            <a:endParaRPr lang="en-US" altLang="fr-FR" sz="2000" baseline="-250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4148138" y="2536825"/>
            <a:ext cx="195262" cy="5000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7108825" y="2525713"/>
            <a:ext cx="446088" cy="5762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408488" y="141605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5524500" y="998538"/>
            <a:ext cx="31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olidFill>
                  <a:schemeClr val="tx2"/>
                </a:solidFill>
                <a:latin typeface="Trebuchet MS" pitchFamily="34" charset="0"/>
              </a:rPr>
              <a:t>L</a:t>
            </a:r>
            <a:endParaRPr lang="en-US" altLang="fr-FR" sz="2000" baseline="-25000">
              <a:solidFill>
                <a:schemeClr val="tx2"/>
              </a:solidFill>
              <a:latin typeface="Trebuchet MS" pitchFamily="34" charset="0"/>
            </a:endParaRPr>
          </a:p>
        </p:txBody>
      </p:sp>
      <p:graphicFrame>
        <p:nvGraphicFramePr>
          <p:cNvPr id="26" name="Object 22"/>
          <p:cNvGraphicFramePr>
            <a:graphicFrameLocks noChangeAspect="1"/>
          </p:cNvGraphicFramePr>
          <p:nvPr/>
        </p:nvGraphicFramePr>
        <p:xfrm>
          <a:off x="820738" y="2974975"/>
          <a:ext cx="722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5" imgW="596641" imgH="393529" progId="Equation.3">
                  <p:embed/>
                </p:oleObj>
              </mc:Choice>
              <mc:Fallback>
                <p:oleObj name="Equation" r:id="rId5" imgW="59664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974975"/>
                        <a:ext cx="722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3"/>
          <p:cNvGraphicFramePr>
            <a:graphicFrameLocks noChangeAspect="1"/>
          </p:cNvGraphicFramePr>
          <p:nvPr/>
        </p:nvGraphicFramePr>
        <p:xfrm>
          <a:off x="357188" y="3767138"/>
          <a:ext cx="330835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7" imgW="2374900" imgH="1422400" progId="Equation.3">
                  <p:embed/>
                </p:oleObj>
              </mc:Choice>
              <mc:Fallback>
                <p:oleObj name="Equation" r:id="rId7" imgW="23749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767138"/>
                        <a:ext cx="330835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919663" y="3906838"/>
          <a:ext cx="21209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9" imgW="1524000" imgH="457200" progId="Equation.3">
                  <p:embed/>
                </p:oleObj>
              </mc:Choice>
              <mc:Fallback>
                <p:oleObj name="Equation" r:id="rId9" imgW="1524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3906838"/>
                        <a:ext cx="21209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4905375" y="4929188"/>
            <a:ext cx="2198688" cy="815975"/>
          </a:xfrm>
          <a:prstGeom prst="rect">
            <a:avLst/>
          </a:prstGeom>
          <a:solidFill>
            <a:srgbClr val="FEFEA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30" name="Object 30"/>
          <p:cNvGraphicFramePr>
            <a:graphicFrameLocks noChangeAspect="1"/>
          </p:cNvGraphicFramePr>
          <p:nvPr/>
        </p:nvGraphicFramePr>
        <p:xfrm>
          <a:off x="5394325" y="5154613"/>
          <a:ext cx="11668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11" imgW="838200" imgH="241300" progId="Equation.3">
                  <p:embed/>
                </p:oleObj>
              </mc:Choice>
              <mc:Fallback>
                <p:oleObj name="Equation" r:id="rId11" imgW="838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5154613"/>
                        <a:ext cx="116681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08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6" name="Picture 28" descr="reflectivity-ph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6" b="7442"/>
          <a:stretch/>
        </p:blipFill>
        <p:spPr bwMode="auto">
          <a:xfrm>
            <a:off x="762000" y="1233719"/>
            <a:ext cx="7620000" cy="46064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6980238" y="5611590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  <a:latin typeface="Trebuchet MS" pitchFamily="34" charset="0"/>
              </a:rPr>
              <a:t>L(</a:t>
            </a:r>
            <a:r>
              <a:rPr lang="en-US" altLang="fr-FR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fr-FR">
                <a:solidFill>
                  <a:schemeClr val="tx2"/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 rot="10800000">
            <a:off x="803275" y="1461865"/>
            <a:ext cx="5492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altLang="fr-FR">
                <a:solidFill>
                  <a:schemeClr val="tx2"/>
                </a:solidFill>
                <a:latin typeface="Trebuchet MS" pitchFamily="34" charset="0"/>
              </a:rPr>
              <a:t>(rad)</a:t>
            </a:r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5257800" y="4605115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>
            <a:off x="5257800" y="4908328"/>
            <a:ext cx="762000" cy="0"/>
          </a:xfrm>
          <a:prstGeom prst="line">
            <a:avLst/>
          </a:prstGeom>
          <a:noFill/>
          <a:ln w="12700">
            <a:solidFill>
              <a:srgbClr val="078F75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6046788" y="4390803"/>
            <a:ext cx="154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dirty="0">
                <a:solidFill>
                  <a:schemeClr val="tx2"/>
                </a:solidFill>
                <a:latin typeface="Trebuchet MS" pitchFamily="34" charset="0"/>
              </a:rPr>
              <a:t>Finesse = 100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dirty="0">
                <a:solidFill>
                  <a:schemeClr val="tx2"/>
                </a:solidFill>
                <a:latin typeface="Trebuchet MS" pitchFamily="34" charset="0"/>
              </a:rPr>
              <a:t>Finesse = 25</a:t>
            </a:r>
          </a:p>
        </p:txBody>
      </p:sp>
    </p:spTree>
    <p:extLst>
      <p:ext uri="{BB962C8B-B14F-4D97-AF65-F5344CB8AC3E}">
        <p14:creationId xmlns:p14="http://schemas.microsoft.com/office/powerpoint/2010/main" val="60240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puissance réfléchi par une cavité F-P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6" name="Picture 28" descr="reflectivity-los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b="7354"/>
          <a:stretch/>
        </p:blipFill>
        <p:spPr bwMode="auto">
          <a:xfrm>
            <a:off x="762000" y="1320804"/>
            <a:ext cx="7620000" cy="45193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980238" y="5611590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  <a:latin typeface="Trebuchet MS" pitchFamily="34" charset="0"/>
              </a:rPr>
              <a:t>L(</a:t>
            </a:r>
            <a:r>
              <a:rPr lang="en-US" altLang="fr-FR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fr-FR">
                <a:solidFill>
                  <a:schemeClr val="tx2"/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 rot="16200000">
            <a:off x="871538" y="1676178"/>
            <a:ext cx="5492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dirty="0">
                <a:solidFill>
                  <a:schemeClr val="tx2"/>
                </a:solidFill>
                <a:latin typeface="Trebuchet MS" pitchFamily="34" charset="0"/>
              </a:rPr>
              <a:t>R</a:t>
            </a:r>
            <a:endParaRPr lang="en-US" altLang="fr-FR" baseline="-25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5257800" y="4605115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5257800" y="4908328"/>
            <a:ext cx="762000" cy="0"/>
          </a:xfrm>
          <a:prstGeom prst="line">
            <a:avLst/>
          </a:prstGeom>
          <a:noFill/>
          <a:ln w="12700">
            <a:solidFill>
              <a:srgbClr val="078F75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6046788" y="4390803"/>
            <a:ext cx="1354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Trebuchet MS" pitchFamily="34" charset="0"/>
              </a:rPr>
              <a:t>No losses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Trebuchet MS" pitchFamily="34" charset="0"/>
              </a:rPr>
              <a:t>Losses 0.1%</a:t>
            </a:r>
          </a:p>
        </p:txBody>
      </p:sp>
    </p:spTree>
    <p:extLst>
      <p:ext uri="{BB962C8B-B14F-4D97-AF65-F5344CB8AC3E}">
        <p14:creationId xmlns:p14="http://schemas.microsoft.com/office/powerpoint/2010/main" val="268708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44" y="28575"/>
            <a:ext cx="92329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700655" y="587432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0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"/>
          <a:stretch/>
        </p:blipFill>
        <p:spPr bwMode="auto">
          <a:xfrm>
            <a:off x="0" y="18473"/>
            <a:ext cx="9144000" cy="683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700655" y="587432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0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"/>
          <a:stretch/>
        </p:blipFill>
        <p:spPr bwMode="auto">
          <a:xfrm>
            <a:off x="0" y="1"/>
            <a:ext cx="915352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700655" y="587432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5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configuration optique d’un détecteur d’OG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416278"/>
            <a:ext cx="55149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83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"/>
          <a:stretch/>
        </p:blipFill>
        <p:spPr bwMode="auto">
          <a:xfrm>
            <a:off x="0" y="1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700655" y="587432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65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"/>
          <a:stretch/>
        </p:blipFill>
        <p:spPr bwMode="auto">
          <a:xfrm>
            <a:off x="0" y="1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700655" y="587432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978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squeezing</a:t>
            </a:r>
            <a:r>
              <a:rPr lang="fr-FR" dirty="0" smtClean="0"/>
              <a:t> dans </a:t>
            </a:r>
            <a:r>
              <a:rPr lang="fr-FR" dirty="0" err="1" smtClean="0"/>
              <a:t>Virgo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8194" name="Picture 2" descr="https://logbook.virgo-gw.eu/virgo/uploads/44732_1549383167_Per_mad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6" y="1195099"/>
            <a:ext cx="78867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3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POG – </a:t>
            </a:r>
            <a:r>
              <a:rPr lang="fr-FR" dirty="0"/>
              <a:t>Détection</a:t>
            </a:r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Crédits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117" y="1126836"/>
            <a:ext cx="915276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fr-FR" dirty="0" smtClean="0"/>
              <a:t>Giacomo </a:t>
            </a:r>
            <a:r>
              <a:rPr lang="fr-FR" dirty="0" err="1" smtClean="0"/>
              <a:t>Ciani</a:t>
            </a:r>
            <a:r>
              <a:rPr lang="fr-FR" dirty="0" smtClean="0"/>
              <a:t>, </a:t>
            </a:r>
            <a:r>
              <a:rPr lang="fr-FR" dirty="0" err="1" smtClean="0"/>
              <a:t>Università</a:t>
            </a:r>
            <a:r>
              <a:rPr lang="fr-FR" dirty="0" smtClean="0"/>
              <a:t> di </a:t>
            </a:r>
            <a:r>
              <a:rPr lang="fr-FR" dirty="0" err="1" smtClean="0"/>
              <a:t>Padova</a:t>
            </a:r>
            <a:r>
              <a:rPr lang="fr-FR" dirty="0" smtClean="0"/>
              <a:t>, cours doctorale</a:t>
            </a:r>
          </a:p>
          <a:p>
            <a:pPr marL="342900" indent="-342900">
              <a:buFont typeface="+mj-lt"/>
              <a:buAutoNum type="arabicParenR"/>
            </a:pPr>
            <a:r>
              <a:rPr lang="fr-FR" dirty="0" smtClean="0"/>
              <a:t>Auger G. and </a:t>
            </a:r>
            <a:r>
              <a:rPr lang="fr-FR" dirty="0" err="1" smtClean="0"/>
              <a:t>Plagnol</a:t>
            </a:r>
            <a:r>
              <a:rPr lang="fr-FR" dirty="0" smtClean="0"/>
              <a:t> E., 2017, </a:t>
            </a:r>
            <a:r>
              <a:rPr lang="fr-FR" i="1" dirty="0" smtClean="0"/>
              <a:t>An </a:t>
            </a:r>
            <a:r>
              <a:rPr lang="fr-FR" i="1" dirty="0" err="1" smtClean="0"/>
              <a:t>Overview</a:t>
            </a:r>
            <a:r>
              <a:rPr lang="fr-FR" i="1" dirty="0" smtClean="0"/>
              <a:t> of </a:t>
            </a:r>
            <a:r>
              <a:rPr lang="fr-FR" i="1" dirty="0" err="1" smtClean="0"/>
              <a:t>Gravitational</a:t>
            </a:r>
            <a:r>
              <a:rPr lang="fr-FR" i="1" dirty="0" smtClean="0"/>
              <a:t> </a:t>
            </a:r>
            <a:r>
              <a:rPr lang="fr-FR" i="1" dirty="0" err="1" smtClean="0"/>
              <a:t>Waves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World Scientific </a:t>
            </a:r>
            <a:r>
              <a:rPr lang="fr-FR" dirty="0" err="1" smtClean="0"/>
              <a:t>Publishing</a:t>
            </a:r>
            <a:r>
              <a:rPr lang="fr-FR" dirty="0"/>
              <a:t>, ISBN </a:t>
            </a:r>
            <a:r>
              <a:rPr lang="fr-FR" dirty="0" smtClean="0"/>
              <a:t>978-9-813-14175-9</a:t>
            </a:r>
          </a:p>
          <a:p>
            <a:pPr marL="342900" indent="-342900">
              <a:buFont typeface="+mj-lt"/>
              <a:buAutoNum type="arabicParenR"/>
            </a:pPr>
            <a:r>
              <a:rPr lang="fr-FR" dirty="0" smtClean="0"/>
              <a:t>Hobson M.P., </a:t>
            </a:r>
            <a:r>
              <a:rPr lang="fr-FR" dirty="0" err="1" smtClean="0"/>
              <a:t>Efstathiou</a:t>
            </a:r>
            <a:r>
              <a:rPr lang="fr-FR" dirty="0" smtClean="0"/>
              <a:t> G.P. and </a:t>
            </a:r>
            <a:r>
              <a:rPr lang="fr-FR" dirty="0" err="1" smtClean="0"/>
              <a:t>Lasenby</a:t>
            </a:r>
            <a:r>
              <a:rPr lang="fr-FR" dirty="0" smtClean="0"/>
              <a:t> A.N., 2006, </a:t>
            </a:r>
            <a:r>
              <a:rPr lang="en-US" dirty="0"/>
              <a:t>General </a:t>
            </a:r>
            <a:r>
              <a:rPr lang="en-US" dirty="0" smtClean="0"/>
              <a:t>Relativity, An </a:t>
            </a:r>
            <a:r>
              <a:rPr lang="en-US" dirty="0"/>
              <a:t>Introduction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Physicists, </a:t>
            </a:r>
            <a:r>
              <a:rPr lang="en-US" dirty="0"/>
              <a:t>Cambridge University Press, ISBN </a:t>
            </a:r>
            <a:r>
              <a:rPr lang="en-US" dirty="0" smtClean="0"/>
              <a:t>978-0-521-53639-4</a:t>
            </a:r>
          </a:p>
          <a:p>
            <a:pPr marL="342900" indent="-342900">
              <a:buFont typeface="+mj-lt"/>
              <a:buAutoNum type="arabicParenR"/>
            </a:pP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arxiv.org/abs/gr-qc/0401099v1</a:t>
            </a:r>
            <a:endParaRPr lang="fr-FR" dirty="0" smtClean="0"/>
          </a:p>
          <a:p>
            <a:pPr marL="342900" indent="-342900">
              <a:buFont typeface="+mj-lt"/>
              <a:buAutoNum type="arabicParenR"/>
            </a:pP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physics.stackexchange.com/questions/297701/what-does-the-ricci-tensor-represent</a:t>
            </a:r>
            <a:endParaRPr lang="fr-FR" dirty="0" smtClean="0"/>
          </a:p>
          <a:p>
            <a:pPr marL="536575" indent="-536575"/>
            <a:r>
              <a:rPr lang="fr-FR" dirty="0" smtClean="0"/>
              <a:t>MM) </a:t>
            </a:r>
            <a:r>
              <a:rPr lang="fr-FR" dirty="0" err="1" smtClean="0"/>
              <a:t>Maggiore</a:t>
            </a:r>
            <a:r>
              <a:rPr lang="fr-FR" dirty="0" smtClean="0"/>
              <a:t> M., 2007, </a:t>
            </a:r>
            <a:r>
              <a:rPr lang="en-US" dirty="0"/>
              <a:t>Gravitational </a:t>
            </a:r>
            <a:r>
              <a:rPr lang="en-US" dirty="0" smtClean="0"/>
              <a:t>Waves Volume </a:t>
            </a:r>
            <a:r>
              <a:rPr lang="en-US" dirty="0"/>
              <a:t>1. Theory and </a:t>
            </a:r>
            <a:r>
              <a:rPr lang="en-US" dirty="0" smtClean="0"/>
              <a:t>Experiments,</a:t>
            </a:r>
            <a:br>
              <a:rPr lang="en-US" dirty="0" smtClean="0"/>
            </a:br>
            <a:r>
              <a:rPr lang="en-US" dirty="0"/>
              <a:t>Oxford University Press, ISBN: </a:t>
            </a:r>
            <a:r>
              <a:rPr lang="en-US" dirty="0" smtClean="0"/>
              <a:t>978-0-198-57074-5</a:t>
            </a:r>
          </a:p>
          <a:p>
            <a:pPr marL="536575" indent="-536575">
              <a:buAutoNum type="arabicParenR" startAt="6"/>
            </a:pPr>
            <a:r>
              <a:rPr lang="en-US" dirty="0" err="1" smtClean="0"/>
              <a:t>Hartle</a:t>
            </a:r>
            <a:r>
              <a:rPr lang="en-US" dirty="0" smtClean="0"/>
              <a:t> J. B., 2003, Gravity: an introduction to Einstein’s general relativity, Addison Wesley, </a:t>
            </a:r>
            <a:br>
              <a:rPr lang="en-US" dirty="0" smtClean="0"/>
            </a:br>
            <a:r>
              <a:rPr lang="en-US" dirty="0" smtClean="0"/>
              <a:t>ISBN: 0-8053-8662-9</a:t>
            </a:r>
          </a:p>
          <a:p>
            <a:pPr marL="536575" indent="-536575">
              <a:buAutoNum type="arabicParenR" startAt="6"/>
            </a:pPr>
            <a:r>
              <a:rPr lang="en-US" dirty="0" smtClean="0"/>
              <a:t>Ni W-T </a:t>
            </a:r>
            <a:r>
              <a:rPr lang="en-US" dirty="0"/>
              <a:t>and Zimmermann M., Inertial and gravitational effects in the proper reference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frame of </a:t>
            </a:r>
            <a:r>
              <a:rPr lang="en-US" dirty="0"/>
              <a:t>an accelerated, rotating </a:t>
            </a:r>
            <a:r>
              <a:rPr lang="en-US" dirty="0" smtClean="0"/>
              <a:t>observer, Phys. Rev. D 17 (6) 1473 (1978</a:t>
            </a:r>
            <a:r>
              <a:rPr lang="en-US" dirty="0" smtClean="0"/>
              <a:t>)</a:t>
            </a:r>
          </a:p>
          <a:p>
            <a:pPr marL="536575" indent="-536575">
              <a:buAutoNum type="arabicParenR" startAt="6"/>
            </a:pPr>
            <a:r>
              <a:rPr lang="en-US" dirty="0" smtClean="0"/>
              <a:t>Jean-Pierre </a:t>
            </a:r>
            <a:r>
              <a:rPr lang="en-US" dirty="0" err="1" smtClean="0"/>
              <a:t>Zendri</a:t>
            </a:r>
            <a:r>
              <a:rPr lang="en-US" dirty="0" smtClean="0"/>
              <a:t>, </a:t>
            </a:r>
            <a:r>
              <a:rPr lang="fr-FR" dirty="0" smtClean="0"/>
              <a:t>séminaire au département de physique à l’Université de </a:t>
            </a:r>
            <a:r>
              <a:rPr lang="fr-FR" dirty="0" err="1" smtClean="0"/>
              <a:t>Padova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28.04.2016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581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cœur de l’interféromètre de Michelson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70039" y="1119564"/>
            <a:ext cx="5170055" cy="771080"/>
          </a:xfrm>
        </p:spPr>
        <p:txBody>
          <a:bodyPr/>
          <a:lstStyle/>
          <a:p>
            <a:r>
              <a:rPr lang="fr-FR" dirty="0" smtClean="0"/>
              <a:t>La séparatrice du faisceau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329746" y="1134009"/>
            <a:ext cx="3980996" cy="2354718"/>
            <a:chOff x="155575" y="1492476"/>
            <a:chExt cx="4476750" cy="2647951"/>
          </a:xfrm>
        </p:grpSpPr>
        <p:pic>
          <p:nvPicPr>
            <p:cNvPr id="1026" name="Picture 2" descr="Résultat de recherche d'images pour &quot;michelson interferometer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492476"/>
              <a:ext cx="4476750" cy="264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2971345" y="3351360"/>
                  <a:ext cx="362462" cy="3497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345" y="3351360"/>
                  <a:ext cx="362462" cy="34970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3208" b="-1176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2047591" y="2263880"/>
                  <a:ext cx="370092" cy="29892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591" y="2263880"/>
                  <a:ext cx="370092" cy="2989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963" r="-1852" b="-3488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e 21"/>
          <p:cNvGrpSpPr/>
          <p:nvPr/>
        </p:nvGrpSpPr>
        <p:grpSpPr>
          <a:xfrm>
            <a:off x="673073" y="3723697"/>
            <a:ext cx="2690697" cy="2364264"/>
            <a:chOff x="673073" y="3723697"/>
            <a:chExt cx="2690697" cy="2364264"/>
          </a:xfrm>
        </p:grpSpPr>
        <p:grpSp>
          <p:nvGrpSpPr>
            <p:cNvPr id="17" name="Groupe 16"/>
            <p:cNvGrpSpPr/>
            <p:nvPr/>
          </p:nvGrpSpPr>
          <p:grpSpPr>
            <a:xfrm>
              <a:off x="1088571" y="4093029"/>
              <a:ext cx="1906288" cy="1625600"/>
              <a:chOff x="1088571" y="4412343"/>
              <a:chExt cx="1906288" cy="1625600"/>
            </a:xfrm>
          </p:grpSpPr>
          <p:cxnSp>
            <p:nvCxnSpPr>
              <p:cNvPr id="12" name="Connecteur droit 11"/>
              <p:cNvCxnSpPr/>
              <p:nvPr/>
            </p:nvCxnSpPr>
            <p:spPr>
              <a:xfrm flipV="1">
                <a:off x="1716643" y="4804228"/>
                <a:ext cx="754743" cy="754743"/>
              </a:xfrm>
              <a:prstGeom prst="line">
                <a:avLst/>
              </a:prstGeom>
              <a:ln w="76200">
                <a:solidFill>
                  <a:srgbClr val="0033C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>
                <a:off x="2055783" y="4412343"/>
                <a:ext cx="0" cy="16256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1088571" y="5210627"/>
                <a:ext cx="19062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/>
            <p:cNvSpPr txBox="1"/>
            <p:nvPr/>
          </p:nvSpPr>
          <p:spPr>
            <a:xfrm>
              <a:off x="1848034" y="571862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➃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48272" y="468811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➂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48034" y="372369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➁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3073" y="466958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➀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5068448" y="1739437"/>
                <a:ext cx="2571794" cy="135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200" b="1" dirty="0" smtClean="0"/>
                  <a:t>S</a:t>
                </a:r>
                <a:r>
                  <a:rPr lang="fr-FR" sz="22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2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2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2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2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2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2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2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fr-FR" sz="2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48" y="1739437"/>
                <a:ext cx="2571794" cy="1356975"/>
              </a:xfrm>
              <a:prstGeom prst="rect">
                <a:avLst/>
              </a:prstGeom>
              <a:blipFill rotWithShape="1">
                <a:blip r:embed="rId5"/>
                <a:stretch>
                  <a:fillRect l="-28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4399449" y="3822006"/>
                <a:ext cx="155446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1" i="1" smtClean="0"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fr-FR" sz="22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fr-FR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2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2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fr-FR" sz="2200" b="1" dirty="0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49" y="3822006"/>
                <a:ext cx="1554465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e 28"/>
          <p:cNvGrpSpPr/>
          <p:nvPr/>
        </p:nvGrpSpPr>
        <p:grpSpPr>
          <a:xfrm>
            <a:off x="6021836" y="3346107"/>
            <a:ext cx="2188557" cy="1365154"/>
            <a:chOff x="4081726" y="4154584"/>
            <a:chExt cx="2188557" cy="13651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4221902" y="4154584"/>
                  <a:ext cx="204774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22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2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fr-FR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2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FR" sz="22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</m:e>
                          <m:sup>
                            <m:r>
                              <a:rPr lang="fr-FR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fr-FR" sz="2200" dirty="0"/>
                </a:p>
              </p:txBody>
            </p:sp>
          </mc:Choice>
          <mc:Fallback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902" y="4154584"/>
                  <a:ext cx="2047740" cy="430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4221902" y="4626559"/>
                  <a:ext cx="204838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22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2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2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fr-FR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2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fr-FR" sz="22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</m:e>
                          <m:sup>
                            <m:r>
                              <a:rPr lang="fr-FR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fr-FR" sz="2200" dirty="0"/>
                </a:p>
              </p:txBody>
            </p:sp>
          </mc:Choice>
          <mc:Fallback>
            <p:sp>
              <p:nvSpPr>
                <p:cNvPr id="27" name="ZoneText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902" y="4626559"/>
                  <a:ext cx="2048381" cy="43088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ZoneTexte 25"/>
                <p:cNvSpPr txBox="1"/>
                <p:nvPr/>
              </p:nvSpPr>
              <p:spPr>
                <a:xfrm>
                  <a:off x="4225484" y="5080002"/>
                  <a:ext cx="2041777" cy="439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200" b="0" i="1" smtClean="0">
                            <a:latin typeface="Cambria Math"/>
                          </a:rPr>
                          <m:t>𝑟</m:t>
                        </m:r>
                        <m:sSup>
                          <m:sSupPr>
                            <m:ctrlPr>
                              <a:rPr lang="fr-FR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fr-FR" sz="2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fr-FR" sz="2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fr-FR" sz="2200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fr-FR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2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fr-FR" sz="2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fr-FR" sz="2200" dirty="0"/>
                </a:p>
              </p:txBody>
            </p:sp>
          </mc:Choice>
          <mc:Fallback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5484" y="5080002"/>
                  <a:ext cx="2041777" cy="4397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ccolade ouvrante 27"/>
            <p:cNvSpPr/>
            <p:nvPr/>
          </p:nvSpPr>
          <p:spPr>
            <a:xfrm>
              <a:off x="4081726" y="4190218"/>
              <a:ext cx="201445" cy="1311418"/>
            </a:xfrm>
            <a:prstGeom prst="leftBrace">
              <a:avLst>
                <a:gd name="adj1" fmla="val 66828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5509190" y="5038912"/>
                <a:ext cx="2219454" cy="11878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</a:rPr>
                        <m:t>𝑟</m:t>
                      </m:r>
                      <m:r>
                        <a:rPr lang="fr-FR" sz="2200" b="0" i="1" smtClean="0">
                          <a:latin typeface="Cambria Math"/>
                        </a:rPr>
                        <m:t>,</m:t>
                      </m:r>
                      <m:r>
                        <a:rPr lang="fr-FR" sz="2200" b="0" i="1" smtClean="0">
                          <a:latin typeface="Cambria Math"/>
                        </a:rPr>
                        <m:t>𝑡</m:t>
                      </m:r>
                      <m:r>
                        <a:rPr lang="fr-FR" sz="22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2200" b="0" i="1" smtClean="0">
                          <a:latin typeface="Cambria Math"/>
                        </a:rPr>
                        <m:t>,</m:t>
                      </m:r>
                      <m:r>
                        <a:rPr lang="fr-FR" sz="2200" b="0" i="1" smtClean="0">
                          <a:latin typeface="Cambria Math"/>
                        </a:rPr>
                        <m:t>𝑡</m:t>
                      </m:r>
                      <m:r>
                        <a:rPr lang="fr-FR" sz="2200" b="0" i="1" smtClean="0">
                          <a:latin typeface="Cambria Math"/>
                        </a:rPr>
                        <m:t>′∈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</a:rPr>
                        <m:t>𝑡</m:t>
                      </m:r>
                      <m:r>
                        <a:rPr lang="fr-FR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r-FR" sz="22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2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fr-FR" sz="2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</a:rPr>
                        <m:t>𝑟</m:t>
                      </m:r>
                      <m:r>
                        <a:rPr lang="fr-FR" sz="2200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fr-FR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200" b="0" dirty="0" smtClean="0"/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90" y="5038912"/>
                <a:ext cx="2219454" cy="1187889"/>
              </a:xfrm>
              <a:prstGeom prst="rect">
                <a:avLst/>
              </a:prstGeom>
              <a:blipFill rotWithShape="1">
                <a:blip r:embed="rId10"/>
                <a:stretch>
                  <a:fillRect t="-11055" r="-25474" b="-6432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4026357" y="5408244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3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027"/>
            <a:ext cx="3981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L’effet de l’OG sur la sortie de l’interféromètre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1436913" y="2345339"/>
                <a:ext cx="540340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2345339"/>
                <a:ext cx="540340" cy="472052"/>
              </a:xfrm>
              <a:prstGeom prst="rect">
                <a:avLst/>
              </a:prstGeom>
              <a:blipFill rotWithShape="1"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144121" y="2724068"/>
                <a:ext cx="745140" cy="47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/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21" y="2724068"/>
                <a:ext cx="745140" cy="472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57149" y="3776359"/>
                <a:ext cx="3752117" cy="811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/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bSup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d>
                            <m:d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fr-FR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− </m:t>
                              </m:r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fr-FR" sz="220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9" y="3776359"/>
                <a:ext cx="3752117" cy="8115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746192" y="4995365"/>
                <a:ext cx="5629811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2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/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bSup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sSub>
                        <m:sSub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l-G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fr-F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fr-F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fr-F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200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  <m:f>
                                    <m:fPr>
                                      <m:ctrlP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fr-FR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fr-F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fr-F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92" y="4995365"/>
                <a:ext cx="5629811" cy="853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96" y="1405027"/>
            <a:ext cx="27622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6271561" y="2359656"/>
                <a:ext cx="540340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561" y="2359656"/>
                <a:ext cx="540340" cy="4720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148719" y="2643213"/>
                <a:ext cx="752642" cy="47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/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19" y="2643213"/>
                <a:ext cx="752642" cy="4720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882155" y="3751010"/>
                <a:ext cx="3964675" cy="811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/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bSup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d>
                            <m:d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fr-FR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fr-FR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fr-FR" sz="220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55" y="3751010"/>
                <a:ext cx="3964675" cy="81156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1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L’effet de l’OG sur les faisceaux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310742" y="1274244"/>
                <a:ext cx="4090542" cy="1095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200" b="0" i="0" smtClean="0">
                              <a:latin typeface="Cambria Math"/>
                            </a:rPr>
                            <m:t>out</m:t>
                          </m:r>
                        </m:sub>
                        <m:sup/>
                      </m:sSubSup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eqArr>
                        <m:eqArrPr>
                          <m:ctrlPr>
                            <a:rPr lang="fr-FR" sz="2200" i="1">
                              <a:latin typeface="Cambria Math"/>
                              <a:ea typeface="Cambria Math"/>
                            </a:rPr>
                          </m:ctrlPr>
                        </m:eqArrPr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fr-FR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l-GR" sz="2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l-GR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 − </m:t>
                                      </m:r>
                                      <m:f>
                                        <m:fPr>
                                          <m:ctrlPr>
                                            <a:rPr lang="fr-FR" sz="2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− </m:t>
                                      </m:r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𝛿𝜑</m:t>
                                      </m:r>
                                    </m:e>
                                    <m:sup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  <m:e>
                          <m:d>
                            <m:dPr>
                              <m:begChr m:val=""/>
                              <m:endChr m:val="}"/>
                              <m:ctrlPr>
                                <a:rPr lang="fr-FR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l-GR" sz="2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l-GR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 − </m:t>
                                      </m:r>
                                      <m:f>
                                        <m:fPr>
                                          <m:ctrlPr>
                                            <a:rPr lang="fr-FR" sz="2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fr-FR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+ </m:t>
                                      </m:r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𝛿𝜑</m:t>
                                      </m:r>
                                    </m:e>
                                    <m:sup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eqAr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2" y="1274244"/>
                <a:ext cx="4090542" cy="10952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797420" y="5285511"/>
                <a:ext cx="5526705" cy="73533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𝛿𝜑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fr-FR" sz="2200" b="0" i="0" smtClean="0">
                          <a:latin typeface="Cambria Math"/>
                          <a:ea typeface="Cambria Math"/>
                        </a:rPr>
                        <m:t>sinc</m:t>
                      </m:r>
                      <m:d>
                        <m:dPr>
                          <m:ctrlPr>
                            <a:rPr lang="fr-FR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200" i="1">
                              <a:latin typeface="Cambria Math"/>
                              <a:ea typeface="Cambria Math"/>
                            </a:rPr>
                            <m:t>Ω</m:t>
                          </m:r>
                          <m:f>
                            <m:fPr>
                              <m:ctrlPr>
                                <a:rPr lang="fr-FR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fr-FR" sz="22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fr-FR" sz="2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fr-FR" sz="220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20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l-GR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420" y="5285511"/>
                <a:ext cx="5526705" cy="735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490936" y="2489634"/>
                <a:ext cx="1730154" cy="472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i="1" smtClean="0">
                        <a:latin typeface="Cambria Math"/>
                      </a:rPr>
                      <m:t>𝐼</m:t>
                    </m:r>
                    <m:r>
                      <a:rPr lang="fr-FR" sz="2200" i="1" smtClean="0">
                        <a:latin typeface="Cambria Math"/>
                        <a:ea typeface="Cambria Math"/>
                      </a:rPr>
                      <m:t>∝</m:t>
                    </m:r>
                    <m:sSub>
                      <m:sSubPr>
                        <m:ctrlPr>
                          <a:rPr lang="fr-FR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22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FR" sz="22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fr-FR" sz="2200">
                            <a:latin typeface="Cambria Math"/>
                            <a:ea typeface="Cambria Math"/>
                          </a:rPr>
                          <m:t>out</m:t>
                        </m:r>
                      </m:sub>
                    </m:sSub>
                    <m:sSubSup>
                      <m:sSubSupPr>
                        <m:ctrlPr>
                          <a:rPr lang="fr-FR" sz="22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fr-FR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fr-FR" sz="2200" b="0" i="0" smtClean="0">
                            <a:latin typeface="Cambria Math"/>
                            <a:ea typeface="Cambria Math"/>
                          </a:rPr>
                          <m:t>out</m:t>
                        </m:r>
                      </m:sub>
                      <m:sup>
                        <m:r>
                          <a:rPr lang="fr-FR" sz="22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200" dirty="0" smtClean="0"/>
                  <a:t> </a:t>
                </a: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936" y="2489634"/>
                <a:ext cx="1730154" cy="472117"/>
              </a:xfrm>
              <a:prstGeom prst="rect">
                <a:avLst/>
              </a:prstGeom>
              <a:blipFill rotWithShape="1">
                <a:blip r:embed="rId4"/>
                <a:stretch>
                  <a:fillRect l="-3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e 17"/>
          <p:cNvGrpSpPr/>
          <p:nvPr/>
        </p:nvGrpSpPr>
        <p:grpSpPr>
          <a:xfrm>
            <a:off x="329746" y="1134009"/>
            <a:ext cx="3980996" cy="2354718"/>
            <a:chOff x="155575" y="1492476"/>
            <a:chExt cx="4476750" cy="2647951"/>
          </a:xfrm>
        </p:grpSpPr>
        <p:pic>
          <p:nvPicPr>
            <p:cNvPr id="19" name="Picture 2" descr="Résultat de recherche d'images pour &quot;michelson interferometer&quot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492476"/>
              <a:ext cx="4476750" cy="264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2971345" y="3351360"/>
                  <a:ext cx="362462" cy="3497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345" y="3351360"/>
                  <a:ext cx="362462" cy="34970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3208" b="-1176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ZoneTexte 20"/>
                <p:cNvSpPr txBox="1"/>
                <p:nvPr/>
              </p:nvSpPr>
              <p:spPr>
                <a:xfrm>
                  <a:off x="2047591" y="2263880"/>
                  <a:ext cx="370092" cy="29892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36000" tIns="0" rIns="3600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1" name="ZoneText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591" y="2263880"/>
                  <a:ext cx="370092" cy="2989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2963" r="-1852" b="-3488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1707083" y="2333461"/>
                <a:ext cx="540340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83" y="2333461"/>
                <a:ext cx="540340" cy="472052"/>
              </a:xfrm>
              <a:prstGeom prst="rect">
                <a:avLst/>
              </a:prstGeom>
              <a:blipFill rotWithShape="1">
                <a:blip r:embed="rId8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184434" y="3245147"/>
                <a:ext cx="753540" cy="3798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200" b="0" i="0" smtClean="0">
                              <a:latin typeface="Cambria Math"/>
                            </a:rPr>
                            <m:t>out</m:t>
                          </m:r>
                        </m:sub>
                        <m:sup/>
                      </m:sSubSup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34" y="3245147"/>
                <a:ext cx="753540" cy="379848"/>
              </a:xfrm>
              <a:prstGeom prst="rect">
                <a:avLst/>
              </a:prstGeom>
              <a:blipFill rotWithShape="1">
                <a:blip r:embed="rId9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938600" y="4613211"/>
                <a:ext cx="2580963" cy="672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=2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0" y="4613211"/>
                <a:ext cx="2580963" cy="6723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926724" y="3814551"/>
                <a:ext cx="3549370" cy="811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fr-FR" sz="220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fr-FR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fr-FR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20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fr-FR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fr-FR" sz="22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fr-FR" sz="22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𝛿𝜑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24" y="3814551"/>
                <a:ext cx="3549370" cy="8115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Théorie Linéaire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modulation de la lumière en quadrature </a:t>
            </a:r>
            <a:br>
              <a:rPr lang="fr-FR" dirty="0" smtClean="0"/>
            </a:br>
            <a:r>
              <a:rPr lang="fr-FR" dirty="0" smtClean="0"/>
              <a:t>par les OG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144621" y="1103678"/>
                <a:ext cx="2465162" cy="463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200">
                              <a:latin typeface="Cambria Math"/>
                              <a:ea typeface="Cambria Math"/>
                            </a:rPr>
                            <m:t>out</m:t>
                          </m:r>
                        </m:sub>
                        <m:sup/>
                      </m:sSubSup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200">
                              <a:latin typeface="Cambria Math"/>
                              <a:ea typeface="Cambria Math"/>
                            </a:rPr>
                            <m:t>out</m:t>
                          </m:r>
                        </m:sub>
                        <m:sup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bSup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fr-FR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200">
                              <a:latin typeface="Cambria Math"/>
                              <a:ea typeface="Cambria Math"/>
                            </a:rPr>
                            <m:t>out</m:t>
                          </m:r>
                        </m:sub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621" y="1103678"/>
                <a:ext cx="2465162" cy="463973"/>
              </a:xfrm>
              <a:prstGeom prst="rect">
                <a:avLst/>
              </a:prstGeom>
              <a:blipFill rotWithShape="1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67836" y="1500474"/>
                <a:ext cx="7366055" cy="847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200">
                              <a:latin typeface="Cambria Math"/>
                              <a:ea typeface="Cambria Math"/>
                            </a:rPr>
                            <m:t>out</m:t>
                          </m:r>
                        </m:sub>
                        <m:sup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bSup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200" b="0" i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fr-FR" sz="2200" b="0" i="1" smtClean="0">
                              <a:solidFill>
                                <a:srgbClr val="FF00FF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  <m:f>
                            <m:fPr>
                              <m:ctrlP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(−</m:t>
                              </m:r>
                              <m:r>
                                <m:rPr>
                                  <m:sty m:val="p"/>
                                </m:rPr>
                                <a:rPr lang="el-G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fr-FR" sz="2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  <m:f>
                            <m:fPr>
                              <m:ctrlP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(+</m:t>
                              </m:r>
                              <m:r>
                                <m:rPr>
                                  <m:sty m:val="p"/>
                                </m:rPr>
                                <a:rPr lang="el-G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fr-FR" sz="2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36" y="1500474"/>
                <a:ext cx="7366055" cy="8475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67835" y="2257628"/>
                <a:ext cx="7370287" cy="847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200">
                              <a:latin typeface="Cambria Math"/>
                              <a:ea typeface="Cambria Math"/>
                            </a:rPr>
                            <m:t>out</m:t>
                          </m:r>
                        </m:sub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p>
                      </m:sSubSup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200" b="0" i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fr-FR" sz="2200" b="0" i="1" smtClean="0">
                              <a:solidFill>
                                <a:srgbClr val="FF00FF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  <m:f>
                            <m:fPr>
                              <m:ctrlP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2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200" b="0" i="0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  <m: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fr-FR" sz="22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sz="2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  <m:f>
                            <m:fPr>
                              <m:ctrlP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(+</m:t>
                              </m:r>
                              <m:r>
                                <m:rPr>
                                  <m:sty m:val="p"/>
                                </m:rPr>
                                <a:rPr lang="el-G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fr-FR" sz="2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fr-FR" sz="22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35" y="2257628"/>
                <a:ext cx="7370287" cy="847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952785" y="3105168"/>
            <a:ext cx="3101946" cy="3212505"/>
            <a:chOff x="130781" y="3105168"/>
            <a:chExt cx="3101946" cy="3212505"/>
          </a:xfrm>
        </p:grpSpPr>
        <p:cxnSp>
          <p:nvCxnSpPr>
            <p:cNvPr id="13" name="Connecteur droit avec flèche 12"/>
            <p:cNvCxnSpPr/>
            <p:nvPr/>
          </p:nvCxnSpPr>
          <p:spPr>
            <a:xfrm flipV="1">
              <a:off x="1681018" y="3105168"/>
              <a:ext cx="0" cy="232582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V="1">
              <a:off x="960582" y="4701315"/>
              <a:ext cx="258618" cy="729673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2396837" y="5430988"/>
              <a:ext cx="258618" cy="729673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397164" y="5430988"/>
              <a:ext cx="283556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1476346" y="5454079"/>
                  <a:ext cx="4093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𝜔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346" y="5454079"/>
                  <a:ext cx="40934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ZoneTexte 20"/>
                <p:cNvSpPr txBox="1"/>
                <p:nvPr/>
              </p:nvSpPr>
              <p:spPr>
                <a:xfrm>
                  <a:off x="1975760" y="5061656"/>
                  <a:ext cx="8421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1" name="ZoneText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760" y="5061656"/>
                  <a:ext cx="84215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ZoneTexte 21"/>
                <p:cNvSpPr txBox="1"/>
                <p:nvPr/>
              </p:nvSpPr>
              <p:spPr>
                <a:xfrm>
                  <a:off x="539505" y="5458826"/>
                  <a:ext cx="8421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2" name="ZoneText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05" y="5458826"/>
                  <a:ext cx="84215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130781" y="4572001"/>
              <a:ext cx="1745672" cy="1745672"/>
            </a:xfrm>
            <a:prstGeom prst="arc">
              <a:avLst>
                <a:gd name="adj1" fmla="val 13226084"/>
                <a:gd name="adj2" fmla="val 18061022"/>
              </a:avLst>
            </a:prstGeom>
            <a:ln w="12700">
              <a:solidFill>
                <a:srgbClr val="FF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Arc 23"/>
            <p:cNvSpPr/>
            <p:nvPr/>
          </p:nvSpPr>
          <p:spPr>
            <a:xfrm flipV="1">
              <a:off x="1570181" y="4608945"/>
              <a:ext cx="1620620" cy="1620620"/>
            </a:xfrm>
            <a:prstGeom prst="arc">
              <a:avLst>
                <a:gd name="adj1" fmla="val 14112921"/>
                <a:gd name="adj2" fmla="val 19779674"/>
              </a:avLst>
            </a:prstGeom>
            <a:ln w="1270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avec flèche 25"/>
            <p:cNvCxnSpPr>
              <a:stCxn id="20" idx="0"/>
            </p:cNvCxnSpPr>
            <p:nvPr/>
          </p:nvCxnSpPr>
          <p:spPr>
            <a:xfrm flipV="1">
              <a:off x="1681018" y="3105168"/>
              <a:ext cx="581891" cy="23489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 rot="16956753">
                  <a:off x="1952766" y="3514559"/>
                  <a:ext cx="6499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out</m:t>
                            </m:r>
                          </m:sub>
                          <m:sup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bSup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956753">
                  <a:off x="1952766" y="3514559"/>
                  <a:ext cx="64992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e 28"/>
          <p:cNvGrpSpPr/>
          <p:nvPr/>
        </p:nvGrpSpPr>
        <p:grpSpPr>
          <a:xfrm>
            <a:off x="4880814" y="3118148"/>
            <a:ext cx="3101946" cy="3212505"/>
            <a:chOff x="130781" y="3105168"/>
            <a:chExt cx="3101946" cy="3212505"/>
          </a:xfrm>
        </p:grpSpPr>
        <p:cxnSp>
          <p:nvCxnSpPr>
            <p:cNvPr id="30" name="Connecteur droit avec flèche 29"/>
            <p:cNvCxnSpPr/>
            <p:nvPr/>
          </p:nvCxnSpPr>
          <p:spPr>
            <a:xfrm flipV="1">
              <a:off x="1681018" y="3105168"/>
              <a:ext cx="0" cy="232582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H="1">
              <a:off x="701964" y="5430988"/>
              <a:ext cx="258618" cy="729673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H="1" flipV="1">
              <a:off x="2133600" y="4701315"/>
              <a:ext cx="258618" cy="729673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397164" y="5430988"/>
              <a:ext cx="283556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1476346" y="5454079"/>
                  <a:ext cx="4093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𝜔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346" y="5454079"/>
                  <a:ext cx="40934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1975760" y="5403388"/>
                  <a:ext cx="8421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5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760" y="5403388"/>
                  <a:ext cx="84215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539505" y="5117094"/>
                  <a:ext cx="8421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05" y="5117094"/>
                  <a:ext cx="84215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>
              <a:off x="130781" y="4572001"/>
              <a:ext cx="1745672" cy="1745672"/>
            </a:xfrm>
            <a:prstGeom prst="arc">
              <a:avLst>
                <a:gd name="adj1" fmla="val 13226084"/>
                <a:gd name="adj2" fmla="val 18061022"/>
              </a:avLst>
            </a:prstGeom>
            <a:ln w="12700">
              <a:solidFill>
                <a:srgbClr val="FF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Arc 37"/>
            <p:cNvSpPr/>
            <p:nvPr/>
          </p:nvSpPr>
          <p:spPr>
            <a:xfrm flipV="1">
              <a:off x="1570181" y="4608945"/>
              <a:ext cx="1620620" cy="1620620"/>
            </a:xfrm>
            <a:prstGeom prst="arc">
              <a:avLst>
                <a:gd name="adj1" fmla="val 14112921"/>
                <a:gd name="adj2" fmla="val 19779674"/>
              </a:avLst>
            </a:prstGeom>
            <a:ln w="1270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avec flèche 38"/>
            <p:cNvCxnSpPr>
              <a:stCxn id="34" idx="0"/>
            </p:cNvCxnSpPr>
            <p:nvPr/>
          </p:nvCxnSpPr>
          <p:spPr>
            <a:xfrm flipH="1" flipV="1">
              <a:off x="1096553" y="3105168"/>
              <a:ext cx="584465" cy="23489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/>
                <p:cNvSpPr/>
                <p:nvPr/>
              </p:nvSpPr>
              <p:spPr>
                <a:xfrm rot="4493567">
                  <a:off x="700089" y="3418098"/>
                  <a:ext cx="649922" cy="3963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out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p>
                        </m:sSubSup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493567">
                  <a:off x="700089" y="3418098"/>
                  <a:ext cx="649922" cy="39632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489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bruit de photons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6" name="Picture 2" descr="i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098675"/>
            <a:ext cx="4954587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8138" y="1231900"/>
            <a:ext cx="29591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fr-FR" altLang="fr-FR" sz="1800">
                <a:latin typeface="Times New Roman" pitchFamily="18" charset="0"/>
              </a:rPr>
              <a:t> déphasage minimum détectable</a:t>
            </a:r>
          </a:p>
          <a:p>
            <a:pPr algn="l">
              <a:buFontTx/>
              <a:buChar char="•"/>
            </a:pPr>
            <a:endParaRPr lang="fr-FR" altLang="fr-FR" sz="1800">
              <a:latin typeface="Times New Roman" pitchFamily="18" charset="0"/>
            </a:endParaRPr>
          </a:p>
          <a:p>
            <a:pPr algn="l">
              <a:buFontTx/>
              <a:buChar char="•"/>
            </a:pPr>
            <a:endParaRPr lang="fr-FR" altLang="fr-FR" sz="1800">
              <a:latin typeface="Times New Roman" pitchFamily="18" charset="0"/>
            </a:endParaRPr>
          </a:p>
          <a:p>
            <a:pPr algn="l">
              <a:buFontTx/>
              <a:buChar char="•"/>
            </a:pPr>
            <a:endParaRPr lang="fr-FR" altLang="fr-FR" sz="1800">
              <a:latin typeface="Times New Roman" pitchFamily="18" charset="0"/>
            </a:endParaRPr>
          </a:p>
          <a:p>
            <a:pPr lvl="4" algn="l"/>
            <a:r>
              <a:rPr lang="fr-FR" altLang="fr-FR" sz="1800">
                <a:latin typeface="Times New Roman" pitchFamily="18" charset="0"/>
              </a:rPr>
              <a:t> 	</a:t>
            </a:r>
          </a:p>
          <a:p>
            <a:pPr lvl="4" algn="l"/>
            <a:endParaRPr lang="fr-FR" altLang="fr-FR" sz="1800">
              <a:latin typeface="Times New Roman" pitchFamily="18" charset="0"/>
            </a:endParaRPr>
          </a:p>
          <a:p>
            <a:pPr lvl="4" algn="l"/>
            <a:endParaRPr lang="fr-FR" altLang="fr-FR" sz="1800">
              <a:latin typeface="Times New Roman" pitchFamily="18" charset="0"/>
            </a:endParaRPr>
          </a:p>
          <a:p>
            <a:pPr algn="l">
              <a:buFontTx/>
              <a:buChar char="•"/>
            </a:pPr>
            <a:endParaRPr lang="fr-FR" altLang="fr-FR" sz="1800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fr-FR" altLang="fr-FR" sz="1800">
                <a:latin typeface="Times New Roman" pitchFamily="18" charset="0"/>
              </a:rPr>
              <a:t> si L = 100 km et P = 1 kW</a:t>
            </a:r>
          </a:p>
          <a:p>
            <a:pPr algn="l">
              <a:buFontTx/>
              <a:buChar char="•"/>
            </a:pPr>
            <a:endParaRPr lang="fr-FR" altLang="fr-FR" sz="1800">
              <a:latin typeface="Times New Roman" pitchFamily="18" charset="0"/>
            </a:endParaRPr>
          </a:p>
          <a:p>
            <a:pPr lvl="1" algn="l"/>
            <a:r>
              <a:rPr lang="fr-FR" altLang="fr-FR" sz="1800">
                <a:latin typeface="Times New Roman" pitchFamily="18" charset="0"/>
              </a:rPr>
              <a:t>	h ~ 3·10</a:t>
            </a:r>
            <a:r>
              <a:rPr lang="fr-FR" altLang="fr-FR" sz="1800" baseline="30000">
                <a:latin typeface="Times New Roman" pitchFamily="18" charset="0"/>
              </a:rPr>
              <a:t>-23</a:t>
            </a:r>
            <a:r>
              <a:rPr lang="fr-FR" altLang="fr-FR" sz="1800">
                <a:latin typeface="Times New Roman" pitchFamily="18" charset="0"/>
              </a:rPr>
              <a:t> </a:t>
            </a:r>
          </a:p>
          <a:p>
            <a:pPr algn="l">
              <a:buFontTx/>
              <a:buChar char="•"/>
            </a:pPr>
            <a:endParaRPr lang="fr-FR" altLang="fr-FR" sz="1800">
              <a:latin typeface="Times New Roman" pitchFamily="18" charset="0"/>
            </a:endParaRPr>
          </a:p>
          <a:p>
            <a:pPr algn="l">
              <a:buFontTx/>
              <a:buChar char="•"/>
            </a:pPr>
            <a:endParaRPr lang="fr-FR" altLang="fr-FR" sz="1800">
              <a:latin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468688" y="1122363"/>
          <a:ext cx="9191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Équation" r:id="rId4" imgW="660113" imgH="304668" progId="Equation.3">
                  <p:embed/>
                </p:oleObj>
              </mc:Choice>
              <mc:Fallback>
                <p:oleObj name="Équation" r:id="rId4" imgW="660113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1122363"/>
                        <a:ext cx="91916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327150" y="1676400"/>
          <a:ext cx="14700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Équation" r:id="rId6" imgW="1054100" imgH="889000" progId="Equation.3">
                  <p:embed/>
                </p:oleObj>
              </mc:Choice>
              <mc:Fallback>
                <p:oleObj name="Équation" r:id="rId6" imgW="10541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676400"/>
                        <a:ext cx="147002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37200" y="46275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886325" y="3252788"/>
            <a:ext cx="298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032750" y="3240088"/>
            <a:ext cx="298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433638" y="2746375"/>
            <a:ext cx="228600" cy="273050"/>
          </a:xfrm>
          <a:prstGeom prst="ellipse">
            <a:avLst/>
          </a:prstGeom>
          <a:noFill/>
          <a:ln w="12700" cap="sq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968500" y="2746375"/>
            <a:ext cx="228600" cy="273050"/>
          </a:xfrm>
          <a:prstGeom prst="ellipse">
            <a:avLst/>
          </a:prstGeom>
          <a:noFill/>
          <a:ln w="12700" cap="sq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recyclage de puissance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Détecteurs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8138" y="1231900"/>
            <a:ext cx="20313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fr-FR" altLang="fr-FR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Times New Roman" pitchFamily="18" charset="0"/>
              </a:rPr>
              <a:t>		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255713" y="1231900"/>
          <a:ext cx="14700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Équation" r:id="rId3" imgW="1054100" imgH="444500" progId="Equation.3">
                  <p:embed/>
                </p:oleObj>
              </mc:Choice>
              <mc:Fallback>
                <p:oleObj name="Équation" r:id="rId3" imgW="1054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231900"/>
                        <a:ext cx="14700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21457" y="2948828"/>
            <a:ext cx="5569363" cy="2014538"/>
            <a:chOff x="233" y="2511"/>
            <a:chExt cx="3799" cy="1269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33" y="2511"/>
              <a:ext cx="3118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l"/>
                <a:defRPr sz="2400">
                  <a:solidFill>
                    <a:schemeClr val="hlink"/>
                  </a:solidFill>
                  <a:latin typeface="Helvetica" pitchFamily="34" charset="0"/>
                </a:defRPr>
              </a:lvl1pPr>
              <a:lvl2pPr algn="l">
                <a:spcBef>
                  <a:spcPct val="20000"/>
                </a:spcBef>
                <a:buClr>
                  <a:schemeClr val="tx2"/>
                </a:buClr>
                <a:buSzPct val="100000"/>
                <a:buFont typeface="Monotype Sorts" pitchFamily="2" charset="2"/>
                <a:buChar char="u"/>
                <a:defRPr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1600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65000"/>
                <a:buChar char="–"/>
                <a:defRPr sz="1600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fr-FR" sz="18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fr-FR" altLang="fr-FR" sz="1800" dirty="0">
                  <a:solidFill>
                    <a:srgbClr val="CC3300"/>
                  </a:solidFill>
                  <a:latin typeface="Times New Roman" pitchFamily="18" charset="0"/>
                </a:rPr>
                <a:t>augmentation du nombre de photons</a:t>
              </a:r>
            </a:p>
            <a:p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>
                  <a:solidFill>
                    <a:srgbClr val="CC3300"/>
                  </a:solidFill>
                  <a:latin typeface="Times New Roman" pitchFamily="18" charset="0"/>
                </a:rPr>
                <a:t>avec </a:t>
              </a:r>
              <a:r>
                <a:rPr lang="fr-FR" altLang="fr-FR" sz="1800" u="sng" dirty="0">
                  <a:solidFill>
                    <a:srgbClr val="CC3300"/>
                  </a:solidFill>
                  <a:latin typeface="Times New Roman" pitchFamily="18" charset="0"/>
                </a:rPr>
                <a:t>recyclage</a:t>
              </a:r>
              <a:r>
                <a:rPr lang="en-US" altLang="fr-FR" sz="1800" u="sng" dirty="0">
                  <a:solidFill>
                    <a:srgbClr val="CC3300"/>
                  </a:solidFill>
                  <a:latin typeface="Times New Roman" pitchFamily="18" charset="0"/>
                </a:rPr>
                <a:t> de la lumi</a:t>
              </a:r>
              <a:r>
                <a:rPr lang="en-US" altLang="fr-FR" sz="1800" u="sng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è</a:t>
              </a:r>
              <a:r>
                <a:rPr lang="en-US" altLang="fr-FR" sz="1800" u="sng" dirty="0">
                  <a:solidFill>
                    <a:srgbClr val="CC3300"/>
                  </a:solidFill>
                  <a:latin typeface="Times New Roman" pitchFamily="18" charset="0"/>
                </a:rPr>
                <a:t>re</a:t>
              </a:r>
              <a:endParaRPr lang="fr-FR" altLang="fr-FR" sz="1800" dirty="0">
                <a:solidFill>
                  <a:srgbClr val="CC33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 dirty="0">
                <a:solidFill>
                  <a:srgbClr val="CC33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imes New Roman" pitchFamily="18" charset="0"/>
                </a:rPr>
                <a:t>		(R = facteur de recyclage)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imes New Roman" pitchFamily="18" charset="0"/>
                </a:rPr>
                <a:t>	P’ = 1kW avec P = 20W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endParaRPr lang="fr-FR" altLang="fr-FR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744" y="3062"/>
            <a:ext cx="556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Équation" r:id="rId5" imgW="583693" imgH="164957" progId="Equation.3">
                    <p:embed/>
                  </p:oleObj>
                </mc:Choice>
                <mc:Fallback>
                  <p:oleObj name="Équation" r:id="rId5" imgW="583693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" y="3062"/>
                          <a:ext cx="556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626" y="3309"/>
              <a:ext cx="8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l"/>
                <a:defRPr sz="2400">
                  <a:solidFill>
                    <a:schemeClr val="hlink"/>
                  </a:solidFill>
                  <a:latin typeface="Helvetica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100000"/>
                <a:buFont typeface="Monotype Sorts" pitchFamily="2" charset="2"/>
                <a:buChar char="u"/>
                <a:defRPr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1600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65000"/>
                <a:buChar char="–"/>
                <a:defRPr sz="1600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>
                  <a:solidFill>
                    <a:srgbClr val="CC3300"/>
                  </a:solidFill>
                  <a:latin typeface="Times New Roman" pitchFamily="18" charset="0"/>
                </a:rPr>
                <a:t>Miroir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>
                  <a:solidFill>
                    <a:srgbClr val="CC3300"/>
                  </a:solidFill>
                  <a:latin typeface="Times New Roman" pitchFamily="18" charset="0"/>
                </a:rPr>
                <a:t>de recyclage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3415" y="3370"/>
              <a:ext cx="617" cy="51"/>
            </a:xfrm>
            <a:prstGeom prst="line">
              <a:avLst/>
            </a:prstGeom>
            <a:noFill/>
            <a:ln w="12700" cap="sq">
              <a:solidFill>
                <a:srgbClr val="CC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251575" y="4210050"/>
            <a:ext cx="357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P’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537200" y="46275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886325" y="3252788"/>
            <a:ext cx="298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032750" y="3240088"/>
            <a:ext cx="298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362200" y="1620838"/>
            <a:ext cx="230188" cy="273050"/>
          </a:xfrm>
          <a:prstGeom prst="ellipse">
            <a:avLst/>
          </a:prstGeom>
          <a:noFill/>
          <a:ln w="12700" cap="sq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Helvetic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70564"/>
            <a:ext cx="4953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Connecteur droit 26"/>
          <p:cNvCxnSpPr/>
          <p:nvPr/>
        </p:nvCxnSpPr>
        <p:spPr>
          <a:xfrm>
            <a:off x="4468633" y="2584174"/>
            <a:ext cx="2164396" cy="137192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6170212" y="3985623"/>
            <a:ext cx="462817" cy="29028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6697066" y="2584176"/>
            <a:ext cx="2154326" cy="13719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7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37540</TotalTime>
  <Words>1006</Words>
  <Application>Microsoft Office PowerPoint</Application>
  <PresentationFormat>Affichage à l'écran (4:3)</PresentationFormat>
  <Paragraphs>239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Thème Office</vt:lpstr>
      <vt:lpstr>Microsoft Éditeur d'équations 3.0</vt:lpstr>
      <vt:lpstr>Microsoft Equation 3.0</vt:lpstr>
      <vt:lpstr>AdV+ R&amp;D Coating materials</vt:lpstr>
      <vt:lpstr>La configuration optique d’un détecteur d’OG</vt:lpstr>
      <vt:lpstr>Le cœur de l’interféromètre de Michelson</vt:lpstr>
      <vt:lpstr>L’effet de l’OG sur la sortie de l’interféromètre</vt:lpstr>
      <vt:lpstr>L’effet de l’OG sur les faisceaux</vt:lpstr>
      <vt:lpstr>Présentation PowerPoint</vt:lpstr>
      <vt:lpstr>La modulation de la lumière en quadrature  par les OG </vt:lpstr>
      <vt:lpstr>Le bruit de photons</vt:lpstr>
      <vt:lpstr>Le recyclage de puissance</vt:lpstr>
      <vt:lpstr>Le recyclage de puissance et  les cavités Fabry-Perot</vt:lpstr>
      <vt:lpstr>La cavité Fabry-Perot</vt:lpstr>
      <vt:lpstr>La puissance dans une cavité F-P</vt:lpstr>
      <vt:lpstr>La Finesse F</vt:lpstr>
      <vt:lpstr>La phase de la lumière réfléchi</vt:lpstr>
      <vt:lpstr>Présentation PowerPoint</vt:lpstr>
      <vt:lpstr>La puissance réfléchi par une cavité F-P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squeezing dans Virgo</vt:lpstr>
      <vt:lpstr>Présentation PowerPoint</vt:lpstr>
    </vt:vector>
  </TitlesOfParts>
  <Company>CNRS - LMA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geppo</dc:creator>
  <cp:lastModifiedBy>geppo</cp:lastModifiedBy>
  <cp:revision>443</cp:revision>
  <dcterms:created xsi:type="dcterms:W3CDTF">2015-11-30T03:03:09Z</dcterms:created>
  <dcterms:modified xsi:type="dcterms:W3CDTF">2019-02-25T08:01:39Z</dcterms:modified>
</cp:coreProperties>
</file>