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72" r:id="rId5"/>
    <p:sldId id="273" r:id="rId6"/>
    <p:sldId id="258" r:id="rId7"/>
    <p:sldId id="269" r:id="rId8"/>
    <p:sldId id="268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0000"/>
    <a:srgbClr val="009688"/>
    <a:srgbClr val="CC0099"/>
    <a:srgbClr val="99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0" autoAdjust="0"/>
    <p:restoredTop sz="94556" autoAdjust="0"/>
  </p:normalViewPr>
  <p:slideViewPr>
    <p:cSldViewPr snapToGrid="0" showGuides="1">
      <p:cViewPr varScale="1">
        <p:scale>
          <a:sx n="59" d="100"/>
          <a:sy n="59" d="100"/>
        </p:scale>
        <p:origin x="-1410" y="-90"/>
      </p:cViewPr>
      <p:guideLst>
        <p:guide orient="horz" pos="21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E90F-384C-492A-81A9-60D81480CF17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D7EB-B26B-4BAE-B197-5AAC3107C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6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6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688"/>
            <a:ext cx="8229600" cy="49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1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Détection</a:t>
            </a:r>
          </a:p>
          <a:p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181820"/>
            <a:ext cx="4038600" cy="49443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9" name="Espace réservé de la date 2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Détection</a:t>
            </a:r>
          </a:p>
          <a:p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17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Détection</a:t>
            </a:r>
          </a:p>
          <a:p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8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68344" y="6356350"/>
            <a:ext cx="1018456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7" y="6345474"/>
            <a:ext cx="860611" cy="5156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4" y="6366597"/>
            <a:ext cx="885103" cy="415233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Détection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3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1113" y="962025"/>
            <a:ext cx="9132887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1113" y="6276975"/>
            <a:ext cx="9132887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009688"/>
                </a:solidFill>
                <a:latin typeface="Helvetica" pitchFamily="34" charset="0"/>
              </a:defRPr>
            </a:lvl1pPr>
          </a:lstStyle>
          <a:p>
            <a:fld id="{E2DD142D-6158-4ECC-8B45-929148A609A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659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9688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7728" y="6356350"/>
            <a:ext cx="3746480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ts val="1400"/>
              </a:lnSpc>
              <a:defRPr sz="1400">
                <a:solidFill>
                  <a:srgbClr val="009688"/>
                </a:solidFill>
              </a:defRPr>
            </a:lvl1pPr>
          </a:lstStyle>
          <a:p>
            <a:r>
              <a:rPr lang="fr-FR" dirty="0" smtClean="0"/>
              <a:t>POG – Détection</a:t>
            </a:r>
          </a:p>
          <a:p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4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Helvetica" pitchFamily="34" charset="0"/>
        <a:buChar char="●"/>
        <a:defRPr sz="2800" kern="1200">
          <a:solidFill>
            <a:srgbClr val="009688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Helvetica" pitchFamily="34" charset="0"/>
        <a:buChar char="−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Helvetica" pitchFamily="34" charset="0"/>
        <a:buChar char="×"/>
        <a:defRPr sz="1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4.png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0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180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97701/what-does-the-ricci-tensor-represent" TargetMode="External"/><Relationship Id="rId2" Type="http://schemas.openxmlformats.org/officeDocument/2006/relationships/hyperlink" Target="http://arxiv.org/abs/gr-qc/0401099v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45653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AdV</a:t>
            </a:r>
            <a:r>
              <a:rPr lang="en-US" sz="4000" dirty="0" smtClean="0"/>
              <a:t>+ R&amp;D</a:t>
            </a:r>
            <a:br>
              <a:rPr lang="en-US" sz="4000" dirty="0" smtClean="0"/>
            </a:br>
            <a:r>
              <a:rPr lang="en-US" sz="4000" dirty="0" smtClean="0"/>
              <a:t>Coating materials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7940" y="4852220"/>
            <a:ext cx="7274037" cy="1592825"/>
          </a:xfrm>
        </p:spPr>
        <p:txBody>
          <a:bodyPr>
            <a:normAutofit/>
          </a:bodyPr>
          <a:lstStyle/>
          <a:p>
            <a:r>
              <a:rPr lang="fr-FR" altLang="fr-FR" sz="2600" dirty="0" err="1" smtClean="0"/>
              <a:t>Gianpietro</a:t>
            </a:r>
            <a:r>
              <a:rPr lang="fr-FR" altLang="fr-FR" sz="2600" dirty="0" smtClean="0"/>
              <a:t> </a:t>
            </a:r>
            <a:r>
              <a:rPr lang="fr-FR" altLang="fr-FR" sz="2600" dirty="0" err="1" smtClean="0"/>
              <a:t>Cagnoli</a:t>
            </a:r>
            <a:endParaRPr lang="fr-FR" altLang="fr-FR" sz="2600" dirty="0" smtClean="0"/>
          </a:p>
          <a:p>
            <a:r>
              <a:rPr lang="fr-FR" altLang="fr-FR" sz="1600" dirty="0" smtClean="0"/>
              <a:t>gianpietro.cagnoli@univ-lyon1.fr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21" y="4794637"/>
            <a:ext cx="1182954" cy="7088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7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9" y="-659127"/>
            <a:ext cx="9144001" cy="343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67794" y="3308860"/>
            <a:ext cx="6563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Physique des Ondes Gravitationnelles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Détection des OG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6" y="4868091"/>
            <a:ext cx="1197790" cy="5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quation géodésique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L’action S</a:t>
                </a:r>
              </a:p>
              <a:p>
                <a:pPr lvl="1"/>
                <a:r>
                  <a:rPr lang="fr-FR" dirty="0" smtClean="0"/>
                  <a:t>Soit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fr-FR" dirty="0" smtClean="0"/>
                  <a:t> et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fr-FR" dirty="0" smtClean="0"/>
                  <a:t> deux points de l’espace-temps</a:t>
                </a:r>
              </a:p>
              <a:p>
                <a:pPr lvl="1"/>
                <a:r>
                  <a:rPr lang="fr-FR" dirty="0" smtClean="0"/>
                  <a:t>La loi horaire suivi par un point de masse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dirty="0" smtClean="0"/>
                  <a:t> qui se balade entre les deux points sur la courbe est celle qui extrémise l’action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fr-FR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r>
                        <a:rPr lang="fr-FR" b="0" i="1" smtClean="0">
                          <a:latin typeface="Cambria Math"/>
                        </a:rPr>
                        <m:t>=−</m:t>
                      </m:r>
                      <m:r>
                        <a:rPr lang="fr-FR" i="1">
                          <a:latin typeface="Cambria Math"/>
                        </a:rPr>
                        <m:t>𝑚𝑐</m:t>
                      </m:r>
                      <m:nary>
                        <m:naryPr>
                          <m:ctrlPr>
                            <a:rPr lang="fr-FR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/>
                            </a:rPr>
                            <m:t>𝐴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𝐵</m:t>
                          </m:r>
                        </m:sup>
                        <m:e>
                          <m:r>
                            <a:rPr lang="fr-FR" i="1">
                              <a:latin typeface="Cambria Math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nary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p>
                        <m:e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  <a:p>
                <a:r>
                  <a:rPr lang="fr-FR" dirty="0" smtClean="0"/>
                  <a:t>L’équation géodésique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𝛾𝜈</m:t>
                          </m:r>
                        </m:sub>
                        <m:sup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b="0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POG – Détection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2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quation géodésique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L’équation de la déviation géodésique</a:t>
                </a:r>
              </a:p>
              <a:p>
                <a:endParaRPr lang="fr-FR" dirty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𝛾𝜈</m:t>
                              </m:r>
                            </m:sub>
                            <m:sup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+2</m:t>
                      </m:r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𝛾𝜈</m:t>
                          </m:r>
                        </m:sub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p>
                      <m:f>
                        <m:fPr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𝜐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b="0" dirty="0" smtClean="0"/>
              </a:p>
              <a:p>
                <a:pPr marL="400050" lvl="1" indent="0" algn="r">
                  <a:buNone/>
                </a:pPr>
                <a:r>
                  <a:rPr lang="fr-FR" dirty="0" smtClean="0"/>
                  <a:t>Les termes de cette équation sont dépendent </a:t>
                </a:r>
                <a:br>
                  <a:rPr lang="fr-FR" dirty="0" smtClean="0"/>
                </a:br>
                <a:r>
                  <a:rPr lang="fr-FR" dirty="0" smtClean="0"/>
                  <a:t>de la gauge et du repère choisi </a:t>
                </a:r>
                <a:endParaRPr lang="fr-FR" b="0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22" r="-21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POG </a:t>
            </a:r>
            <a:r>
              <a:rPr lang="fr-FR" dirty="0"/>
              <a:t>– Détection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544945" y="2041236"/>
            <a:ext cx="838071" cy="3768437"/>
          </a:xfrm>
          <a:custGeom>
            <a:avLst/>
            <a:gdLst>
              <a:gd name="connsiteX0" fmla="*/ 618837 w 838071"/>
              <a:gd name="connsiteY0" fmla="*/ 3768437 h 3768437"/>
              <a:gd name="connsiteX1" fmla="*/ 831273 w 838071"/>
              <a:gd name="connsiteY1" fmla="*/ 2863273 h 3768437"/>
              <a:gd name="connsiteX2" fmla="*/ 757382 w 838071"/>
              <a:gd name="connsiteY2" fmla="*/ 2050473 h 3768437"/>
              <a:gd name="connsiteX3" fmla="*/ 480291 w 838071"/>
              <a:gd name="connsiteY3" fmla="*/ 1376219 h 3768437"/>
              <a:gd name="connsiteX4" fmla="*/ 92364 w 838071"/>
              <a:gd name="connsiteY4" fmla="*/ 628073 h 3768437"/>
              <a:gd name="connsiteX5" fmla="*/ 0 w 838071"/>
              <a:gd name="connsiteY5" fmla="*/ 0 h 376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071" h="3768437">
                <a:moveTo>
                  <a:pt x="618837" y="3768437"/>
                </a:moveTo>
                <a:cubicBezTo>
                  <a:pt x="713509" y="3459018"/>
                  <a:pt x="808182" y="3149600"/>
                  <a:pt x="831273" y="2863273"/>
                </a:cubicBezTo>
                <a:cubicBezTo>
                  <a:pt x="854364" y="2576946"/>
                  <a:pt x="815879" y="2298315"/>
                  <a:pt x="757382" y="2050473"/>
                </a:cubicBezTo>
                <a:cubicBezTo>
                  <a:pt x="698885" y="1802631"/>
                  <a:pt x="591127" y="1613286"/>
                  <a:pt x="480291" y="1376219"/>
                </a:cubicBezTo>
                <a:cubicBezTo>
                  <a:pt x="369455" y="1139152"/>
                  <a:pt x="172412" y="857443"/>
                  <a:pt x="92364" y="628073"/>
                </a:cubicBezTo>
                <a:cubicBezTo>
                  <a:pt x="12316" y="398703"/>
                  <a:pt x="6158" y="199351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902691" y="1736436"/>
            <a:ext cx="412647" cy="4064000"/>
          </a:xfrm>
          <a:custGeom>
            <a:avLst/>
            <a:gdLst>
              <a:gd name="connsiteX0" fmla="*/ 0 w 412647"/>
              <a:gd name="connsiteY0" fmla="*/ 4064000 h 4064000"/>
              <a:gd name="connsiteX1" fmla="*/ 249382 w 412647"/>
              <a:gd name="connsiteY1" fmla="*/ 3306619 h 4064000"/>
              <a:gd name="connsiteX2" fmla="*/ 406400 w 412647"/>
              <a:gd name="connsiteY2" fmla="*/ 2549237 h 4064000"/>
              <a:gd name="connsiteX3" fmla="*/ 369454 w 412647"/>
              <a:gd name="connsiteY3" fmla="*/ 1838037 h 4064000"/>
              <a:gd name="connsiteX4" fmla="*/ 258618 w 412647"/>
              <a:gd name="connsiteY4" fmla="*/ 1108364 h 4064000"/>
              <a:gd name="connsiteX5" fmla="*/ 147782 w 412647"/>
              <a:gd name="connsiteY5" fmla="*/ 480291 h 4064000"/>
              <a:gd name="connsiteX6" fmla="*/ 157018 w 412647"/>
              <a:gd name="connsiteY6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47" h="4064000">
                <a:moveTo>
                  <a:pt x="0" y="4064000"/>
                </a:moveTo>
                <a:cubicBezTo>
                  <a:pt x="90824" y="3811539"/>
                  <a:pt x="181649" y="3559079"/>
                  <a:pt x="249382" y="3306619"/>
                </a:cubicBezTo>
                <a:cubicBezTo>
                  <a:pt x="317115" y="3054159"/>
                  <a:pt x="386388" y="2794001"/>
                  <a:pt x="406400" y="2549237"/>
                </a:cubicBezTo>
                <a:cubicBezTo>
                  <a:pt x="426412" y="2304473"/>
                  <a:pt x="394084" y="2078183"/>
                  <a:pt x="369454" y="1838037"/>
                </a:cubicBezTo>
                <a:cubicBezTo>
                  <a:pt x="344824" y="1597891"/>
                  <a:pt x="295563" y="1334655"/>
                  <a:pt x="258618" y="1108364"/>
                </a:cubicBezTo>
                <a:cubicBezTo>
                  <a:pt x="221673" y="882073"/>
                  <a:pt x="164715" y="665018"/>
                  <a:pt x="147782" y="480291"/>
                </a:cubicBezTo>
                <a:cubicBezTo>
                  <a:pt x="130849" y="295564"/>
                  <a:pt x="143933" y="147782"/>
                  <a:pt x="15701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3698" y="3195839"/>
                <a:ext cx="1001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8" y="3195839"/>
                <a:ext cx="100168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184195" y="2743410"/>
                <a:ext cx="2087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fr-FR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195" y="2743410"/>
                <a:ext cx="2087623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 flipV="1">
            <a:off x="1219200" y="3657504"/>
            <a:ext cx="1096138" cy="1109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56903" y="3676268"/>
                <a:ext cx="973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fr-F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903" y="3676268"/>
                <a:ext cx="9734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50" b="-17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8490857" y="586377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/>
              <a:t>e</a:t>
            </a:r>
            <a:r>
              <a:rPr lang="fr-FR" dirty="0" smtClean="0"/>
              <a:t>ffet d’un OG sur des masses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Gauge TT</a:t>
                </a:r>
              </a:p>
              <a:p>
                <a:pPr lvl="1"/>
                <a:r>
                  <a:rPr lang="fr-FR" dirty="0" smtClean="0"/>
                  <a:t>Si avant le passage de l’OG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/>
                          </a:rPr>
                          <m:t>𝑑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  <m:r>
                      <a:rPr lang="fr-F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fr-FR" dirty="0" smtClean="0"/>
                  <a:t> alors pendant et après le passage de l’OG: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𝑑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/>
                            </a:rPr>
                            <m:t>𝑑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fr-FR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fr-FR" dirty="0" smtClean="0"/>
              </a:p>
              <a:p>
                <a:pPr lvl="1"/>
                <a:r>
                  <a:rPr lang="fr-FR" dirty="0" smtClean="0"/>
                  <a:t>Mais la distance propre est: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|"/>
                          <m:endChr m:val="|"/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fr-F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𝑇𝑇</m:t>
                          </m:r>
                        </m:sup>
                      </m:sSubSup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POG </a:t>
            </a:r>
            <a:r>
              <a:rPr lang="fr-FR" dirty="0"/>
              <a:t>– Détection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8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/>
              <a:t>e</a:t>
            </a:r>
            <a:r>
              <a:rPr lang="fr-FR" dirty="0" smtClean="0"/>
              <a:t>ffet d’un OG sur des masses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Système en choute libre</a:t>
                </a:r>
              </a:p>
              <a:p>
                <a:pPr lvl="1"/>
                <a:r>
                  <a:rPr lang="fr-FR" dirty="0" smtClean="0"/>
                  <a:t>Si avant le passage de l’OG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/>
                          </a:rPr>
                          <m:t>𝑑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  <m:r>
                      <a:rPr lang="fr-FR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fr-FR" dirty="0" smtClean="0"/>
                  <a:t> maintenant: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̈"/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𝑇𝑇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fr-FR" dirty="0" smtClean="0">
                  <a:ea typeface="Cambria Math"/>
                </a:endParaRPr>
              </a:p>
              <a:p>
                <a:pPr marL="457200" lvl="1" indent="0" algn="ctr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22" r="-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POG </a:t>
            </a:r>
            <a:r>
              <a:rPr lang="fr-FR" dirty="0"/>
              <a:t>– Détection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9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5" y="0"/>
            <a:ext cx="9132887" cy="962025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proper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frame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58232" y="1138689"/>
            <a:ext cx="8229600" cy="140131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669376" y="6356350"/>
            <a:ext cx="1018456" cy="365125"/>
          </a:xfrm>
        </p:spPr>
        <p:txBody>
          <a:bodyPr/>
          <a:lstStyle/>
          <a:p>
            <a:fld id="{E2DD142D-6158-4ECC-8B45-929148A609A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698760" y="6356350"/>
            <a:ext cx="3746480" cy="365125"/>
          </a:xfrm>
        </p:spPr>
        <p:txBody>
          <a:bodyPr/>
          <a:lstStyle/>
          <a:p>
            <a:r>
              <a:rPr lang="fr-FR" dirty="0" smtClean="0"/>
              <a:t>POG – </a:t>
            </a:r>
            <a:r>
              <a:rPr lang="fr-FR" dirty="0"/>
              <a:t>Détection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3953" y="1764641"/>
                <a:ext cx="2803140" cy="81541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r>
                  <a:rPr lang="fr-FR" sz="2200" b="0" i="1" dirty="0" smtClean="0">
                    <a:latin typeface="Cambria Math"/>
                  </a:rPr>
                  <a:t/>
                </a:r>
                <a:br>
                  <a:rPr lang="fr-FR" sz="2200" b="0" i="1" dirty="0" smtClean="0">
                    <a:latin typeface="Cambria Math"/>
                  </a:rPr>
                </a:br>
                <a:r>
                  <a:rPr lang="fr-FR" sz="2200" b="0" i="1" dirty="0" smtClean="0">
                    <a:latin typeface="Cambria Math"/>
                  </a:rPr>
                  <a:t>                  </a:t>
                </a:r>
                <a:r>
                  <a:rPr lang="fr-FR" sz="2200" b="0" dirty="0" smtClean="0">
                    <a:latin typeface="Cambria Math"/>
                  </a:rPr>
                  <a:t>+</a:t>
                </a:r>
                <a:r>
                  <a:rPr lang="fr-FR" sz="22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fr-FR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fr-FR" sz="22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2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fr-FR" sz="2200" i="1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fr-FR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2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3" y="1764641"/>
                <a:ext cx="2803140" cy="815416"/>
              </a:xfrm>
              <a:prstGeom prst="rect">
                <a:avLst/>
              </a:prstGeom>
              <a:blipFill rotWithShape="1">
                <a:blip r:embed="rId2"/>
                <a:stretch>
                  <a:fillRect b="-97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8490857" y="586377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MM)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36720" y="1880800"/>
                <a:ext cx="4767267" cy="174727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fr-FR" sz="2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r>
                  <a:rPr lang="fr-FR" sz="2200" b="0" i="1" dirty="0" smtClean="0">
                    <a:latin typeface="Cambria Math"/>
                  </a:rPr>
                  <a:t/>
                </a:r>
                <a:br>
                  <a:rPr lang="fr-FR" sz="2200" b="0" i="1" dirty="0" smtClean="0">
                    <a:latin typeface="Cambria Math"/>
                  </a:rPr>
                </a:br>
                <a:r>
                  <a:rPr lang="fr-FR" sz="2200" b="0" i="1" dirty="0" smtClean="0">
                    <a:latin typeface="Cambria Math"/>
                  </a:rPr>
                  <a:t>             </a:t>
                </a:r>
                <a:r>
                  <a:rPr lang="fr-FR" sz="2200" b="0" dirty="0" smtClean="0">
                    <a:latin typeface="Cambria Math"/>
                  </a:rPr>
                  <a:t>+</a:t>
                </a:r>
                <a:r>
                  <a:rPr lang="fr-FR" sz="22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fr-FR" sz="22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fr-FR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𝑖𝑘𝑗𝑙</m:t>
                            </m:r>
                          </m:sub>
                        </m:sSub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fr-FR" sz="2200" i="1">
                        <a:latin typeface="Cambria Math"/>
                      </a:rPr>
                      <m:t> </m:t>
                    </m:r>
                    <m:r>
                      <a:rPr lang="fr-FR" sz="22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2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fr-FR" sz="2200" i="1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fr-FR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2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fr-FR" sz="22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fr-FR" sz="2200" b="0" i="1" dirty="0" smtClean="0">
                    <a:latin typeface="Cambria Math"/>
                  </a:rPr>
                  <a:t/>
                </a:r>
                <a:br>
                  <a:rPr lang="fr-FR" sz="22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</a:rPr>
                        <m:t>             −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𝑗𝑖𝑘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20" y="1880800"/>
                <a:ext cx="4767267" cy="1747273"/>
              </a:xfrm>
              <a:prstGeom prst="rect">
                <a:avLst/>
              </a:prstGeom>
              <a:blipFill rotWithShape="1">
                <a:blip r:embed="rId3"/>
                <a:stretch>
                  <a:fillRect l="-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1198" y="4230635"/>
                <a:ext cx="8782789" cy="200247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FR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22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fr-F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2200" b="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b="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fr-FR" sz="2200" b="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fr-FR" sz="2200" b="0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fr-FR" sz="2200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fr-FR" sz="22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2200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fr-FR" sz="2200" b="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fr-FR" sz="220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20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2200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fr-FR" sz="2200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2200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2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2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2200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200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fr-FR" sz="2200" b="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200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2200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20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</m:acc>
                                  <m:r>
                                    <a:rPr lang="fr-FR" sz="220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2200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200" i="1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sz="2200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fr-FR" sz="22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r>
                  <a:rPr lang="fr-FR" sz="2200" b="0" i="1" dirty="0" smtClean="0">
                    <a:latin typeface="Cambria Math"/>
                  </a:rPr>
                  <a:t/>
                </a:r>
                <a:br>
                  <a:rPr lang="fr-FR" sz="2200" b="0" i="1" dirty="0" smtClean="0">
                    <a:latin typeface="Cambria Math"/>
                  </a:rPr>
                </a:br>
                <a:r>
                  <a:rPr lang="fr-FR" sz="2200" b="0" i="1" dirty="0" smtClean="0">
                    <a:latin typeface="Cambria Math"/>
                  </a:rPr>
                  <a:t>             </a:t>
                </a:r>
                <a:r>
                  <a:rPr lang="fr-FR" sz="2200" b="0" dirty="0" smtClean="0">
                    <a:latin typeface="Cambria Math"/>
                  </a:rPr>
                  <a:t>+</a:t>
                </a:r>
                <a:r>
                  <a:rPr lang="fr-FR" sz="22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fr-FR" sz="22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fr-FR" sz="22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𝑖𝑘𝑗𝑙</m:t>
                            </m:r>
                          </m:sub>
                        </m:sSub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fr-FR" sz="2200" i="1">
                        <a:latin typeface="Cambria Math"/>
                      </a:rPr>
                      <m:t> </m:t>
                    </m:r>
                    <m:r>
                      <a:rPr lang="fr-FR" sz="2200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fr-FR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2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fr-FR" sz="2200" i="1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fr-FR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2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2200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fr-FR" sz="22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fr-FR" sz="2200" b="0" i="1" dirty="0" smtClean="0">
                    <a:latin typeface="Cambria Math"/>
                  </a:rPr>
                  <a:t/>
                </a:r>
                <a:br>
                  <a:rPr lang="fr-FR" sz="22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</a:rPr>
                        <m:t>             +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𝑑𝑡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fr-FR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sz="22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𝑗𝑖𝑘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98" y="4230635"/>
                <a:ext cx="8782789" cy="20024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983209" y="1298108"/>
            <a:ext cx="168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Local flat </a:t>
            </a:r>
            <a:r>
              <a:rPr lang="fr-FR" dirty="0" err="1" smtClean="0"/>
              <a:t>metric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211214" y="1131390"/>
                <a:ext cx="3988977" cy="685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Free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falling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reference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system, </a:t>
                </a:r>
                <a:br>
                  <a:rPr lang="fr-FR" dirty="0" smtClean="0">
                    <a:solidFill>
                      <a:srgbClr val="FF0000"/>
                    </a:solidFill>
                  </a:rPr>
                </a:br>
                <a:r>
                  <a:rPr lang="fr-FR" dirty="0" err="1" smtClean="0">
                    <a:solidFill>
                      <a:srgbClr val="FF0000"/>
                    </a:solidFill>
                  </a:rPr>
                  <a:t>negletting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terms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higher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than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214" y="1131390"/>
                <a:ext cx="3988977" cy="685188"/>
              </a:xfrm>
              <a:prstGeom prst="rect">
                <a:avLst/>
              </a:prstGeom>
              <a:blipFill rotWithShape="1">
                <a:blip r:embed="rId5"/>
                <a:stretch>
                  <a:fillRect l="-1376" t="-4464" b="-116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983209" y="3519735"/>
                <a:ext cx="3988977" cy="685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Laboratory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reference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system, </a:t>
                </a:r>
                <a:br>
                  <a:rPr lang="fr-FR" dirty="0" smtClean="0">
                    <a:solidFill>
                      <a:srgbClr val="0000FF"/>
                    </a:solidFill>
                  </a:rPr>
                </a:br>
                <a:r>
                  <a:rPr lang="fr-FR" dirty="0" err="1" smtClean="0">
                    <a:solidFill>
                      <a:srgbClr val="0000FF"/>
                    </a:solidFill>
                  </a:rPr>
                  <a:t>negletting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terms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higher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0000FF"/>
                    </a:solidFill>
                  </a:rPr>
                  <a:t>than</a:t>
                </a:r>
                <a:r>
                  <a:rPr lang="fr-FR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  <m:sup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09" y="3519735"/>
                <a:ext cx="3988977" cy="685188"/>
              </a:xfrm>
              <a:prstGeom prst="rect">
                <a:avLst/>
              </a:prstGeom>
              <a:blipFill rotWithShape="1">
                <a:blip r:embed="rId6"/>
                <a:stretch>
                  <a:fillRect l="-1221" t="-4425" b="-106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1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proper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frame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POG – </a:t>
            </a:r>
            <a:r>
              <a:rPr lang="fr-FR" dirty="0"/>
              <a:t>Détection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490857" y="58637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72571" y="1393185"/>
            <a:ext cx="4324069" cy="3671660"/>
            <a:chOff x="247877" y="1003232"/>
            <a:chExt cx="4324069" cy="36716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77" y="1957389"/>
              <a:ext cx="4277709" cy="271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045" y="1003232"/>
              <a:ext cx="4305901" cy="693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66" y="1206469"/>
            <a:ext cx="4344006" cy="88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20" y="2086702"/>
            <a:ext cx="2863237" cy="34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66" y="2658100"/>
            <a:ext cx="3639058" cy="20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15" y="4786310"/>
            <a:ext cx="385765" cy="2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8659"/>
            <a:ext cx="4450702" cy="214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441523" y="2046232"/>
                <a:ext cx="430887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sSup>
                            <m:sSup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23" y="2046232"/>
                <a:ext cx="430887" cy="5762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285322" y="2402016"/>
                <a:ext cx="566694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bPr>
                            <m:e/>
                            <m:sub/>
                          </m:sSub>
                        </m:num>
                        <m:den>
                          <m:sSup>
                            <m:sSup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22" y="2402016"/>
                <a:ext cx="566694" cy="5762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-124705" y="2429604"/>
                <a:ext cx="430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705" y="2429604"/>
                <a:ext cx="43088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2106589" y="2885459"/>
                <a:ext cx="566694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bPr>
                            <m:e/>
                            <m:sub/>
                          </m:sSub>
                        </m:num>
                        <m:den>
                          <m:sSup>
                            <m:sSup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89" y="2885459"/>
                <a:ext cx="566694" cy="57624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9" y="5203989"/>
            <a:ext cx="2411260" cy="112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70451" y="3268926"/>
                <a:ext cx="430887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sSup>
                            <m:sSup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51" y="3268926"/>
                <a:ext cx="430887" cy="57624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522805" y="3675755"/>
                <a:ext cx="430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05" y="3675755"/>
                <a:ext cx="430887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715277" y="3675897"/>
                <a:ext cx="3322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277" y="3675897"/>
                <a:ext cx="332270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600073" y="3093947"/>
                <a:ext cx="566694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bPr>
                            <m:e/>
                            <m:sub/>
                          </m:sSub>
                        </m:num>
                        <m:den>
                          <m:sSup>
                            <m:sSup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73" y="3093947"/>
                <a:ext cx="566694" cy="57624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350976" y="3121535"/>
                <a:ext cx="430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76" y="3121535"/>
                <a:ext cx="430887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479860" y="3540815"/>
                <a:ext cx="566694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bPr>
                            <m:e/>
                            <m:sub/>
                          </m:sSub>
                        </m:num>
                        <m:den>
                          <m:sSup>
                            <m:sSup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60" y="3540815"/>
                <a:ext cx="566694" cy="57624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384629" y="3540480"/>
                <a:ext cx="430887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sSup>
                            <m:sSup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629" y="3540480"/>
                <a:ext cx="430887" cy="57624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642251" y="4031703"/>
                <a:ext cx="430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251" y="4031703"/>
                <a:ext cx="430887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7725111" y="4014451"/>
                <a:ext cx="3322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11" y="4014451"/>
                <a:ext cx="332270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8190258" y="4404761"/>
                <a:ext cx="566694" cy="576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 smtClean="0">
                                  <a:latin typeface="Cambria Math"/>
                                </a:rPr>
                              </m:ctrlPr>
                            </m:sSubPr>
                            <m:e/>
                            <m:sub/>
                          </m:sSub>
                        </m:num>
                        <m:den>
                          <m:r>
                            <a:rPr lang="fr-FR" sz="160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258" y="4404761"/>
                <a:ext cx="566694" cy="57624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1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POG – Théorie Linéaire</a:t>
            </a:r>
          </a:p>
          <a:p>
            <a:r>
              <a:rPr lang="fr-FR" smtClean="0"/>
              <a:t>G. Cagnoli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7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D142D-6158-4ECC-8B45-929148A609A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2019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POG – </a:t>
            </a:r>
            <a:r>
              <a:rPr lang="fr-FR" dirty="0"/>
              <a:t>Détection</a:t>
            </a:r>
            <a:endParaRPr lang="fr-FR" dirty="0" smtClean="0"/>
          </a:p>
          <a:p>
            <a:r>
              <a:rPr lang="fr-FR" dirty="0" smtClean="0"/>
              <a:t>G. </a:t>
            </a:r>
            <a:r>
              <a:rPr lang="fr-FR" dirty="0" err="1" smtClean="0"/>
              <a:t>Cagnoli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113" y="0"/>
            <a:ext cx="9132887" cy="962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fr-FR" smtClean="0"/>
              <a:t>Crédits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117" y="1126836"/>
            <a:ext cx="915276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fr-FR" dirty="0" smtClean="0"/>
              <a:t>Giacomo </a:t>
            </a:r>
            <a:r>
              <a:rPr lang="fr-FR" dirty="0" err="1" smtClean="0"/>
              <a:t>Ciani</a:t>
            </a:r>
            <a:r>
              <a:rPr lang="fr-FR" dirty="0" smtClean="0"/>
              <a:t>, </a:t>
            </a:r>
            <a:r>
              <a:rPr lang="fr-FR" dirty="0" err="1" smtClean="0"/>
              <a:t>Università</a:t>
            </a:r>
            <a:r>
              <a:rPr lang="fr-FR" dirty="0" smtClean="0"/>
              <a:t> di </a:t>
            </a:r>
            <a:r>
              <a:rPr lang="fr-FR" dirty="0" err="1" smtClean="0"/>
              <a:t>Padova</a:t>
            </a:r>
            <a:r>
              <a:rPr lang="fr-FR" dirty="0" smtClean="0"/>
              <a:t>, cours doctorale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 smtClean="0"/>
              <a:t>Auger G. and </a:t>
            </a:r>
            <a:r>
              <a:rPr lang="fr-FR" dirty="0" err="1" smtClean="0"/>
              <a:t>Plagnol</a:t>
            </a:r>
            <a:r>
              <a:rPr lang="fr-FR" dirty="0" smtClean="0"/>
              <a:t> E., 2017, </a:t>
            </a:r>
            <a:r>
              <a:rPr lang="fr-FR" i="1" dirty="0" smtClean="0"/>
              <a:t>An </a:t>
            </a:r>
            <a:r>
              <a:rPr lang="fr-FR" i="1" dirty="0" err="1" smtClean="0"/>
              <a:t>Overview</a:t>
            </a:r>
            <a:r>
              <a:rPr lang="fr-FR" i="1" dirty="0" smtClean="0"/>
              <a:t> of </a:t>
            </a:r>
            <a:r>
              <a:rPr lang="fr-FR" i="1" dirty="0" err="1" smtClean="0"/>
              <a:t>Gravitational</a:t>
            </a:r>
            <a:r>
              <a:rPr lang="fr-FR" i="1" dirty="0" smtClean="0"/>
              <a:t> </a:t>
            </a:r>
            <a:r>
              <a:rPr lang="fr-FR" i="1" dirty="0" err="1" smtClean="0"/>
              <a:t>Waves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World Scientific </a:t>
            </a:r>
            <a:r>
              <a:rPr lang="fr-FR" dirty="0" err="1" smtClean="0"/>
              <a:t>Publishing</a:t>
            </a:r>
            <a:r>
              <a:rPr lang="fr-FR" dirty="0"/>
              <a:t>, ISBN </a:t>
            </a:r>
            <a:r>
              <a:rPr lang="fr-FR" dirty="0" smtClean="0"/>
              <a:t>978-9-813-14175-9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 smtClean="0"/>
              <a:t>Hobson M.P., </a:t>
            </a:r>
            <a:r>
              <a:rPr lang="fr-FR" dirty="0" err="1" smtClean="0"/>
              <a:t>Efstathiou</a:t>
            </a:r>
            <a:r>
              <a:rPr lang="fr-FR" dirty="0" smtClean="0"/>
              <a:t> G.P. and </a:t>
            </a:r>
            <a:r>
              <a:rPr lang="fr-FR" dirty="0" err="1" smtClean="0"/>
              <a:t>Lasenby</a:t>
            </a:r>
            <a:r>
              <a:rPr lang="fr-FR" dirty="0" smtClean="0"/>
              <a:t> A.N., 2006, </a:t>
            </a:r>
            <a:r>
              <a:rPr lang="en-US" dirty="0"/>
              <a:t>General </a:t>
            </a:r>
            <a:r>
              <a:rPr lang="en-US" dirty="0" smtClean="0"/>
              <a:t>Relativity, An </a:t>
            </a:r>
            <a:r>
              <a:rPr lang="en-US" dirty="0"/>
              <a:t>Introduction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Physicists, </a:t>
            </a:r>
            <a:r>
              <a:rPr lang="en-US" dirty="0"/>
              <a:t>Cambridge University Press, ISBN </a:t>
            </a:r>
            <a:r>
              <a:rPr lang="en-US" dirty="0" smtClean="0"/>
              <a:t>978-0-521-53639-4</a:t>
            </a:r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arxiv.org/abs/gr-qc/0401099v1</a:t>
            </a:r>
            <a:endParaRPr lang="fr-FR" dirty="0" smtClean="0"/>
          </a:p>
          <a:p>
            <a:pPr marL="342900" indent="-342900">
              <a:buFont typeface="+mj-lt"/>
              <a:buAutoNum type="arabicParenR"/>
            </a:pPr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physics.stackexchange.com/questions/297701/what-does-the-ricci-tensor-represent</a:t>
            </a:r>
            <a:endParaRPr lang="fr-FR" dirty="0" smtClean="0"/>
          </a:p>
          <a:p>
            <a:pPr marL="536575" indent="-536575"/>
            <a:r>
              <a:rPr lang="fr-FR" dirty="0" smtClean="0"/>
              <a:t>MM) </a:t>
            </a:r>
            <a:r>
              <a:rPr lang="fr-FR" dirty="0" err="1" smtClean="0"/>
              <a:t>Maggiore</a:t>
            </a:r>
            <a:r>
              <a:rPr lang="fr-FR" dirty="0" smtClean="0"/>
              <a:t> M., 2007, </a:t>
            </a:r>
            <a:r>
              <a:rPr lang="en-US" dirty="0"/>
              <a:t>Gravitational </a:t>
            </a:r>
            <a:r>
              <a:rPr lang="en-US" dirty="0" smtClean="0"/>
              <a:t>Waves Volume </a:t>
            </a:r>
            <a:r>
              <a:rPr lang="en-US" dirty="0"/>
              <a:t>1. Theory and </a:t>
            </a:r>
            <a:r>
              <a:rPr lang="en-US" dirty="0" smtClean="0"/>
              <a:t>Experiments,</a:t>
            </a:r>
            <a:br>
              <a:rPr lang="en-US" dirty="0" smtClean="0"/>
            </a:br>
            <a:r>
              <a:rPr lang="en-US" dirty="0"/>
              <a:t>Oxford University Press, ISBN: </a:t>
            </a:r>
            <a:r>
              <a:rPr lang="en-US" dirty="0" smtClean="0"/>
              <a:t>978-0-198-57074-5</a:t>
            </a:r>
          </a:p>
          <a:p>
            <a:pPr marL="536575" indent="-536575">
              <a:buAutoNum type="arabicParenR" startAt="6"/>
            </a:pPr>
            <a:r>
              <a:rPr lang="en-US" dirty="0" err="1" smtClean="0"/>
              <a:t>Hartle</a:t>
            </a:r>
            <a:r>
              <a:rPr lang="en-US" dirty="0" smtClean="0"/>
              <a:t> J. B., 2003, Gravity: an introduction to Einstein’s general relativity, Addison Wesley, </a:t>
            </a:r>
            <a:br>
              <a:rPr lang="en-US" dirty="0" smtClean="0"/>
            </a:br>
            <a:r>
              <a:rPr lang="en-US" dirty="0" smtClean="0"/>
              <a:t>ISBN: 0-8053-8662-9</a:t>
            </a:r>
          </a:p>
          <a:p>
            <a:pPr marL="536575" indent="-536575">
              <a:buAutoNum type="arabicParenR" startAt="6"/>
            </a:pPr>
            <a:r>
              <a:rPr lang="en-US" dirty="0" smtClean="0"/>
              <a:t>Ni W-T </a:t>
            </a:r>
            <a:r>
              <a:rPr lang="en-US" dirty="0"/>
              <a:t>and Zimmermann M., Inertial and gravitational effects in the proper reference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frame of </a:t>
            </a:r>
            <a:r>
              <a:rPr lang="en-US" dirty="0"/>
              <a:t>an accelerated, rotating </a:t>
            </a:r>
            <a:r>
              <a:rPr lang="en-US" dirty="0" smtClean="0"/>
              <a:t>observer, Phys. Rev. D 17 (6) 1473 (1978)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581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27649</TotalTime>
  <Words>669</Words>
  <Application>Microsoft Office PowerPoint</Application>
  <PresentationFormat>Affichage à l'écran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AdV+ R&amp;D Coating materials</vt:lpstr>
      <vt:lpstr>L’équation géodésique</vt:lpstr>
      <vt:lpstr>L’équation géodésique</vt:lpstr>
      <vt:lpstr>L’effet d’un OG sur des masses </vt:lpstr>
      <vt:lpstr>L’effet d’un OG sur des masses </vt:lpstr>
      <vt:lpstr>The proper reference frame</vt:lpstr>
      <vt:lpstr>The proper reference frame</vt:lpstr>
      <vt:lpstr>Présentation PowerPoint</vt:lpstr>
      <vt:lpstr>Présentation PowerPoint</vt:lpstr>
    </vt:vector>
  </TitlesOfParts>
  <Company>CNRS - LMA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geppo</dc:creator>
  <cp:lastModifiedBy>geppo</cp:lastModifiedBy>
  <cp:revision>410</cp:revision>
  <dcterms:created xsi:type="dcterms:W3CDTF">2015-11-30T03:03:09Z</dcterms:created>
  <dcterms:modified xsi:type="dcterms:W3CDTF">2019-02-11T07:59:26Z</dcterms:modified>
</cp:coreProperties>
</file>