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62" r:id="rId5"/>
    <p:sldId id="266" r:id="rId6"/>
    <p:sldId id="270" r:id="rId7"/>
    <p:sldId id="271" r:id="rId8"/>
    <p:sldId id="272" r:id="rId9"/>
    <p:sldId id="275" r:id="rId10"/>
    <p:sldId id="273" r:id="rId11"/>
    <p:sldId id="274" r:id="rId12"/>
    <p:sldId id="26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FF00FF"/>
    <a:srgbClr val="0033CC"/>
    <a:srgbClr val="0000FF"/>
    <a:srgbClr val="00968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94556" autoAdjust="0"/>
  </p:normalViewPr>
  <p:slideViewPr>
    <p:cSldViewPr snapToGrid="0" showGuides="1">
      <p:cViewPr varScale="1">
        <p:scale>
          <a:sx n="66" d="100"/>
          <a:sy n="66" d="100"/>
        </p:scale>
        <p:origin x="-876" y="-96"/>
      </p:cViewPr>
      <p:guideLst>
        <p:guide orient="horz" pos="2151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49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Bruit Thermique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9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Bruit Thermique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7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Bruit Thermique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Bruit Thermique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113" y="962025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13" y="6276975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Bruit Thermique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8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97701/what-does-the-ricci-tensor-represent" TargetMode="External"/><Relationship Id="rId2" Type="http://schemas.openxmlformats.org/officeDocument/2006/relationships/hyperlink" Target="http://arxiv.org/abs/gr-qc/0401099v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2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5" Type="http://schemas.openxmlformats.org/officeDocument/2006/relationships/image" Target="../media/image49.png"/><Relationship Id="rId10" Type="http://schemas.openxmlformats.org/officeDocument/2006/relationships/image" Target="../media/image42.png"/><Relationship Id="rId19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5653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AdV</a:t>
            </a:r>
            <a:r>
              <a:rPr lang="en-US" sz="4000" dirty="0" smtClean="0"/>
              <a:t>+ R&amp;D</a:t>
            </a:r>
            <a:br>
              <a:rPr lang="en-US" sz="4000" dirty="0" smtClean="0"/>
            </a:br>
            <a:r>
              <a:rPr lang="en-US" sz="4000" dirty="0" smtClean="0"/>
              <a:t>Coating materials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940" y="4852220"/>
            <a:ext cx="7274037" cy="1592825"/>
          </a:xfrm>
        </p:spPr>
        <p:txBody>
          <a:bodyPr>
            <a:normAutofit/>
          </a:bodyPr>
          <a:lstStyle/>
          <a:p>
            <a:r>
              <a:rPr lang="fr-FR" altLang="fr-FR" sz="2600" dirty="0" err="1" smtClean="0"/>
              <a:t>Gianpietro</a:t>
            </a:r>
            <a:r>
              <a:rPr lang="fr-FR" altLang="fr-FR" sz="2600" dirty="0" smtClean="0"/>
              <a:t> </a:t>
            </a:r>
            <a:r>
              <a:rPr lang="fr-FR" altLang="fr-FR" sz="2600" dirty="0" err="1" smtClean="0"/>
              <a:t>Cagnoli</a:t>
            </a:r>
            <a:endParaRPr lang="fr-FR" altLang="fr-FR" sz="2600" dirty="0" smtClean="0"/>
          </a:p>
          <a:p>
            <a:r>
              <a:rPr lang="fr-FR" altLang="fr-FR" sz="1600" dirty="0" smtClean="0"/>
              <a:t>gianpietro.cagnoli@univ-lyon1.fr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1" y="4794637"/>
            <a:ext cx="1182954" cy="708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" y="-659127"/>
            <a:ext cx="9144001" cy="343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872" y="3308860"/>
            <a:ext cx="7642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Physique des Ondes Gravitationnelles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Le Bruit Thermique dans les Interféromètres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6" y="4868091"/>
            <a:ext cx="1197790" cy="5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que nous souhaitons faire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22532" name="Picture 4" descr="Résultat de recherche d'images pour &quot;pile of rocks at the top of a mountai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71" y="1501315"/>
            <a:ext cx="5680075" cy="41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J’espère pas ça !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26626" name="Picture 2" descr="stock photo, balance, pile, view, rocks, stones, stacked, creation, per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9044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96452" y="5595165"/>
            <a:ext cx="4469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990099"/>
                </a:solidFill>
                <a:latin typeface="Brush Script MT" panose="03060802040406070304" pitchFamily="66" charset="0"/>
              </a:rPr>
              <a:t>Bonne continuation !!!!</a:t>
            </a:r>
            <a:endParaRPr lang="fr-FR" sz="4400" dirty="0">
              <a:solidFill>
                <a:srgbClr val="990099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</p:spPr>
        <p:txBody>
          <a:bodyPr/>
          <a:lstStyle/>
          <a:p>
            <a:r>
              <a:rPr lang="fr-FR" dirty="0" smtClean="0"/>
              <a:t>POG – </a:t>
            </a:r>
            <a:r>
              <a:rPr lang="fr-FR" dirty="0" smtClean="0"/>
              <a:t>Bruit Thermique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Crédits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117" y="1126836"/>
            <a:ext cx="9152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r-FR" dirty="0" smtClean="0"/>
              <a:t>Giacomo </a:t>
            </a:r>
            <a:r>
              <a:rPr lang="fr-FR" dirty="0" err="1" smtClean="0"/>
              <a:t>Ciani</a:t>
            </a:r>
            <a:r>
              <a:rPr lang="fr-FR" dirty="0" smtClean="0"/>
              <a:t>, </a:t>
            </a:r>
            <a:r>
              <a:rPr lang="fr-FR" dirty="0" err="1" smtClean="0"/>
              <a:t>Università</a:t>
            </a:r>
            <a:r>
              <a:rPr lang="fr-FR" dirty="0" smtClean="0"/>
              <a:t> di </a:t>
            </a:r>
            <a:r>
              <a:rPr lang="fr-FR" dirty="0" err="1" smtClean="0"/>
              <a:t>Padova</a:t>
            </a:r>
            <a:r>
              <a:rPr lang="fr-FR" dirty="0" smtClean="0"/>
              <a:t>, cours doctorale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Auger G. and </a:t>
            </a:r>
            <a:r>
              <a:rPr lang="fr-FR" dirty="0" err="1" smtClean="0"/>
              <a:t>Plagnol</a:t>
            </a:r>
            <a:r>
              <a:rPr lang="fr-FR" dirty="0" smtClean="0"/>
              <a:t> E., 2017, </a:t>
            </a:r>
            <a:r>
              <a:rPr lang="fr-FR" i="1" dirty="0" smtClean="0"/>
              <a:t>An </a:t>
            </a:r>
            <a:r>
              <a:rPr lang="fr-FR" i="1" dirty="0" err="1" smtClean="0"/>
              <a:t>Overview</a:t>
            </a:r>
            <a:r>
              <a:rPr lang="fr-FR" i="1" dirty="0" smtClean="0"/>
              <a:t> of </a:t>
            </a:r>
            <a:r>
              <a:rPr lang="fr-FR" i="1" dirty="0" err="1" smtClean="0"/>
              <a:t>Gravitational</a:t>
            </a:r>
            <a:r>
              <a:rPr lang="fr-FR" i="1" dirty="0" smtClean="0"/>
              <a:t> </a:t>
            </a:r>
            <a:r>
              <a:rPr lang="fr-FR" i="1" dirty="0" err="1" smtClean="0"/>
              <a:t>Waves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World Scientific </a:t>
            </a:r>
            <a:r>
              <a:rPr lang="fr-FR" dirty="0" err="1" smtClean="0"/>
              <a:t>Publishing</a:t>
            </a:r>
            <a:r>
              <a:rPr lang="fr-FR" dirty="0"/>
              <a:t>, ISBN </a:t>
            </a:r>
            <a:r>
              <a:rPr lang="fr-FR" dirty="0" smtClean="0"/>
              <a:t>978-9-813-14175-9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Hobson M.P., </a:t>
            </a:r>
            <a:r>
              <a:rPr lang="fr-FR" dirty="0" err="1" smtClean="0"/>
              <a:t>Efstathiou</a:t>
            </a:r>
            <a:r>
              <a:rPr lang="fr-FR" dirty="0" smtClean="0"/>
              <a:t> G.P. and </a:t>
            </a:r>
            <a:r>
              <a:rPr lang="fr-FR" dirty="0" err="1" smtClean="0"/>
              <a:t>Lasenby</a:t>
            </a:r>
            <a:r>
              <a:rPr lang="fr-FR" dirty="0" smtClean="0"/>
              <a:t> A.N., 2006, </a:t>
            </a:r>
            <a:r>
              <a:rPr lang="en-US" dirty="0"/>
              <a:t>General </a:t>
            </a:r>
            <a:r>
              <a:rPr lang="en-US" dirty="0" smtClean="0"/>
              <a:t>Relativity, An </a:t>
            </a:r>
            <a:r>
              <a:rPr lang="en-US" dirty="0"/>
              <a:t>Introduction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Physicists, </a:t>
            </a:r>
            <a:r>
              <a:rPr lang="en-US" dirty="0"/>
              <a:t>Cambridge University Press, ISBN </a:t>
            </a:r>
            <a:r>
              <a:rPr lang="en-US" dirty="0" smtClean="0"/>
              <a:t>978-0-521-53639-4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arxiv.org/abs/gr-qc/0401099v1</a:t>
            </a:r>
            <a:endParaRPr lang="fr-FR" dirty="0" smtClean="0"/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physics.stackexchange.com/questions/297701/what-does-the-ricci-tensor-represent</a:t>
            </a:r>
            <a:endParaRPr lang="fr-FR" dirty="0" smtClean="0"/>
          </a:p>
          <a:p>
            <a:pPr marL="536575" indent="-536575"/>
            <a:r>
              <a:rPr lang="fr-FR" dirty="0" smtClean="0"/>
              <a:t>MM) </a:t>
            </a:r>
            <a:r>
              <a:rPr lang="fr-FR" dirty="0" err="1" smtClean="0"/>
              <a:t>Maggiore</a:t>
            </a:r>
            <a:r>
              <a:rPr lang="fr-FR" dirty="0" smtClean="0"/>
              <a:t> M., 2007, </a:t>
            </a:r>
            <a:r>
              <a:rPr lang="en-US" dirty="0"/>
              <a:t>Gravitational </a:t>
            </a:r>
            <a:r>
              <a:rPr lang="en-US" dirty="0" smtClean="0"/>
              <a:t>Waves Volume </a:t>
            </a:r>
            <a:r>
              <a:rPr lang="en-US" dirty="0"/>
              <a:t>1. Theory and </a:t>
            </a:r>
            <a:r>
              <a:rPr lang="en-US" dirty="0" smtClean="0"/>
              <a:t>Experiments,</a:t>
            </a:r>
            <a:br>
              <a:rPr lang="en-US" dirty="0" smtClean="0"/>
            </a:br>
            <a:r>
              <a:rPr lang="en-US" dirty="0"/>
              <a:t>Oxford University Press, ISBN: </a:t>
            </a:r>
            <a:r>
              <a:rPr lang="en-US" dirty="0" smtClean="0"/>
              <a:t>978-0-198-57074-5</a:t>
            </a:r>
          </a:p>
          <a:p>
            <a:pPr marL="536575" indent="-536575">
              <a:buAutoNum type="arabicParenR" startAt="6"/>
            </a:pPr>
            <a:r>
              <a:rPr lang="en-US" dirty="0" err="1" smtClean="0"/>
              <a:t>Hartle</a:t>
            </a:r>
            <a:r>
              <a:rPr lang="en-US" dirty="0" smtClean="0"/>
              <a:t> J. B., 2003, Gravity: an introduction to Einstein’s general relativity, Addison Wesley, </a:t>
            </a:r>
            <a:br>
              <a:rPr lang="en-US" dirty="0" smtClean="0"/>
            </a:br>
            <a:r>
              <a:rPr lang="en-US" dirty="0" smtClean="0"/>
              <a:t>ISBN: 0-8053-8662-9</a:t>
            </a:r>
          </a:p>
          <a:p>
            <a:pPr marL="536575" indent="-536575">
              <a:buAutoNum type="arabicParenR" startAt="6"/>
            </a:pPr>
            <a:r>
              <a:rPr lang="en-US" dirty="0" smtClean="0"/>
              <a:t>Ni W-T </a:t>
            </a:r>
            <a:r>
              <a:rPr lang="en-US" dirty="0"/>
              <a:t>and Zimmermann M., Inertial and gravitational effects in the proper reference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frame of </a:t>
            </a:r>
            <a:r>
              <a:rPr lang="en-US" dirty="0"/>
              <a:t>an accelerated, rotating </a:t>
            </a:r>
            <a:r>
              <a:rPr lang="en-US" dirty="0" smtClean="0"/>
              <a:t>observer, Phys. Rev. D 17 (6) 1473 (1978)</a:t>
            </a:r>
          </a:p>
          <a:p>
            <a:pPr marL="536575" indent="-536575">
              <a:buAutoNum type="arabicParenR" startAt="6"/>
            </a:pPr>
            <a:r>
              <a:rPr lang="en-US" dirty="0" smtClean="0"/>
              <a:t>Jean-Pierre </a:t>
            </a:r>
            <a:r>
              <a:rPr lang="en-US" dirty="0" err="1" smtClean="0"/>
              <a:t>Zendri</a:t>
            </a:r>
            <a:r>
              <a:rPr lang="en-US" dirty="0" smtClean="0"/>
              <a:t>, </a:t>
            </a:r>
            <a:r>
              <a:rPr lang="fr-FR" dirty="0" smtClean="0"/>
              <a:t>séminaire au département de physique à l’Université de </a:t>
            </a:r>
            <a:r>
              <a:rPr lang="fr-FR" dirty="0" err="1" smtClean="0"/>
              <a:t>Padova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28.04.2016</a:t>
            </a:r>
          </a:p>
          <a:p>
            <a:pPr marL="536575" indent="-536575">
              <a:buAutoNum type="arabicParenR" startAt="6"/>
            </a:pPr>
            <a:r>
              <a:rPr lang="fr-FR" dirty="0" smtClean="0"/>
              <a:t>L.D. Landau, E.M. </a:t>
            </a:r>
            <a:r>
              <a:rPr lang="fr-FR" dirty="0" err="1" smtClean="0"/>
              <a:t>Lifshits</a:t>
            </a:r>
            <a:r>
              <a:rPr lang="fr-FR" dirty="0" smtClean="0"/>
              <a:t>,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, Part 1, </a:t>
            </a:r>
            <a:r>
              <a:rPr lang="fr-FR" dirty="0" err="1" smtClean="0"/>
              <a:t>Pergamon</a:t>
            </a:r>
            <a:r>
              <a:rPr lang="fr-FR" dirty="0" smtClean="0"/>
              <a:t> </a:t>
            </a:r>
            <a:r>
              <a:rPr lang="fr-FR" dirty="0" err="1" smtClean="0"/>
              <a:t>Press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58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1490663"/>
            <a:ext cx="1792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1941079"/>
            <a:ext cx="149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2365952"/>
            <a:ext cx="2185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2791692"/>
            <a:ext cx="25193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3414713"/>
            <a:ext cx="34147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4111337"/>
            <a:ext cx="10747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4602884"/>
            <a:ext cx="1860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56" y="1218406"/>
            <a:ext cx="24463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56" y="2173865"/>
            <a:ext cx="22717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08" y="1826490"/>
            <a:ext cx="56054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61" y="2626302"/>
            <a:ext cx="39687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55" y="3010767"/>
            <a:ext cx="1001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912664" y="3316433"/>
            <a:ext cx="3800552" cy="252033"/>
            <a:chOff x="4912664" y="3316433"/>
            <a:chExt cx="3800552" cy="252033"/>
          </a:xfrm>
        </p:grpSpPr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664" y="3316433"/>
              <a:ext cx="27749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229" y="3349391"/>
              <a:ext cx="1042987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43" y="4139118"/>
            <a:ext cx="14541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93" y="4436917"/>
            <a:ext cx="32956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350597" y="4753696"/>
            <a:ext cx="3707533" cy="250825"/>
            <a:chOff x="5350597" y="4753696"/>
            <a:chExt cx="3707533" cy="250825"/>
          </a:xfrm>
        </p:grpSpPr>
        <p:pic>
          <p:nvPicPr>
            <p:cNvPr id="1845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597" y="4753696"/>
              <a:ext cx="2967037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843" y="4753696"/>
              <a:ext cx="649287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ZoneTexte 25"/>
          <p:cNvSpPr txBox="1"/>
          <p:nvPr/>
        </p:nvSpPr>
        <p:spPr>
          <a:xfrm>
            <a:off x="8699211" y="578549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33754" y="1063625"/>
            <a:ext cx="4402137" cy="654050"/>
            <a:chOff x="3497408" y="5155334"/>
            <a:chExt cx="4402137" cy="654050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408" y="5337175"/>
              <a:ext cx="16637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08" y="5155334"/>
              <a:ext cx="2738437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2839077"/>
            <a:ext cx="43068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1748931"/>
            <a:ext cx="5672834" cy="8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30" y="2164737"/>
            <a:ext cx="1884975" cy="5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3366655"/>
            <a:ext cx="43656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4078865"/>
            <a:ext cx="4630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" y="4909994"/>
            <a:ext cx="35798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0" y="5238462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7" y="5706920"/>
            <a:ext cx="2679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8699211" y="578549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3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3" y="1154113"/>
            <a:ext cx="58245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3" y="3100689"/>
            <a:ext cx="3980387" cy="9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3" y="4205866"/>
            <a:ext cx="45767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5313507" y="3475989"/>
            <a:ext cx="3484563" cy="668482"/>
            <a:chOff x="5313507" y="3475989"/>
            <a:chExt cx="3484563" cy="668482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507" y="3475989"/>
              <a:ext cx="348456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507" y="3901584"/>
              <a:ext cx="2400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oneTexte 11"/>
          <p:cNvSpPr txBox="1"/>
          <p:nvPr/>
        </p:nvSpPr>
        <p:spPr>
          <a:xfrm>
            <a:off x="8699211" y="578549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16278"/>
            <a:ext cx="55149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Où est le bruit thermique dans les interféromètres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0" y="1945974"/>
            <a:ext cx="5232433" cy="42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766474" y="2259749"/>
            <a:ext cx="4251902" cy="2977004"/>
            <a:chOff x="766474" y="1945725"/>
            <a:chExt cx="4251902" cy="29770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4" y="1945725"/>
              <a:ext cx="2950625" cy="2977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8" t="15146" b="71752"/>
            <a:stretch/>
          </p:blipFill>
          <p:spPr bwMode="auto">
            <a:xfrm>
              <a:off x="4125624" y="4184073"/>
              <a:ext cx="892752" cy="59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6262272" y="1235642"/>
            <a:ext cx="2212831" cy="4874450"/>
            <a:chOff x="7093961" y="967798"/>
            <a:chExt cx="1815234" cy="399861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961" y="967798"/>
              <a:ext cx="1815234" cy="302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564" y="4071067"/>
              <a:ext cx="15541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765448" y="3119287"/>
            <a:ext cx="4435461" cy="2623211"/>
            <a:chOff x="765448" y="2805263"/>
            <a:chExt cx="4435461" cy="2623211"/>
          </a:xfrm>
        </p:grpSpPr>
        <p:sp>
          <p:nvSpPr>
            <p:cNvPr id="14" name="Forme libre 13"/>
            <p:cNvSpPr/>
            <p:nvPr/>
          </p:nvSpPr>
          <p:spPr>
            <a:xfrm>
              <a:off x="765448" y="2805263"/>
              <a:ext cx="1166791" cy="2623211"/>
            </a:xfrm>
            <a:custGeom>
              <a:avLst/>
              <a:gdLst>
                <a:gd name="connsiteX0" fmla="*/ 0 w 1166791"/>
                <a:gd name="connsiteY0" fmla="*/ 0 h 2623211"/>
                <a:gd name="connsiteX1" fmla="*/ 488232 w 1166791"/>
                <a:gd name="connsiteY1" fmla="*/ 1237130 h 2623211"/>
                <a:gd name="connsiteX2" fmla="*/ 736485 w 1166791"/>
                <a:gd name="connsiteY2" fmla="*/ 1783287 h 2623211"/>
                <a:gd name="connsiteX3" fmla="*/ 1001289 w 1166791"/>
                <a:gd name="connsiteY3" fmla="*/ 2325307 h 2623211"/>
                <a:gd name="connsiteX4" fmla="*/ 1166791 w 1166791"/>
                <a:gd name="connsiteY4" fmla="*/ 2623211 h 26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791" h="2623211">
                  <a:moveTo>
                    <a:pt x="0" y="0"/>
                  </a:moveTo>
                  <a:cubicBezTo>
                    <a:pt x="182742" y="469958"/>
                    <a:pt x="365485" y="939916"/>
                    <a:pt x="488232" y="1237130"/>
                  </a:cubicBezTo>
                  <a:cubicBezTo>
                    <a:pt x="610979" y="1534344"/>
                    <a:pt x="650976" y="1601924"/>
                    <a:pt x="736485" y="1783287"/>
                  </a:cubicBezTo>
                  <a:cubicBezTo>
                    <a:pt x="821994" y="1964650"/>
                    <a:pt x="929571" y="2185320"/>
                    <a:pt x="1001289" y="2325307"/>
                  </a:cubicBezTo>
                  <a:cubicBezTo>
                    <a:pt x="1073007" y="2465294"/>
                    <a:pt x="1119899" y="2544252"/>
                    <a:pt x="1166791" y="2623211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766474" y="3831377"/>
              <a:ext cx="4422022" cy="1481246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>
            <a:xfrm>
              <a:off x="781998" y="4770603"/>
              <a:ext cx="4418911" cy="616496"/>
            </a:xfrm>
            <a:custGeom>
              <a:avLst/>
              <a:gdLst>
                <a:gd name="connsiteX0" fmla="*/ 0 w 4418911"/>
                <a:gd name="connsiteY0" fmla="*/ 0 h 616496"/>
                <a:gd name="connsiteX1" fmla="*/ 711660 w 4418911"/>
                <a:gd name="connsiteY1" fmla="*/ 177915 h 616496"/>
                <a:gd name="connsiteX2" fmla="*/ 1568134 w 4418911"/>
                <a:gd name="connsiteY2" fmla="*/ 335142 h 616496"/>
                <a:gd name="connsiteX3" fmla="*/ 2230143 w 4418911"/>
                <a:gd name="connsiteY3" fmla="*/ 426168 h 616496"/>
                <a:gd name="connsiteX4" fmla="*/ 3281083 w 4418911"/>
                <a:gd name="connsiteY4" fmla="*/ 533745 h 616496"/>
                <a:gd name="connsiteX5" fmla="*/ 4418911 w 4418911"/>
                <a:gd name="connsiteY5" fmla="*/ 616496 h 6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911" h="616496">
                  <a:moveTo>
                    <a:pt x="0" y="0"/>
                  </a:moveTo>
                  <a:cubicBezTo>
                    <a:pt x="225152" y="61029"/>
                    <a:pt x="450304" y="122058"/>
                    <a:pt x="711660" y="177915"/>
                  </a:cubicBezTo>
                  <a:cubicBezTo>
                    <a:pt x="973016" y="233772"/>
                    <a:pt x="1315054" y="293767"/>
                    <a:pt x="1568134" y="335142"/>
                  </a:cubicBezTo>
                  <a:cubicBezTo>
                    <a:pt x="1821214" y="376517"/>
                    <a:pt x="1944652" y="393068"/>
                    <a:pt x="2230143" y="426168"/>
                  </a:cubicBezTo>
                  <a:cubicBezTo>
                    <a:pt x="2515634" y="459268"/>
                    <a:pt x="2916288" y="502024"/>
                    <a:pt x="3281083" y="533745"/>
                  </a:cubicBezTo>
                  <a:cubicBezTo>
                    <a:pt x="3645878" y="565466"/>
                    <a:pt x="4032394" y="590981"/>
                    <a:pt x="4418911" y="616496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155421" y="2316854"/>
            <a:ext cx="2013924" cy="1615628"/>
            <a:chOff x="5155421" y="2316854"/>
            <a:chExt cx="2013924" cy="1615628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5255941" y="2316854"/>
              <a:ext cx="1290714" cy="162434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5155421" y="2650273"/>
              <a:ext cx="1402454" cy="128220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5225544" y="2968078"/>
              <a:ext cx="1943801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5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Étapes fondamentales pour l’étude du bruit thermique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688"/>
                <a:ext cx="8498114" cy="49874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Noise appeared only recently in the domain of physics</a:t>
                </a:r>
              </a:p>
              <a:p>
                <a:pPr lvl="1"/>
                <a:r>
                  <a:rPr lang="en-US" dirty="0" smtClean="0"/>
                  <a:t>To be studied noise has to be observed…</a:t>
                </a:r>
              </a:p>
              <a:p>
                <a:pPr lvl="1"/>
                <a:r>
                  <a:rPr lang="en-US" dirty="0" smtClean="0"/>
                  <a:t>Not surprisingly the only work studied for many years was on the pollen motion observed by R. Brown in 1827 </a:t>
                </a:r>
              </a:p>
              <a:p>
                <a:r>
                  <a:rPr lang="en-US" dirty="0" smtClean="0"/>
                  <a:t>Einstein 1905 (ad </a:t>
                </a:r>
                <a:r>
                  <a:rPr lang="en-US" dirty="0" err="1" smtClean="0"/>
                  <a:t>Smoluchowski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𝑘𝑇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Johnson (1926) Nyquist (1928)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𝑣𝑣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=4</m:t>
                    </m:r>
                    <m:r>
                      <a:rPr lang="fr-FR" b="0" i="1" smtClean="0">
                        <a:latin typeface="Cambria Math"/>
                      </a:rPr>
                      <m:t>𝑘𝑇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F-D Theorem(1951)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688"/>
                <a:ext cx="8498114" cy="4987476"/>
              </a:xfrm>
              <a:blipFill rotWithShape="1">
                <a:blip r:embed="rId2"/>
                <a:stretch>
                  <a:fillRect l="-1220" t="-1222" r="-1793" b="-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21506" name="Picture 2" descr="https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0" y="371225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7901" y="582227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Wikipedia</a:t>
            </a:r>
            <a:endParaRPr lang="fr-FR" dirty="0"/>
          </a:p>
        </p:txBody>
      </p:sp>
      <p:pic>
        <p:nvPicPr>
          <p:cNvPr id="21508" name="Picture 4" descr="https://soluclim.com/media/images/symbole-resistance.jpg.1024x0_q85_cr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38354" r="23504" b="41311"/>
          <a:stretch/>
        </p:blipFill>
        <p:spPr bwMode="auto">
          <a:xfrm>
            <a:off x="3689242" y="5067437"/>
            <a:ext cx="1506878" cy="4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théorème Fluctuation-Dissipation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2852741"/>
          </a:xfrm>
        </p:spPr>
        <p:txBody>
          <a:bodyPr/>
          <a:lstStyle/>
          <a:p>
            <a:r>
              <a:rPr lang="fr-FR" dirty="0" smtClean="0"/>
              <a:t>Établis en 1951 par H.B. </a:t>
            </a:r>
            <a:r>
              <a:rPr lang="fr-FR" dirty="0" err="1" smtClean="0"/>
              <a:t>Callen</a:t>
            </a:r>
            <a:r>
              <a:rPr lang="fr-FR" dirty="0" smtClean="0"/>
              <a:t> and T.A. </a:t>
            </a:r>
            <a:r>
              <a:rPr lang="fr-FR" dirty="0" err="1" smtClean="0"/>
              <a:t>Welton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Limite classique: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2496456" y="1988461"/>
                <a:ext cx="4148828" cy="100251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=4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ℏ∙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′′∙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ℏ</m:t>
                                      </m:r>
                                      <m: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fr-F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456" y="1988461"/>
                <a:ext cx="4148828" cy="1002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3344508" y="3868061"/>
                <a:ext cx="2946576" cy="7351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/>
                            </a:rPr>
                            <m:t>4</m:t>
                          </m:r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′′</m:t>
                      </m:r>
                      <m:d>
                        <m:d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08" y="3868061"/>
                <a:ext cx="2946576" cy="7351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524058" y="4971665"/>
                <a:ext cx="3252109" cy="842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fr-FR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fr-FR" sz="2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fr-FR" sz="2200" b="0" i="1" smtClean="0">
                              <a:latin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58" y="4971665"/>
                <a:ext cx="3252109" cy="842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5138044" y="5186483"/>
                <a:ext cx="27470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4" y="5186483"/>
                <a:ext cx="274703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699211" y="578549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0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 sur le bruit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" y="1539211"/>
            <a:ext cx="8214851" cy="245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9"/>
          <p:cNvSpPr txBox="1">
            <a:spLocks/>
          </p:cNvSpPr>
          <p:nvPr/>
        </p:nvSpPr>
        <p:spPr>
          <a:xfrm>
            <a:off x="457200" y="3849330"/>
            <a:ext cx="8229600" cy="25319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variance 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baseline="30000" dirty="0" smtClean="0"/>
              <a:t>2</a:t>
            </a:r>
            <a:r>
              <a:rPr lang="fr-FR" dirty="0" smtClean="0"/>
              <a:t> (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 est l’écart type)</a:t>
            </a:r>
          </a:p>
          <a:p>
            <a:endParaRPr lang="fr-FR" dirty="0" smtClean="0"/>
          </a:p>
          <a:p>
            <a:endParaRPr lang="fr-FR" sz="1200" dirty="0" smtClean="0"/>
          </a:p>
          <a:p>
            <a:r>
              <a:rPr lang="fr-FR" dirty="0" smtClean="0"/>
              <a:t>RMS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0" y="1680668"/>
                <a:ext cx="815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𝑣</m:t>
                      </m:r>
                      <m:r>
                        <a:rPr lang="fr-FR" sz="2400" b="0" i="1" smtClean="0">
                          <a:latin typeface="Cambria Math"/>
                        </a:rPr>
                        <m:t>(</m:t>
                      </m:r>
                      <m:r>
                        <a:rPr lang="fr-FR" sz="2400" b="0" i="1" smtClean="0">
                          <a:latin typeface="Cambria Math"/>
                        </a:rPr>
                        <m:t>𝑡</m:t>
                      </m:r>
                      <m:r>
                        <a:rPr lang="fr-F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0668"/>
                <a:ext cx="81516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493"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8510351" y="2946571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351" y="2946571"/>
                <a:ext cx="382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>
            <a:off x="815160" y="2580968"/>
            <a:ext cx="78866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8456461" y="2113288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461" y="2113288"/>
                <a:ext cx="42934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32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25687" y="1093434"/>
            <a:ext cx="746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 bruit est un signal d’</a:t>
            </a:r>
            <a:r>
              <a:rPr lang="fr-FR" sz="2400" dirty="0"/>
              <a:t>é</a:t>
            </a:r>
            <a:r>
              <a:rPr lang="fr-FR" sz="2400" dirty="0" smtClean="0"/>
              <a:t>nergie infinie et de puissance finie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2148457" y="4322816"/>
                <a:ext cx="4011419" cy="83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𝑣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fr-F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fr-FR" sz="20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/2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d>
                                        <m:dPr>
                                          <m:ctrlPr>
                                            <a:rPr lang="fr-FR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20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0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20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fr-FR" sz="2000" b="0" i="1" smtClean="0">
                              <a:latin typeface="Cambria Math"/>
                            </a:rPr>
                            <m:t>     </m:t>
                          </m:r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57" y="4322816"/>
                <a:ext cx="4011419" cy="834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2020644" y="5099340"/>
                <a:ext cx="5335435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sz="20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fr-FR" sz="2000" i="1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  <m:r>
                                <a:rPr lang="fr-FR" sz="2000" i="1">
                                  <a:latin typeface="Cambria Math"/>
                                </a:rPr>
                                <m:t>   </m:t>
                              </m:r>
                            </m:e>
                          </m:func>
                        </m:e>
                      </m:rad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44" y="5099340"/>
                <a:ext cx="5335435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à coins arrondis 14"/>
          <p:cNvSpPr/>
          <p:nvPr/>
        </p:nvSpPr>
        <p:spPr>
          <a:xfrm>
            <a:off x="407580" y="5128368"/>
            <a:ext cx="7069852" cy="10016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L’analyse harmonique du bruit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008586"/>
            <a:ext cx="8229600" cy="111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3 bruits avec le même 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baseline="30000" dirty="0" smtClean="0"/>
              <a:t>2</a:t>
            </a:r>
            <a:r>
              <a:rPr lang="fr-FR" dirty="0" smtClean="0"/>
              <a:t> mais le contenue spectral est différent</a:t>
            </a:r>
            <a:endParaRPr lang="fr-FR" dirty="0"/>
          </a:p>
        </p:txBody>
      </p:sp>
      <p:pic>
        <p:nvPicPr>
          <p:cNvPr id="7" name="Picture 2" descr="https://i.stack.imgur.com/Rwu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67861"/>
            <a:ext cx="62674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 décrire le contenu harmonique du bruit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Bruit Thermique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3131380" y="2629085"/>
            <a:ext cx="4063418" cy="1473734"/>
            <a:chOff x="3131380" y="2717573"/>
            <a:chExt cx="4063418" cy="14737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380" y="2717573"/>
              <a:ext cx="4063418" cy="147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5240981" y="2871255"/>
                  <a:ext cx="53969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981" y="2871255"/>
                  <a:ext cx="53969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82" r="-15909" b="-326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6133440" y="2742473"/>
                  <a:ext cx="76918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440" y="2742473"/>
                  <a:ext cx="769185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75" r="-11905" b="-326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ce réservé du contenu 2"/>
              <p:cNvSpPr txBox="1">
                <a:spLocks/>
              </p:cNvSpPr>
              <p:nvPr/>
            </p:nvSpPr>
            <p:spPr>
              <a:xfrm>
                <a:off x="457200" y="1210236"/>
                <a:ext cx="8229600" cy="517109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●"/>
                  <a:defRPr sz="2800" kern="1200">
                    <a:solidFill>
                      <a:srgbClr val="009688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♦"/>
                  <a:defRPr sz="24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×"/>
                  <a:defRPr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Théorème de </a:t>
                </a:r>
                <a:r>
                  <a:rPr lang="fr-FR" dirty="0" err="1" smtClean="0"/>
                  <a:t>Parseval</a:t>
                </a:r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 smtClean="0"/>
              </a:p>
              <a:p>
                <a:r>
                  <a:rPr lang="fr-FR" dirty="0" smtClean="0"/>
                  <a:t>La solution </a:t>
                </a:r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La Densité Spectrale de Puissance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𝑣𝑣</m:t>
                        </m:r>
                      </m:sub>
                    </m:sSub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fr-FR" dirty="0" smtClean="0"/>
                  <a:t> est la fonction qui donne la distribution de la </a:t>
                </a:r>
                <a:br>
                  <a:rPr lang="fr-FR" dirty="0" smtClean="0"/>
                </a:br>
                <a:r>
                  <a:rPr lang="fr-FR" dirty="0" smtClean="0"/>
                  <a:t>puissance moyenne sur les fréquences</a:t>
                </a:r>
                <a:endParaRPr lang="fr-FR" dirty="0"/>
              </a:p>
            </p:txBody>
          </p:sp>
        </mc:Choice>
        <mc:Fallback>
          <p:sp>
            <p:nvSpPr>
              <p:cNvPr id="10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0236"/>
                <a:ext cx="8229600" cy="5171092"/>
              </a:xfrm>
              <a:prstGeom prst="rect">
                <a:avLst/>
              </a:prstGeom>
              <a:blipFill rotWithShape="1">
                <a:blip r:embed="rId5"/>
                <a:stretch>
                  <a:fillRect l="-1259" t="-11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2449739" y="1747684"/>
                <a:ext cx="4068293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/>
                            </a:rPr>
                            <m:t>  </m:t>
                          </m:r>
                          <m:r>
                            <a:rPr lang="fr-FR" i="1">
                              <a:latin typeface="Cambria Math"/>
                            </a:rPr>
                            <m:t>𝑑𝑓</m:t>
                          </m:r>
                        </m:e>
                      </m:nary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9" y="1747684"/>
                <a:ext cx="4068293" cy="704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rme libre 11"/>
          <p:cNvSpPr/>
          <p:nvPr/>
        </p:nvSpPr>
        <p:spPr>
          <a:xfrm>
            <a:off x="3313216" y="3141600"/>
            <a:ext cx="3556659" cy="754083"/>
          </a:xfrm>
          <a:custGeom>
            <a:avLst/>
            <a:gdLst>
              <a:gd name="connsiteX0" fmla="*/ 0 w 3556659"/>
              <a:gd name="connsiteY0" fmla="*/ 754083 h 754083"/>
              <a:gd name="connsiteX1" fmla="*/ 1407226 w 3556659"/>
              <a:gd name="connsiteY1" fmla="*/ 754083 h 754083"/>
              <a:gd name="connsiteX2" fmla="*/ 1407226 w 3556659"/>
              <a:gd name="connsiteY2" fmla="*/ 475013 h 754083"/>
              <a:gd name="connsiteX3" fmla="*/ 1460665 w 3556659"/>
              <a:gd name="connsiteY3" fmla="*/ 71252 h 754083"/>
              <a:gd name="connsiteX4" fmla="*/ 1490353 w 3556659"/>
              <a:gd name="connsiteY4" fmla="*/ 0 h 754083"/>
              <a:gd name="connsiteX5" fmla="*/ 1514103 w 3556659"/>
              <a:gd name="connsiteY5" fmla="*/ 243444 h 754083"/>
              <a:gd name="connsiteX6" fmla="*/ 1543792 w 3556659"/>
              <a:gd name="connsiteY6" fmla="*/ 403761 h 754083"/>
              <a:gd name="connsiteX7" fmla="*/ 1561605 w 3556659"/>
              <a:gd name="connsiteY7" fmla="*/ 231569 h 754083"/>
              <a:gd name="connsiteX8" fmla="*/ 1579418 w 3556659"/>
              <a:gd name="connsiteY8" fmla="*/ 332509 h 754083"/>
              <a:gd name="connsiteX9" fmla="*/ 1597231 w 3556659"/>
              <a:gd name="connsiteY9" fmla="*/ 219694 h 754083"/>
              <a:gd name="connsiteX10" fmla="*/ 1620981 w 3556659"/>
              <a:gd name="connsiteY10" fmla="*/ 225631 h 754083"/>
              <a:gd name="connsiteX11" fmla="*/ 1638794 w 3556659"/>
              <a:gd name="connsiteY11" fmla="*/ 380011 h 754083"/>
              <a:gd name="connsiteX12" fmla="*/ 1650670 w 3556659"/>
              <a:gd name="connsiteY12" fmla="*/ 308759 h 754083"/>
              <a:gd name="connsiteX13" fmla="*/ 1674420 w 3556659"/>
              <a:gd name="connsiteY13" fmla="*/ 302821 h 754083"/>
              <a:gd name="connsiteX14" fmla="*/ 1727859 w 3556659"/>
              <a:gd name="connsiteY14" fmla="*/ 65315 h 754083"/>
              <a:gd name="connsiteX15" fmla="*/ 1745672 w 3556659"/>
              <a:gd name="connsiteY15" fmla="*/ 195943 h 754083"/>
              <a:gd name="connsiteX16" fmla="*/ 1763485 w 3556659"/>
              <a:gd name="connsiteY16" fmla="*/ 148442 h 754083"/>
              <a:gd name="connsiteX17" fmla="*/ 1787236 w 3556659"/>
              <a:gd name="connsiteY17" fmla="*/ 356260 h 754083"/>
              <a:gd name="connsiteX18" fmla="*/ 1805049 w 3556659"/>
              <a:gd name="connsiteY18" fmla="*/ 403761 h 754083"/>
              <a:gd name="connsiteX19" fmla="*/ 1822862 w 3556659"/>
              <a:gd name="connsiteY19" fmla="*/ 225631 h 754083"/>
              <a:gd name="connsiteX20" fmla="*/ 1846613 w 3556659"/>
              <a:gd name="connsiteY20" fmla="*/ 356260 h 754083"/>
              <a:gd name="connsiteX21" fmla="*/ 1870363 w 3556659"/>
              <a:gd name="connsiteY21" fmla="*/ 225631 h 754083"/>
              <a:gd name="connsiteX22" fmla="*/ 1900052 w 3556659"/>
              <a:gd name="connsiteY22" fmla="*/ 95003 h 754083"/>
              <a:gd name="connsiteX23" fmla="*/ 1923802 w 3556659"/>
              <a:gd name="connsiteY23" fmla="*/ 59377 h 754083"/>
              <a:gd name="connsiteX24" fmla="*/ 1935678 w 3556659"/>
              <a:gd name="connsiteY24" fmla="*/ 112816 h 754083"/>
              <a:gd name="connsiteX25" fmla="*/ 1959428 w 3556659"/>
              <a:gd name="connsiteY25" fmla="*/ 118754 h 754083"/>
              <a:gd name="connsiteX26" fmla="*/ 1977241 w 3556659"/>
              <a:gd name="connsiteY26" fmla="*/ 59377 h 754083"/>
              <a:gd name="connsiteX27" fmla="*/ 2012867 w 3556659"/>
              <a:gd name="connsiteY27" fmla="*/ 463138 h 754083"/>
              <a:gd name="connsiteX28" fmla="*/ 2030680 w 3556659"/>
              <a:gd name="connsiteY28" fmla="*/ 356260 h 754083"/>
              <a:gd name="connsiteX29" fmla="*/ 2060368 w 3556659"/>
              <a:gd name="connsiteY29" fmla="*/ 356260 h 754083"/>
              <a:gd name="connsiteX30" fmla="*/ 2078181 w 3556659"/>
              <a:gd name="connsiteY30" fmla="*/ 326572 h 754083"/>
              <a:gd name="connsiteX31" fmla="*/ 2101932 w 3556659"/>
              <a:gd name="connsiteY31" fmla="*/ 83128 h 754083"/>
              <a:gd name="connsiteX32" fmla="*/ 2113807 w 3556659"/>
              <a:gd name="connsiteY32" fmla="*/ 118754 h 754083"/>
              <a:gd name="connsiteX33" fmla="*/ 2149433 w 3556659"/>
              <a:gd name="connsiteY33" fmla="*/ 106878 h 754083"/>
              <a:gd name="connsiteX34" fmla="*/ 2185059 w 3556659"/>
              <a:gd name="connsiteY34" fmla="*/ 154380 h 754083"/>
              <a:gd name="connsiteX35" fmla="*/ 2202872 w 3556659"/>
              <a:gd name="connsiteY35" fmla="*/ 53439 h 754083"/>
              <a:gd name="connsiteX36" fmla="*/ 2220685 w 3556659"/>
              <a:gd name="connsiteY36" fmla="*/ 326572 h 754083"/>
              <a:gd name="connsiteX37" fmla="*/ 2256311 w 3556659"/>
              <a:gd name="connsiteY37" fmla="*/ 463138 h 754083"/>
              <a:gd name="connsiteX38" fmla="*/ 2280062 w 3556659"/>
              <a:gd name="connsiteY38" fmla="*/ 231569 h 754083"/>
              <a:gd name="connsiteX39" fmla="*/ 2291937 w 3556659"/>
              <a:gd name="connsiteY39" fmla="*/ 397824 h 754083"/>
              <a:gd name="connsiteX40" fmla="*/ 2327563 w 3556659"/>
              <a:gd name="connsiteY40" fmla="*/ 439387 h 754083"/>
              <a:gd name="connsiteX41" fmla="*/ 2333501 w 3556659"/>
              <a:gd name="connsiteY41" fmla="*/ 409699 h 754083"/>
              <a:gd name="connsiteX42" fmla="*/ 2333501 w 3556659"/>
              <a:gd name="connsiteY42" fmla="*/ 754083 h 754083"/>
              <a:gd name="connsiteX43" fmla="*/ 3556659 w 3556659"/>
              <a:gd name="connsiteY43" fmla="*/ 754083 h 7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56659" h="754083">
                <a:moveTo>
                  <a:pt x="0" y="754083"/>
                </a:moveTo>
                <a:lnTo>
                  <a:pt x="1407226" y="754083"/>
                </a:lnTo>
                <a:lnTo>
                  <a:pt x="1407226" y="475013"/>
                </a:lnTo>
                <a:lnTo>
                  <a:pt x="1460665" y="71252"/>
                </a:lnTo>
                <a:lnTo>
                  <a:pt x="1490353" y="0"/>
                </a:lnTo>
                <a:lnTo>
                  <a:pt x="1514103" y="243444"/>
                </a:lnTo>
                <a:lnTo>
                  <a:pt x="1543792" y="403761"/>
                </a:lnTo>
                <a:lnTo>
                  <a:pt x="1561605" y="231569"/>
                </a:lnTo>
                <a:lnTo>
                  <a:pt x="1579418" y="332509"/>
                </a:lnTo>
                <a:lnTo>
                  <a:pt x="1597231" y="219694"/>
                </a:lnTo>
                <a:lnTo>
                  <a:pt x="1620981" y="225631"/>
                </a:lnTo>
                <a:lnTo>
                  <a:pt x="1638794" y="380011"/>
                </a:lnTo>
                <a:lnTo>
                  <a:pt x="1650670" y="308759"/>
                </a:lnTo>
                <a:lnTo>
                  <a:pt x="1674420" y="302821"/>
                </a:lnTo>
                <a:lnTo>
                  <a:pt x="1727859" y="65315"/>
                </a:lnTo>
                <a:lnTo>
                  <a:pt x="1745672" y="195943"/>
                </a:lnTo>
                <a:lnTo>
                  <a:pt x="1763485" y="148442"/>
                </a:lnTo>
                <a:lnTo>
                  <a:pt x="1787236" y="356260"/>
                </a:lnTo>
                <a:lnTo>
                  <a:pt x="1805049" y="403761"/>
                </a:lnTo>
                <a:lnTo>
                  <a:pt x="1822862" y="225631"/>
                </a:lnTo>
                <a:lnTo>
                  <a:pt x="1846613" y="356260"/>
                </a:lnTo>
                <a:lnTo>
                  <a:pt x="1870363" y="225631"/>
                </a:lnTo>
                <a:lnTo>
                  <a:pt x="1900052" y="95003"/>
                </a:lnTo>
                <a:lnTo>
                  <a:pt x="1923802" y="59377"/>
                </a:lnTo>
                <a:lnTo>
                  <a:pt x="1935678" y="112816"/>
                </a:lnTo>
                <a:lnTo>
                  <a:pt x="1959428" y="118754"/>
                </a:lnTo>
                <a:lnTo>
                  <a:pt x="1977241" y="59377"/>
                </a:lnTo>
                <a:lnTo>
                  <a:pt x="2012867" y="463138"/>
                </a:lnTo>
                <a:lnTo>
                  <a:pt x="2030680" y="356260"/>
                </a:lnTo>
                <a:lnTo>
                  <a:pt x="2060368" y="356260"/>
                </a:lnTo>
                <a:lnTo>
                  <a:pt x="2078181" y="326572"/>
                </a:lnTo>
                <a:lnTo>
                  <a:pt x="2101932" y="83128"/>
                </a:lnTo>
                <a:lnTo>
                  <a:pt x="2113807" y="118754"/>
                </a:lnTo>
                <a:lnTo>
                  <a:pt x="2149433" y="106878"/>
                </a:lnTo>
                <a:lnTo>
                  <a:pt x="2185059" y="154380"/>
                </a:lnTo>
                <a:lnTo>
                  <a:pt x="2202872" y="53439"/>
                </a:lnTo>
                <a:lnTo>
                  <a:pt x="2220685" y="326572"/>
                </a:lnTo>
                <a:lnTo>
                  <a:pt x="2256311" y="463138"/>
                </a:lnTo>
                <a:lnTo>
                  <a:pt x="2280062" y="231569"/>
                </a:lnTo>
                <a:lnTo>
                  <a:pt x="2291937" y="397824"/>
                </a:lnTo>
                <a:lnTo>
                  <a:pt x="2327563" y="439387"/>
                </a:lnTo>
                <a:lnTo>
                  <a:pt x="2333501" y="409699"/>
                </a:lnTo>
                <a:lnTo>
                  <a:pt x="2333501" y="754083"/>
                </a:lnTo>
                <a:lnTo>
                  <a:pt x="3556659" y="7540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627824" y="1747684"/>
            <a:ext cx="1014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L’énergie</a:t>
            </a:r>
            <a:br>
              <a:rPr lang="fr-FR" dirty="0" smtClean="0"/>
            </a:br>
            <a:r>
              <a:rPr lang="fr-FR" dirty="0" smtClean="0"/>
              <a:t>est infini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6742896" y="4601497"/>
                <a:ext cx="2319930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𝑣𝑣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96" y="4601497"/>
                <a:ext cx="2319930" cy="704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4093382" y="1766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99131" y="5483030"/>
            <a:ext cx="4886722" cy="704552"/>
            <a:chOff x="1236531" y="5483030"/>
            <a:chExt cx="4886722" cy="704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1236531" y="5483030"/>
                  <a:ext cx="4886722" cy="704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trlPr>
                              <a:rPr lang="fr-FR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i="1">
                                <a:latin typeface="Cambria Math"/>
                              </a:rPr>
                              <m:t>−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fr-FR" i="1">
                                <a:latin typeface="Cambria Math"/>
                              </a:rPr>
                              <m:t>+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𝑑𝑓</m:t>
                            </m:r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6531" y="5483030"/>
                  <a:ext cx="4886722" cy="7045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ZoneTexte 17"/>
            <p:cNvSpPr txBox="1"/>
            <p:nvPr/>
          </p:nvSpPr>
          <p:spPr>
            <a:xfrm>
              <a:off x="3724136" y="55036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*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510830" y="5503629"/>
            <a:ext cx="3146314" cy="610936"/>
            <a:chOff x="5510830" y="5503629"/>
            <a:chExt cx="3146314" cy="610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6133440" y="5503629"/>
                  <a:ext cx="2523704" cy="6109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𝑣𝑣</m:t>
                            </m:r>
                          </m:sub>
                        </m:sSub>
                        <m:d>
                          <m:d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440" y="5503629"/>
                  <a:ext cx="2523704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avec flèche 20"/>
            <p:cNvCxnSpPr/>
            <p:nvPr/>
          </p:nvCxnSpPr>
          <p:spPr>
            <a:xfrm>
              <a:off x="5510830" y="5835306"/>
              <a:ext cx="4770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2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Théorie Linéaire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7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40279</TotalTime>
  <Words>671</Words>
  <Application>Microsoft Office PowerPoint</Application>
  <PresentationFormat>Affichage à l'écran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AdV+ R&amp;D Coating materials</vt:lpstr>
      <vt:lpstr>Présentation PowerPoint</vt:lpstr>
      <vt:lpstr>Où est le bruit thermique dans les interféromètres</vt:lpstr>
      <vt:lpstr>Étapes fondamentales pour l’étude du bruit thermique</vt:lpstr>
      <vt:lpstr>Le théorème Fluctuation-Dissipation</vt:lpstr>
      <vt:lpstr>Généralités sur le bruit</vt:lpstr>
      <vt:lpstr>Présentation PowerPoint</vt:lpstr>
      <vt:lpstr>Comme décrire le contenu harmonique du bruit</vt:lpstr>
      <vt:lpstr>Présentation PowerPoint</vt:lpstr>
      <vt:lpstr>Se que nous souhaitons faire</vt:lpstr>
      <vt:lpstr>J’espère pas ça !</vt:lpstr>
      <vt:lpstr>Présentation PowerPoint</vt:lpstr>
      <vt:lpstr>Présentation PowerPoint</vt:lpstr>
      <vt:lpstr>Présentation PowerPoint</vt:lpstr>
      <vt:lpstr>Présentation PowerPoint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465</cp:revision>
  <dcterms:created xsi:type="dcterms:W3CDTF">2015-11-30T03:03:09Z</dcterms:created>
  <dcterms:modified xsi:type="dcterms:W3CDTF">2019-03-04T08:03:42Z</dcterms:modified>
</cp:coreProperties>
</file>