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7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1"/>
    </p:cViewPr>
  </p:outlin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97E41-996E-4E88-B545-E6E0DE15EAA6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2ABE1-DF0E-41F2-A820-FC3DE6DDE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000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1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78588"/>
            <a:ext cx="5794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8593138" y="6388100"/>
            <a:ext cx="550862" cy="449263"/>
            <a:chOff x="8593138" y="6388100"/>
            <a:chExt cx="550862" cy="449263"/>
          </a:xfrm>
        </p:grpSpPr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8593138" y="6388100"/>
              <a:ext cx="550862" cy="449263"/>
            </a:xfrm>
            <a:prstGeom prst="rect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388100"/>
              <a:ext cx="550862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219200" cy="365125"/>
          </a:xfrm>
        </p:spPr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1066800" cy="365125"/>
          </a:xfrm>
        </p:spPr>
        <p:txBody>
          <a:bodyPr/>
          <a:lstStyle/>
          <a:p>
            <a:fld id="{7E851ED3-2B63-4FD4-A4AE-34E23E2C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219200" cy="365125"/>
          </a:xfrm>
        </p:spPr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dirty="0" smtClean="0"/>
              <a:t>LIGO Hanford – </a:t>
            </a:r>
            <a:r>
              <a:rPr lang="en-US" dirty="0" err="1" smtClean="0"/>
              <a:t>Geppo</a:t>
            </a:r>
            <a:r>
              <a:rPr lang="en-US" dirty="0" smtClean="0"/>
              <a:t>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1066800" cy="365125"/>
          </a:xfrm>
        </p:spPr>
        <p:txBody>
          <a:bodyPr/>
          <a:lstStyle/>
          <a:p>
            <a:fld id="{7E851ED3-2B63-4FD4-A4AE-34E23E2C155B}" type="slidenum">
              <a:rPr lang="en-US" smtClean="0"/>
              <a:pPr/>
              <a:t>‹#›</a:t>
            </a:fld>
            <a:r>
              <a:rPr lang="en-US" dirty="0" smtClean="0"/>
              <a:t> of 19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78588"/>
            <a:ext cx="5794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8593138" y="6388100"/>
            <a:ext cx="550862" cy="449263"/>
            <a:chOff x="8593138" y="6388100"/>
            <a:chExt cx="550862" cy="449263"/>
          </a:xfrm>
        </p:grpSpPr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8593138" y="6388100"/>
              <a:ext cx="550862" cy="449263"/>
            </a:xfrm>
            <a:prstGeom prst="rect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388100"/>
              <a:ext cx="550862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150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219200" cy="365125"/>
          </a:xfrm>
        </p:spPr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1066800" cy="365125"/>
          </a:xfrm>
        </p:spPr>
        <p:txBody>
          <a:bodyPr/>
          <a:lstStyle/>
          <a:p>
            <a:fld id="{7E851ED3-2B63-4FD4-A4AE-34E23E2C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78588"/>
            <a:ext cx="5794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8593138" y="6388100"/>
            <a:ext cx="550862" cy="449263"/>
            <a:chOff x="8593138" y="6388100"/>
            <a:chExt cx="550862" cy="449263"/>
          </a:xfrm>
        </p:grpSpPr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8593138" y="6388100"/>
              <a:ext cx="550862" cy="449263"/>
            </a:xfrm>
            <a:prstGeom prst="rect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388100"/>
              <a:ext cx="550862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219200" cy="365125"/>
          </a:xfrm>
        </p:spPr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1066800" cy="365125"/>
          </a:xfrm>
        </p:spPr>
        <p:txBody>
          <a:bodyPr/>
          <a:lstStyle/>
          <a:p>
            <a:fld id="{7E851ED3-2B63-4FD4-A4AE-34E23E2C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78588"/>
            <a:ext cx="5794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593138" y="6388100"/>
            <a:ext cx="550862" cy="449263"/>
            <a:chOff x="8593138" y="6388100"/>
            <a:chExt cx="550862" cy="449263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8593138" y="6388100"/>
              <a:ext cx="550862" cy="449263"/>
            </a:xfrm>
            <a:prstGeom prst="rect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388100"/>
              <a:ext cx="550862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219200" cy="365125"/>
          </a:xfrm>
        </p:spPr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1066800" cy="365125"/>
          </a:xfrm>
        </p:spPr>
        <p:txBody>
          <a:bodyPr/>
          <a:lstStyle/>
          <a:p>
            <a:fld id="{7E851ED3-2B63-4FD4-A4AE-34E23E2C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5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78588"/>
            <a:ext cx="5794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8593138" y="6388100"/>
            <a:ext cx="550862" cy="449263"/>
            <a:chOff x="8593138" y="6388100"/>
            <a:chExt cx="550862" cy="449263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8593138" y="6388100"/>
              <a:ext cx="550862" cy="449263"/>
            </a:xfrm>
            <a:prstGeom prst="rect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388100"/>
              <a:ext cx="550862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219200" cy="365125"/>
          </a:xfrm>
        </p:spPr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1066800" cy="365125"/>
          </a:xfrm>
        </p:spPr>
        <p:txBody>
          <a:bodyPr/>
          <a:lstStyle/>
          <a:p>
            <a:fld id="{7E851ED3-2B63-4FD4-A4AE-34E23E2C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78588"/>
            <a:ext cx="5794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8593138" y="6388100"/>
            <a:ext cx="550862" cy="449263"/>
            <a:chOff x="8593138" y="6388100"/>
            <a:chExt cx="550862" cy="449263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8593138" y="6388100"/>
              <a:ext cx="550862" cy="449263"/>
            </a:xfrm>
            <a:prstGeom prst="rect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388100"/>
              <a:ext cx="550862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219200" cy="365125"/>
          </a:xfrm>
        </p:spPr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1066800" cy="365125"/>
          </a:xfrm>
        </p:spPr>
        <p:txBody>
          <a:bodyPr/>
          <a:lstStyle/>
          <a:p>
            <a:fld id="{7E851ED3-2B63-4FD4-A4AE-34E23E2C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78588"/>
            <a:ext cx="5794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8593138" y="6388100"/>
            <a:ext cx="550862" cy="449263"/>
            <a:chOff x="8593138" y="6388100"/>
            <a:chExt cx="550862" cy="449263"/>
          </a:xfrm>
        </p:grpSpPr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8593138" y="6388100"/>
              <a:ext cx="550862" cy="449263"/>
            </a:xfrm>
            <a:prstGeom prst="rect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388100"/>
              <a:ext cx="550862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219200" cy="365125"/>
          </a:xfrm>
        </p:spPr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1066800" cy="365125"/>
          </a:xfrm>
        </p:spPr>
        <p:txBody>
          <a:bodyPr/>
          <a:lstStyle/>
          <a:p>
            <a:fld id="{7E851ED3-2B63-4FD4-A4AE-34E23E2C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219200" cy="365125"/>
          </a:xfrm>
        </p:spPr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92875"/>
            <a:ext cx="1066800" cy="365125"/>
          </a:xfrm>
        </p:spPr>
        <p:txBody>
          <a:bodyPr/>
          <a:lstStyle/>
          <a:p>
            <a:fld id="{7E851ED3-2B63-4FD4-A4AE-34E23E2C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1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F0046"/>
            </a:gs>
            <a:gs pos="100000">
              <a:srgbClr val="1F009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2/22/2011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E851ED3-2B63-4FD4-A4AE-34E23E2C155B}" type="slidenum">
              <a:rPr lang="en-US" smtClean="0"/>
              <a:pPr/>
              <a:t>‹#›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44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Firenze/Fibre/Bending%20point%20machine%202.mpe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7.bm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Aspects of </a:t>
            </a:r>
            <a:br>
              <a:rPr lang="en-US" b="1" i="1" dirty="0" smtClean="0">
                <a:solidFill>
                  <a:schemeClr val="accent6"/>
                </a:solidFill>
              </a:rPr>
            </a:br>
            <a:r>
              <a:rPr lang="en-US" b="1" i="1" dirty="0" smtClean="0">
                <a:solidFill>
                  <a:schemeClr val="accent6"/>
                </a:solidFill>
              </a:rPr>
              <a:t>Fused Silica Suspensions in </a:t>
            </a:r>
            <a:br>
              <a:rPr lang="en-US" b="1" i="1" dirty="0" smtClean="0">
                <a:solidFill>
                  <a:schemeClr val="accent6"/>
                </a:solidFill>
              </a:rPr>
            </a:br>
            <a:r>
              <a:rPr lang="en-US" b="1" i="1" dirty="0" smtClean="0">
                <a:solidFill>
                  <a:schemeClr val="accent6"/>
                </a:solidFill>
              </a:rPr>
              <a:t>Advanced Detectors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err="1" smtClean="0"/>
              <a:t>Geppo</a:t>
            </a:r>
            <a:r>
              <a:rPr lang="en-US" sz="2800" b="1" dirty="0" smtClean="0"/>
              <a:t> Cagnoli</a:t>
            </a:r>
          </a:p>
          <a:p>
            <a:r>
              <a:rPr lang="en-US" sz="1700" dirty="0" smtClean="0"/>
              <a:t>gianpietro.cagnoli@utb.edu</a:t>
            </a:r>
          </a:p>
          <a:p>
            <a:endParaRPr lang="en-US" dirty="0" smtClean="0"/>
          </a:p>
          <a:p>
            <a:r>
              <a:rPr lang="en-US" sz="2100" dirty="0" smtClean="0"/>
              <a:t>University of Texas at Brownsville and TSC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700" b="1" dirty="0" smtClean="0"/>
              <a:t>LIGO, Hanford –Feb. 2nd 2011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19063"/>
            <a:ext cx="32908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9063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912100" y="112713"/>
            <a:ext cx="1111250" cy="906462"/>
            <a:chOff x="7912100" y="112713"/>
            <a:chExt cx="1111250" cy="906462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7912100" y="112713"/>
              <a:ext cx="1111250" cy="906462"/>
            </a:xfrm>
            <a:prstGeom prst="rect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100" y="112713"/>
              <a:ext cx="111125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81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1219200" cy="365125"/>
          </a:xfrm>
        </p:spPr>
        <p:txBody>
          <a:bodyPr/>
          <a:lstStyle/>
          <a:p>
            <a:r>
              <a:rPr lang="en-US" dirty="0" smtClean="0"/>
              <a:t>2/22/2011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dirty="0" smtClean="0"/>
              <a:t>LIGO Hanford – </a:t>
            </a:r>
            <a:r>
              <a:rPr lang="en-US" dirty="0" err="1" smtClean="0"/>
              <a:t>Geppo</a:t>
            </a:r>
            <a:r>
              <a:rPr lang="en-US" dirty="0" smtClean="0"/>
              <a:t> Cagnoli – FS Suspensions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EFD8-ED65-4297-B423-9C0B24081571}" type="slidenum">
              <a:rPr lang="en-GB"/>
              <a:pPr/>
              <a:t>10</a:t>
            </a:fld>
            <a:r>
              <a:rPr lang="en-GB"/>
              <a:t> of 20</a:t>
            </a:r>
          </a:p>
          <a:p>
            <a:endParaRPr lang="en-GB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Virgo + monolithic suspensions </a:t>
            </a:r>
            <a:endParaRPr lang="en-US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1"/>
            <a:ext cx="8229600" cy="3321908"/>
          </a:xfrm>
        </p:spPr>
        <p:txBody>
          <a:bodyPr/>
          <a:lstStyle/>
          <a:p>
            <a:r>
              <a:rPr lang="en-GB" dirty="0"/>
              <a:t>Silica fibres haves been pulled with the CO</a:t>
            </a:r>
            <a:r>
              <a:rPr lang="en-GB" baseline="-25000" dirty="0"/>
              <a:t>2</a:t>
            </a:r>
            <a:r>
              <a:rPr lang="en-GB" dirty="0"/>
              <a:t> laser machine</a:t>
            </a:r>
          </a:p>
          <a:p>
            <a:pPr lvl="1"/>
            <a:r>
              <a:rPr lang="en-GB" dirty="0"/>
              <a:t>Developed in Glasgow</a:t>
            </a:r>
          </a:p>
          <a:p>
            <a:pPr lvl="1"/>
            <a:r>
              <a:rPr lang="en-GB" dirty="0" smtClean="0"/>
              <a:t>Modified for Virgo </a:t>
            </a:r>
            <a:r>
              <a:rPr lang="en-GB" dirty="0"/>
              <a:t>by the Firenze </a:t>
            </a:r>
            <a:r>
              <a:rPr lang="en-GB" dirty="0" smtClean="0"/>
              <a:t>Group:</a:t>
            </a:r>
            <a:br>
              <a:rPr lang="en-GB" dirty="0" smtClean="0"/>
            </a:br>
            <a:r>
              <a:rPr lang="en-GB" dirty="0" smtClean="0"/>
              <a:t>Matteo </a:t>
            </a:r>
            <a:r>
              <a:rPr lang="en-GB" dirty="0" err="1" smtClean="0"/>
              <a:t>Lorenzini</a:t>
            </a:r>
            <a:r>
              <a:rPr lang="en-GB" dirty="0" smtClean="0"/>
              <a:t>, Francesco </a:t>
            </a:r>
            <a:r>
              <a:rPr lang="en-GB" dirty="0" err="1" smtClean="0"/>
              <a:t>Piergiovanni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Filippo Martelli</a:t>
            </a:r>
            <a:endParaRPr lang="en-GB" dirty="0"/>
          </a:p>
        </p:txBody>
      </p:sp>
      <p:pic>
        <p:nvPicPr>
          <p:cNvPr id="368645" name="Picture 5" descr="DSC_9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762000"/>
            <a:ext cx="91678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6" name="Picture 6" descr="DSC_9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498"/>
            <a:ext cx="91678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814" y="1188234"/>
            <a:ext cx="9167813" cy="4478043"/>
            <a:chOff x="0" y="1188234"/>
            <a:chExt cx="9167813" cy="447804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8234"/>
              <a:ext cx="9167813" cy="4478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184521" y="5146431"/>
              <a:ext cx="5091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M. </a:t>
              </a:r>
              <a:r>
                <a:rPr lang="en-US" sz="14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Lorenzini</a:t>
              </a:r>
              <a:r>
                <a:rPr lang="en-US" sz="14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, Class. Quantum </a:t>
              </a:r>
              <a:r>
                <a:rPr lang="en-US" sz="14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Grav</a:t>
              </a:r>
              <a:r>
                <a:rPr lang="en-US" sz="14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 27 (2010) 084021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the 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47800"/>
            <a:ext cx="8686800" cy="5039490"/>
          </a:xfrm>
        </p:spPr>
        <p:txBody>
          <a:bodyPr>
            <a:normAutofit/>
          </a:bodyPr>
          <a:lstStyle/>
          <a:p>
            <a:r>
              <a:rPr lang="en-US" dirty="0" smtClean="0"/>
              <a:t>3-segment model</a:t>
            </a:r>
          </a:p>
          <a:p>
            <a:pPr lvl="1"/>
            <a:r>
              <a:rPr lang="en-US" dirty="0" smtClean="0"/>
              <a:t>Created for</a:t>
            </a:r>
            <a:br>
              <a:rPr lang="en-US" dirty="0" smtClean="0"/>
            </a:br>
            <a:r>
              <a:rPr lang="en-US" dirty="0" smtClean="0"/>
              <a:t>suspension modeling</a:t>
            </a:r>
          </a:p>
          <a:p>
            <a:pPr lvl="1"/>
            <a:r>
              <a:rPr lang="en-US" dirty="0" smtClean="0"/>
              <a:t>It replaces the</a:t>
            </a:r>
            <a:br>
              <a:rPr lang="en-US" dirty="0" smtClean="0"/>
            </a:br>
            <a:r>
              <a:rPr lang="en-US" dirty="0" smtClean="0"/>
              <a:t>elastic beam</a:t>
            </a:r>
            <a:br>
              <a:rPr lang="en-US" dirty="0" smtClean="0"/>
            </a:br>
            <a:r>
              <a:rPr lang="en-US" dirty="0" smtClean="0"/>
              <a:t>equation method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Thermal noise</a:t>
            </a:r>
            <a:br>
              <a:rPr lang="en-US" dirty="0" smtClean="0"/>
            </a:br>
            <a:r>
              <a:rPr lang="en-US" dirty="0" smtClean="0"/>
              <a:t>calculations possible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11</a:t>
            </a:fld>
            <a:r>
              <a:rPr lang="en-US" dirty="0" smtClean="0"/>
              <a:t> of 19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00306" y="1466150"/>
            <a:ext cx="4543694" cy="5021140"/>
            <a:chOff x="4600306" y="1466150"/>
            <a:chExt cx="4543694" cy="502114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306" y="1466150"/>
              <a:ext cx="4543694" cy="5021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6677116" y="3281333"/>
              <a:ext cx="3491277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F. </a:t>
              </a:r>
              <a:r>
                <a:rPr lang="en-US" sz="12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Piergiovanni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et al., J. Phys. Conf. Series,</a:t>
              </a:r>
              <a:b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228 (2010) 012017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6" y="4446732"/>
            <a:ext cx="50196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093436" y="933450"/>
            <a:ext cx="1857375" cy="5924550"/>
            <a:chOff x="6093436" y="933450"/>
            <a:chExt cx="1857375" cy="59245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436" y="933450"/>
              <a:ext cx="1857375" cy="592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254124" y="6225680"/>
              <a:ext cx="15359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Mark Barton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G060086-00-D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8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3-segment </a:t>
            </a:r>
            <a:r>
              <a:rPr lang="en-US" dirty="0" err="1" smtClean="0"/>
              <a:t>vs</a:t>
            </a:r>
            <a:r>
              <a:rPr lang="en-US" dirty="0" smtClean="0"/>
              <a:t> FEA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6" y="1447800"/>
            <a:ext cx="3906120" cy="24794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comparison has been made on </a:t>
            </a:r>
            <a:r>
              <a:rPr lang="en-US" sz="2400" dirty="0" err="1" smtClean="0"/>
              <a:t>fibres</a:t>
            </a:r>
            <a:r>
              <a:rPr lang="en-US" sz="2400" dirty="0" smtClean="0"/>
              <a:t> with Gaussian shape neck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12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20" y="1524000"/>
            <a:ext cx="478068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2536786" y="3036246"/>
            <a:ext cx="349127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Piergiovanni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 al., J. Phys. Conf. Series,</a:t>
            </a:r>
            <a:b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228 (2010) 012017</a:t>
            </a:r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8"/>
            <a:ext cx="4051592" cy="311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3667780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Different neck</a:t>
            </a:r>
            <a:b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profiles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10584" y="2257982"/>
            <a:ext cx="3667028" cy="4199847"/>
            <a:chOff x="5010584" y="2257982"/>
            <a:chExt cx="3667028" cy="419984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584" y="2257982"/>
              <a:ext cx="3667027" cy="3677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010585" y="5934609"/>
              <a:ext cx="3667027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Suspended mass. Moment of inertia I and </a:t>
              </a:r>
              <a:r>
                <a:rPr lang="en-US" sz="14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C.o.M</a:t>
              </a:r>
              <a:r>
                <a:rPr lang="en-US" sz="14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 position can be changed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72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bending point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4" y="1447800"/>
            <a:ext cx="4138246" cy="52695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have developed a machine able to detect the bending point in FS </a:t>
            </a:r>
            <a:r>
              <a:rPr lang="en-US" sz="2400" dirty="0" err="1" smtClean="0"/>
              <a:t>fibres</a:t>
            </a:r>
            <a:r>
              <a:rPr lang="en-US" sz="2400" dirty="0" smtClean="0"/>
              <a:t> with a precision of 0.1 mm</a:t>
            </a:r>
          </a:p>
          <a:p>
            <a:r>
              <a:rPr lang="en-US" sz="2400" dirty="0" smtClean="0"/>
              <a:t>The machine measures the vertical bouncing and the violin mode frequencies (as done in GEO600) for a full characterization of each </a:t>
            </a:r>
            <a:r>
              <a:rPr lang="en-US" sz="2400" dirty="0" err="1" smtClean="0"/>
              <a:t>fibre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13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36" y="1418492"/>
            <a:ext cx="4649463" cy="543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33091" y="5048954"/>
            <a:ext cx="349127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Piergiovanni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 al., J. Phys. Conf. Series,</a:t>
            </a:r>
            <a:b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228 (2010) 012017</a:t>
            </a:r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3130062" y="5908431"/>
            <a:ext cx="83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optimal </a:t>
            </a:r>
            <a:r>
              <a:rPr lang="en-US" dirty="0" err="1" smtClean="0"/>
              <a:t>fibre</a:t>
            </a:r>
            <a:r>
              <a:rPr lang="en-US" dirty="0" smtClean="0"/>
              <a:t>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1" y="1447800"/>
            <a:ext cx="4196862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optimal shape  is the dumbbell</a:t>
            </a:r>
          </a:p>
          <a:p>
            <a:r>
              <a:rPr lang="en-US" sz="2400" dirty="0" err="1" smtClean="0"/>
              <a:t>Thermoelastic</a:t>
            </a:r>
            <a:r>
              <a:rPr lang="en-US" sz="2400" dirty="0" smtClean="0"/>
              <a:t> noise is cancelled at the thick ends whereas the thinner part makes the bouncing mode low and violin mode high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14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56" y="1430215"/>
            <a:ext cx="4647744" cy="542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19" y="1430215"/>
            <a:ext cx="6564581" cy="46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4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the </a:t>
            </a:r>
            <a:r>
              <a:rPr lang="en-US" dirty="0" err="1" smtClean="0"/>
              <a:t>fibre</a:t>
            </a:r>
            <a:r>
              <a:rPr lang="en-US" dirty="0" smtClean="0"/>
              <a:t>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ratio fixes the diameter of pulled </a:t>
            </a:r>
            <a:r>
              <a:rPr lang="en-US" dirty="0" err="1" smtClean="0"/>
              <a:t>fibre</a:t>
            </a:r>
            <a:r>
              <a:rPr lang="en-US" dirty="0" smtClean="0"/>
              <a:t> but:</a:t>
            </a:r>
          </a:p>
          <a:p>
            <a:pPr lvl="1"/>
            <a:r>
              <a:rPr lang="en-US" dirty="0" smtClean="0"/>
              <a:t>At the beginning of pulling other effects are relevant</a:t>
            </a:r>
          </a:p>
          <a:p>
            <a:pPr lvl="1"/>
            <a:r>
              <a:rPr lang="en-US" dirty="0" smtClean="0"/>
              <a:t>If the </a:t>
            </a:r>
            <a:r>
              <a:rPr lang="en-US" dirty="0" err="1" smtClean="0"/>
              <a:t>fibre</a:t>
            </a:r>
            <a:r>
              <a:rPr lang="en-US" dirty="0" smtClean="0"/>
              <a:t> is pulled at constant speed the profile comes out with a neck thinner than the middle </a:t>
            </a:r>
            <a:r>
              <a:rPr lang="en-US" dirty="0" err="1" smtClean="0"/>
              <a:t>fibre</a:t>
            </a:r>
            <a:r>
              <a:rPr lang="en-US" dirty="0" smtClean="0"/>
              <a:t> diameter</a:t>
            </a:r>
          </a:p>
          <a:p>
            <a:pPr lvl="1"/>
            <a:r>
              <a:rPr lang="en-US" dirty="0" smtClean="0"/>
              <a:t>Two approaches: 1) more physics; </a:t>
            </a:r>
            <a:br>
              <a:rPr lang="en-US" dirty="0" smtClean="0"/>
            </a:br>
            <a:r>
              <a:rPr lang="en-US" dirty="0" smtClean="0"/>
              <a:t>2) try out  speed functions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15</a:t>
            </a:fld>
            <a:r>
              <a:rPr lang="en-US" dirty="0" smtClean="0"/>
              <a:t> of 19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0391" y="1603001"/>
            <a:ext cx="8255466" cy="4506809"/>
            <a:chOff x="842963" y="1774825"/>
            <a:chExt cx="7331075" cy="4110038"/>
          </a:xfrm>
        </p:grpSpPr>
        <p:pic>
          <p:nvPicPr>
            <p:cNvPr id="7" name="Picture 41" descr="Some profil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2963" y="1774825"/>
              <a:ext cx="7331075" cy="41100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767707" y="2223694"/>
              <a:ext cx="220284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Lorenzini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Amaldi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2009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5560" y="1603001"/>
            <a:ext cx="8100648" cy="4540411"/>
            <a:chOff x="600293" y="2932336"/>
            <a:chExt cx="8100648" cy="45404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93" y="2932336"/>
              <a:ext cx="8100648" cy="45404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74416" y="4648375"/>
              <a:ext cx="317817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F. </a:t>
              </a:r>
              <a:r>
                <a:rPr lang="en-US" sz="12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Piergiovanni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, private communication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2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Creep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phenomenon was address in Virgo for the steel suspensions</a:t>
            </a:r>
          </a:p>
          <a:p>
            <a:r>
              <a:rPr lang="en-US" dirty="0" smtClean="0"/>
              <a:t>Creep occurs in wires and in blades</a:t>
            </a:r>
          </a:p>
          <a:p>
            <a:r>
              <a:rPr lang="en-US" dirty="0" smtClean="0"/>
              <a:t>Creep microscopic events:</a:t>
            </a:r>
          </a:p>
          <a:p>
            <a:pPr lvl="1"/>
            <a:r>
              <a:rPr lang="en-US" dirty="0" smtClean="0"/>
              <a:t>The length of wires suddenly increases by 10</a:t>
            </a:r>
            <a:r>
              <a:rPr lang="en-US" baseline="30000" dirty="0" smtClean="0"/>
              <a:t>-10</a:t>
            </a:r>
            <a:r>
              <a:rPr lang="en-US" dirty="0" smtClean="0"/>
              <a:t> m or less</a:t>
            </a:r>
          </a:p>
          <a:p>
            <a:pPr lvl="1"/>
            <a:r>
              <a:rPr lang="en-US" dirty="0" smtClean="0"/>
              <a:t>The actual displacement of the mass depends on its transfer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16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69" y="1604834"/>
            <a:ext cx="61436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3" y="542925"/>
            <a:ext cx="8562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39508" y="0"/>
            <a:ext cx="3704492" cy="6858000"/>
          </a:xfrm>
          <a:prstGeom prst="rect">
            <a:avLst/>
          </a:prstGeom>
          <a:solidFill>
            <a:srgbClr val="FD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740769" y="3841773"/>
            <a:ext cx="1113693" cy="1875693"/>
            <a:chOff x="6740769" y="3841773"/>
            <a:chExt cx="1113693" cy="1875693"/>
          </a:xfrm>
        </p:grpSpPr>
        <p:sp>
          <p:nvSpPr>
            <p:cNvPr id="8" name="Rectangle 7"/>
            <p:cNvSpPr/>
            <p:nvPr/>
          </p:nvSpPr>
          <p:spPr>
            <a:xfrm>
              <a:off x="6740769" y="3841773"/>
              <a:ext cx="1113693" cy="187569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92462" y="4779619"/>
              <a:ext cx="433753" cy="175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86249" y="862235"/>
            <a:ext cx="246182" cy="4114800"/>
            <a:chOff x="7186249" y="808895"/>
            <a:chExt cx="246182" cy="411480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7432431" y="808895"/>
              <a:ext cx="0" cy="410307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186249" y="820619"/>
              <a:ext cx="0" cy="410307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215554" y="1981200"/>
            <a:ext cx="1663233" cy="1151930"/>
            <a:chOff x="7215554" y="1981200"/>
            <a:chExt cx="1663233" cy="1151930"/>
          </a:xfrm>
        </p:grpSpPr>
        <p:sp>
          <p:nvSpPr>
            <p:cNvPr id="13" name="Explosion 1 12"/>
            <p:cNvSpPr/>
            <p:nvPr/>
          </p:nvSpPr>
          <p:spPr>
            <a:xfrm>
              <a:off x="7215554" y="1981200"/>
              <a:ext cx="457200" cy="457200"/>
            </a:xfrm>
            <a:prstGeom prst="irregularSeal1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32319" y="2209800"/>
              <a:ext cx="11464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Length </a:t>
              </a:r>
              <a:br>
                <a:rPr lang="en-US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increase</a:t>
              </a:r>
              <a:br>
                <a:rPr lang="en-US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dirty="0" err="1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q</a:t>
              </a:r>
              <a:r>
                <a:rPr lang="en-US" baseline="-25000" dirty="0" err="1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</a:t>
              </a:r>
              <a:endParaRPr lang="en-US" baseline="-25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7526215" y="2562726"/>
            <a:ext cx="0" cy="21777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546263" y="854240"/>
            <a:ext cx="0" cy="10427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32231" y="0"/>
            <a:ext cx="1900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 transfer</a:t>
            </a:r>
            <a:b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function: wave</a:t>
            </a:r>
            <a:b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propagation</a:t>
            </a:r>
            <a:endParaRPr lang="en-US" baseline="-25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0137" y="5954027"/>
            <a:ext cx="321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Second transfer function: </a:t>
            </a:r>
            <a:b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mass dynamics</a:t>
            </a:r>
            <a:endParaRPr lang="en-US" baseline="-25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2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2.77778E-7 0.027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2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Creep in hydroxide-catalysis bonding?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1447800"/>
            <a:ext cx="8475784" cy="49178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FS </a:t>
            </a:r>
            <a:r>
              <a:rPr lang="en-US" dirty="0" err="1" smtClean="0"/>
              <a:t>fibres</a:t>
            </a:r>
            <a:r>
              <a:rPr lang="en-US" dirty="0" smtClean="0"/>
              <a:t> are known to have the creep regime overlapped with the rupture of material</a:t>
            </a:r>
          </a:p>
          <a:p>
            <a:r>
              <a:rPr lang="en-US" dirty="0" smtClean="0"/>
              <a:t>Hydroxide-catalysis bonding may have creep due to a non-homogeneous curing of bonding</a:t>
            </a:r>
          </a:p>
          <a:p>
            <a:r>
              <a:rPr lang="en-US" dirty="0" smtClean="0"/>
              <a:t>A direct measurement has been proposed:</a:t>
            </a:r>
          </a:p>
          <a:p>
            <a:pPr lvl="1"/>
            <a:r>
              <a:rPr lang="en-US" dirty="0" smtClean="0"/>
              <a:t>Not on suspended masses because of their low-pass filtering transfer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17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activity for </a:t>
            </a:r>
            <a:r>
              <a:rPr lang="en-GB" dirty="0" err="1"/>
              <a:t>aLIGO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Investigation on creep noise</a:t>
            </a:r>
          </a:p>
          <a:p>
            <a:pPr lvl="1"/>
            <a:r>
              <a:rPr lang="en-GB" dirty="0"/>
              <a:t>Shear stress due to mirror weight and thermal gradient due to thermal compensation may cause creep in the silicate bonding layer</a:t>
            </a:r>
          </a:p>
          <a:p>
            <a:pPr lvl="1"/>
            <a:r>
              <a:rPr lang="en-GB" dirty="0"/>
              <a:t>Previous works have searched for indirect evidence of such noise (violin modes amplitude monitoring) </a:t>
            </a:r>
            <a:r>
              <a:rPr lang="en-US" sz="1600" dirty="0">
                <a:solidFill>
                  <a:srgbClr val="FFFF00"/>
                </a:solidFill>
              </a:rPr>
              <a:t>B </a:t>
            </a:r>
            <a:r>
              <a:rPr lang="en-US" sz="1600" dirty="0" err="1">
                <a:solidFill>
                  <a:srgbClr val="FFFF00"/>
                </a:solidFill>
              </a:rPr>
              <a:t>Sorazu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i="1" dirty="0">
                <a:solidFill>
                  <a:srgbClr val="FFFF00"/>
                </a:solidFill>
              </a:rPr>
              <a:t>et al</a:t>
            </a:r>
            <a:r>
              <a:rPr lang="en-US" sz="1600" dirty="0">
                <a:solidFill>
                  <a:srgbClr val="FFFF00"/>
                </a:solidFill>
              </a:rPr>
              <a:t> 2010 </a:t>
            </a:r>
            <a:r>
              <a:rPr lang="en-US" sz="1600" i="1" dirty="0">
                <a:solidFill>
                  <a:srgbClr val="FFFF00"/>
                </a:solidFill>
              </a:rPr>
              <a:t>Class. Quantum </a:t>
            </a:r>
            <a:r>
              <a:rPr lang="en-US" sz="1600" i="1" dirty="0" err="1">
                <a:solidFill>
                  <a:srgbClr val="FFFF00"/>
                </a:solidFill>
              </a:rPr>
              <a:t>Grav</a:t>
            </a:r>
            <a:r>
              <a:rPr lang="en-US" sz="1600" i="1" dirty="0">
                <a:solidFill>
                  <a:srgbClr val="FFFF00"/>
                </a:solidFill>
              </a:rPr>
              <a:t>.</a:t>
            </a:r>
            <a:r>
              <a:rPr lang="en-US" sz="1600" dirty="0">
                <a:solidFill>
                  <a:srgbClr val="FFFF00"/>
                </a:solidFill>
              </a:rPr>
              <a:t> 27 155017</a:t>
            </a:r>
            <a:r>
              <a:rPr lang="en-US" dirty="0"/>
              <a:t> </a:t>
            </a:r>
            <a:endParaRPr lang="en-GB" dirty="0"/>
          </a:p>
          <a:p>
            <a:pPr lvl="1"/>
            <a:r>
              <a:rPr lang="en-GB" dirty="0"/>
              <a:t>Direct detection is proposed here</a:t>
            </a:r>
          </a:p>
          <a:p>
            <a:r>
              <a:rPr lang="en-GB" dirty="0"/>
              <a:t>Relevance for </a:t>
            </a:r>
            <a:r>
              <a:rPr lang="en-GB" dirty="0" err="1"/>
              <a:t>aLIGO</a:t>
            </a:r>
            <a:endParaRPr lang="en-GB" dirty="0"/>
          </a:p>
          <a:p>
            <a:pPr lvl="1"/>
            <a:r>
              <a:rPr lang="en-GB" dirty="0"/>
              <a:t>Minimizing the risk of having creep noise from bonding</a:t>
            </a:r>
          </a:p>
          <a:p>
            <a:pPr lvl="1"/>
            <a:r>
              <a:rPr lang="en-GB" dirty="0"/>
              <a:t>A test for thermal compensation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18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measurement of creep </a:t>
            </a:r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10954" cy="4678363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/>
              <a:t>Measurement done on samples</a:t>
            </a:r>
          </a:p>
          <a:p>
            <a:pPr lvl="1">
              <a:buFontTx/>
              <a:buChar char="–"/>
            </a:pPr>
            <a:r>
              <a:rPr lang="en-GB" sz="2400" dirty="0"/>
              <a:t>Test mass is pulled by its own</a:t>
            </a:r>
            <a:br>
              <a:rPr lang="en-GB" sz="2400" dirty="0"/>
            </a:br>
            <a:r>
              <a:rPr lang="en-GB" sz="2400" dirty="0"/>
              <a:t>weight </a:t>
            </a:r>
            <a:r>
              <a:rPr lang="en-GB" sz="2400" dirty="0">
                <a:sym typeface="Wingdings" pitchFamily="2" charset="2"/>
              </a:rPr>
              <a:t> “slow” motion</a:t>
            </a:r>
          </a:p>
          <a:p>
            <a:pPr lvl="1">
              <a:buFontTx/>
              <a:buChar char="–"/>
            </a:pPr>
            <a:r>
              <a:rPr lang="en-GB" sz="2400" dirty="0">
                <a:sym typeface="Wingdings" pitchFamily="2" charset="2"/>
              </a:rPr>
              <a:t>Low mass ear moves very fast</a:t>
            </a:r>
            <a:br>
              <a:rPr lang="en-GB" sz="2400" dirty="0">
                <a:sym typeface="Wingdings" pitchFamily="2" charset="2"/>
              </a:rPr>
            </a:br>
            <a:r>
              <a:rPr lang="en-GB" sz="2400" dirty="0">
                <a:sym typeface="Wingdings" pitchFamily="2" charset="2"/>
              </a:rPr>
              <a:t>when tension is released</a:t>
            </a:r>
          </a:p>
          <a:p>
            <a:pPr lvl="1">
              <a:buFontTx/>
              <a:buChar char="–"/>
            </a:pPr>
            <a:r>
              <a:rPr lang="en-GB" sz="2400" dirty="0">
                <a:sym typeface="Wingdings" pitchFamily="2" charset="2"/>
              </a:rPr>
              <a:t>Vacuum conditions to avoid possible effect of air</a:t>
            </a:r>
          </a:p>
          <a:p>
            <a:pPr lvl="1">
              <a:buFontTx/>
              <a:buChar char="–"/>
            </a:pPr>
            <a:r>
              <a:rPr lang="en-GB" sz="2400" dirty="0">
                <a:sym typeface="Wingdings" pitchFamily="2" charset="2"/>
              </a:rPr>
              <a:t>F-P cavity to detect events of magnitude 10</a:t>
            </a:r>
            <a:r>
              <a:rPr lang="en-GB" sz="2400" baseline="30000" dirty="0">
                <a:sym typeface="Wingdings" pitchFamily="2" charset="2"/>
              </a:rPr>
              <a:t>-12</a:t>
            </a:r>
            <a:r>
              <a:rPr lang="en-GB" sz="2400" dirty="0">
                <a:sym typeface="Wingdings" pitchFamily="2" charset="2"/>
              </a:rPr>
              <a:t> m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19</a:t>
            </a:fld>
            <a:r>
              <a:rPr lang="en-US" dirty="0" smtClean="0"/>
              <a:t> of 19</a:t>
            </a:r>
            <a:endParaRPr lang="en-US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6350000" y="1233488"/>
            <a:ext cx="2609850" cy="2255837"/>
            <a:chOff x="4000" y="918"/>
            <a:chExt cx="1644" cy="1421"/>
          </a:xfrm>
        </p:grpSpPr>
        <p:pic>
          <p:nvPicPr>
            <p:cNvPr id="8" name="Picture 8" descr="RS878_CIMG126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" y="918"/>
              <a:ext cx="1640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000" y="2147"/>
              <a:ext cx="16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chemeClr val="accent2"/>
                  </a:solidFill>
                </a:rPr>
                <a:t>COURTESY OF GLASGOW</a:t>
              </a:r>
              <a:endParaRPr lang="en-US" sz="1400">
                <a:solidFill>
                  <a:schemeClr val="accent2"/>
                </a:solidFill>
              </a:endParaRPr>
            </a:p>
          </p:txBody>
        </p: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76825" y="6094413"/>
            <a:ext cx="2268538" cy="719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88125" y="4581525"/>
            <a:ext cx="433388" cy="827088"/>
          </a:xfrm>
          <a:prstGeom prst="rect">
            <a:avLst/>
          </a:prstGeom>
          <a:solidFill>
            <a:srgbClr val="CCFFCC">
              <a:alpha val="80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402263" y="5211763"/>
            <a:ext cx="3454400" cy="863600"/>
            <a:chOff x="1610" y="2659"/>
            <a:chExt cx="2176" cy="544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10" y="2659"/>
              <a:ext cx="1225" cy="544"/>
            </a:xfrm>
            <a:custGeom>
              <a:avLst/>
              <a:gdLst>
                <a:gd name="T0" fmla="*/ 0 w 1225"/>
                <a:gd name="T1" fmla="*/ 544 h 544"/>
                <a:gd name="T2" fmla="*/ 0 w 1225"/>
                <a:gd name="T3" fmla="*/ 454 h 544"/>
                <a:gd name="T4" fmla="*/ 839 w 1225"/>
                <a:gd name="T5" fmla="*/ 0 h 544"/>
                <a:gd name="T6" fmla="*/ 952 w 1225"/>
                <a:gd name="T7" fmla="*/ 0 h 544"/>
                <a:gd name="T8" fmla="*/ 1225 w 1225"/>
                <a:gd name="T9" fmla="*/ 159 h 544"/>
                <a:gd name="T10" fmla="*/ 1225 w 1225"/>
                <a:gd name="T11" fmla="*/ 317 h 544"/>
                <a:gd name="T12" fmla="*/ 907 w 1225"/>
                <a:gd name="T13" fmla="*/ 544 h 544"/>
                <a:gd name="T14" fmla="*/ 0 w 1225"/>
                <a:gd name="T15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5" h="544">
                  <a:moveTo>
                    <a:pt x="0" y="544"/>
                  </a:moveTo>
                  <a:lnTo>
                    <a:pt x="0" y="454"/>
                  </a:lnTo>
                  <a:lnTo>
                    <a:pt x="839" y="0"/>
                  </a:lnTo>
                  <a:lnTo>
                    <a:pt x="952" y="0"/>
                  </a:lnTo>
                  <a:lnTo>
                    <a:pt x="1225" y="159"/>
                  </a:lnTo>
                  <a:lnTo>
                    <a:pt x="1225" y="317"/>
                  </a:lnTo>
                  <a:lnTo>
                    <a:pt x="907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CCFFFF">
                <a:alpha val="89999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562" y="2659"/>
              <a:ext cx="1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859" y="2976"/>
              <a:ext cx="1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835" y="2863"/>
              <a:ext cx="294" cy="68"/>
            </a:xfrm>
            <a:prstGeom prst="rect">
              <a:avLst/>
            </a:prstGeom>
            <a:solidFill>
              <a:srgbClr val="CCFFFF">
                <a:alpha val="89999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129" y="2826"/>
              <a:ext cx="657" cy="138"/>
            </a:xfrm>
            <a:custGeom>
              <a:avLst/>
              <a:gdLst>
                <a:gd name="T0" fmla="*/ 657 w 657"/>
                <a:gd name="T1" fmla="*/ 84 h 138"/>
                <a:gd name="T2" fmla="*/ 510 w 657"/>
                <a:gd name="T3" fmla="*/ 84 h 138"/>
                <a:gd name="T4" fmla="*/ 201 w 657"/>
                <a:gd name="T5" fmla="*/ 138 h 138"/>
                <a:gd name="T6" fmla="*/ 0 w 657"/>
                <a:gd name="T7" fmla="*/ 138 h 138"/>
                <a:gd name="T8" fmla="*/ 0 w 657"/>
                <a:gd name="T9" fmla="*/ 0 h 138"/>
                <a:gd name="T10" fmla="*/ 201 w 657"/>
                <a:gd name="T11" fmla="*/ 0 h 138"/>
                <a:gd name="T12" fmla="*/ 510 w 657"/>
                <a:gd name="T13" fmla="*/ 51 h 138"/>
                <a:gd name="T14" fmla="*/ 657 w 657"/>
                <a:gd name="T15" fmla="*/ 5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7" h="138">
                  <a:moveTo>
                    <a:pt x="657" y="84"/>
                  </a:moveTo>
                  <a:lnTo>
                    <a:pt x="510" y="84"/>
                  </a:lnTo>
                  <a:lnTo>
                    <a:pt x="201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510" y="51"/>
                  </a:lnTo>
                  <a:lnTo>
                    <a:pt x="657" y="5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692275" y="4976813"/>
            <a:ext cx="21240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779838" y="4976813"/>
            <a:ext cx="2808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348038" y="4581525"/>
            <a:ext cx="433387" cy="827088"/>
          </a:xfrm>
          <a:prstGeom prst="rect">
            <a:avLst/>
          </a:prstGeom>
          <a:solidFill>
            <a:srgbClr val="CCFFCC">
              <a:alpha val="80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408488" y="4508500"/>
            <a:ext cx="163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F-P CAVITY</a:t>
            </a:r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411413" y="6200775"/>
            <a:ext cx="2628900" cy="576263"/>
          </a:xfrm>
          <a:custGeom>
            <a:avLst/>
            <a:gdLst>
              <a:gd name="T0" fmla="*/ 1656 w 1656"/>
              <a:gd name="T1" fmla="*/ 363 h 363"/>
              <a:gd name="T2" fmla="*/ 1656 w 1656"/>
              <a:gd name="T3" fmla="*/ 0 h 363"/>
              <a:gd name="T4" fmla="*/ 0 w 1656"/>
              <a:gd name="T5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6" h="363">
                <a:moveTo>
                  <a:pt x="1656" y="363"/>
                </a:moveTo>
                <a:lnTo>
                  <a:pt x="1656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7380288" y="6200775"/>
            <a:ext cx="1044575" cy="576263"/>
          </a:xfrm>
          <a:custGeom>
            <a:avLst/>
            <a:gdLst>
              <a:gd name="T0" fmla="*/ 0 w 658"/>
              <a:gd name="T1" fmla="*/ 363 h 363"/>
              <a:gd name="T2" fmla="*/ 0 w 658"/>
              <a:gd name="T3" fmla="*/ 0 h 363"/>
              <a:gd name="T4" fmla="*/ 658 w 658"/>
              <a:gd name="T5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8" h="363">
                <a:moveTo>
                  <a:pt x="0" y="363"/>
                </a:moveTo>
                <a:lnTo>
                  <a:pt x="0" y="0"/>
                </a:lnTo>
                <a:lnTo>
                  <a:pt x="658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775575" y="4832350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100</a:t>
            </a:r>
            <a:r>
              <a:rPr lang="en-US"/>
              <a:t>×2 N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956550" y="5265738"/>
            <a:ext cx="971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3671888" y="6345238"/>
            <a:ext cx="1152525" cy="368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808288" y="6345238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Heat</a:t>
            </a:r>
            <a:endParaRPr 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76263" y="4616450"/>
            <a:ext cx="1746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FREQUENCY</a:t>
            </a:r>
          </a:p>
          <a:p>
            <a:r>
              <a:rPr lang="en-GB"/>
              <a:t>STABILIZED</a:t>
            </a:r>
          </a:p>
          <a:p>
            <a:r>
              <a:rPr lang="en-GB"/>
              <a:t>LASER</a:t>
            </a:r>
            <a:endParaRPr lang="en-US"/>
          </a:p>
        </p:txBody>
      </p:sp>
      <p:sp>
        <p:nvSpPr>
          <p:cNvPr id="29" name="Arc 29"/>
          <p:cNvSpPr>
            <a:spLocks/>
          </p:cNvSpPr>
          <p:nvPr/>
        </p:nvSpPr>
        <p:spPr bwMode="auto">
          <a:xfrm flipV="1">
            <a:off x="6192838" y="2855913"/>
            <a:ext cx="1582737" cy="2378075"/>
          </a:xfrm>
          <a:custGeom>
            <a:avLst/>
            <a:gdLst>
              <a:gd name="G0" fmla="+- 0 0 0"/>
              <a:gd name="G1" fmla="+- 16981 0 0"/>
              <a:gd name="G2" fmla="+- 21600 0 0"/>
              <a:gd name="T0" fmla="*/ 13349 w 21600"/>
              <a:gd name="T1" fmla="*/ 0 h 16981"/>
              <a:gd name="T2" fmla="*/ 21600 w 21600"/>
              <a:gd name="T3" fmla="*/ 16981 h 16981"/>
              <a:gd name="T4" fmla="*/ 0 w 21600"/>
              <a:gd name="T5" fmla="*/ 16981 h 16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981" fill="none" extrusionOk="0">
                <a:moveTo>
                  <a:pt x="13349" y="-1"/>
                </a:moveTo>
                <a:cubicBezTo>
                  <a:pt x="18558" y="4094"/>
                  <a:pt x="21600" y="10354"/>
                  <a:pt x="21600" y="16981"/>
                </a:cubicBezTo>
              </a:path>
              <a:path w="21600" h="16981" stroke="0" extrusionOk="0">
                <a:moveTo>
                  <a:pt x="13349" y="-1"/>
                </a:moveTo>
                <a:cubicBezTo>
                  <a:pt x="18558" y="4094"/>
                  <a:pt x="21600" y="10354"/>
                  <a:pt x="21600" y="16981"/>
                </a:cubicBezTo>
                <a:lnTo>
                  <a:pt x="0" y="16981"/>
                </a:lnTo>
                <a:close/>
              </a:path>
            </a:pathLst>
          </a:custGeom>
          <a:noFill/>
          <a:ln w="3175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bit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Braginsky</a:t>
            </a:r>
            <a:r>
              <a:rPr lang="en-US" dirty="0" smtClean="0"/>
              <a:t> first work 1993</a:t>
            </a:r>
          </a:p>
          <a:p>
            <a:r>
              <a:rPr lang="en-US" dirty="0" smtClean="0"/>
              <a:t>First suspension test </a:t>
            </a:r>
            <a:r>
              <a:rPr lang="en-US" dirty="0" smtClean="0"/>
              <a:t>1999, Glasgow</a:t>
            </a:r>
            <a:endParaRPr lang="en-US" dirty="0" smtClean="0"/>
          </a:p>
          <a:p>
            <a:r>
              <a:rPr lang="en-US" dirty="0" smtClean="0"/>
              <a:t>First suspension on GEO600 2000</a:t>
            </a:r>
          </a:p>
          <a:p>
            <a:r>
              <a:rPr lang="en-US" dirty="0" smtClean="0"/>
              <a:t>First laser pulling machine 2005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2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1026" name="Picture 2" descr="C:\Geppo\Figures\Last Stage\10 kg suspension test\10kgSuspensionTest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862"/>
            <a:ext cx="47244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Geppo\Figures\Last Stage\June test\109-0911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96"/>
            <a:ext cx="8323072" cy="624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Geppo\Figures\Last Stage\Pulling Machine\108-0870_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52578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Geppo\Lavoro\Archive\STD\CO2 laser machine\Foto\28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60" y="5863"/>
            <a:ext cx="7293756" cy="68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123">
            <a:off x="2668875" y="708848"/>
            <a:ext cx="4108465" cy="547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2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Fused silica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resistant to longitudinal stress</a:t>
            </a:r>
          </a:p>
          <a:p>
            <a:r>
              <a:rPr lang="en-US" dirty="0" smtClean="0"/>
              <a:t>It’s soft</a:t>
            </a:r>
          </a:p>
          <a:p>
            <a:r>
              <a:rPr lang="en-US" dirty="0" smtClean="0"/>
              <a:t>Low thermal expansion</a:t>
            </a:r>
          </a:p>
          <a:p>
            <a:r>
              <a:rPr lang="en-US" dirty="0" smtClean="0"/>
              <a:t>Positive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Low loss</a:t>
            </a:r>
          </a:p>
          <a:p>
            <a:r>
              <a:rPr lang="en-US" dirty="0" smtClean="0"/>
              <a:t>Physical properties do not change after melting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3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144590"/>
            <a:ext cx="59245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5472" y="6447710"/>
            <a:ext cx="2796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G. </a:t>
            </a:r>
            <a:r>
              <a:rPr lang="en-US" sz="1200" dirty="0" err="1" smtClean="0">
                <a:solidFill>
                  <a:schemeClr val="bg1"/>
                </a:solidFill>
              </a:rPr>
              <a:t>Brambilla</a:t>
            </a:r>
            <a:r>
              <a:rPr lang="en-US" sz="1200" dirty="0" smtClean="0">
                <a:solidFill>
                  <a:schemeClr val="bg1"/>
                </a:solidFill>
              </a:rPr>
              <a:t>, Nano Letters 9 (2) 831, 2009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525" y="2667000"/>
            <a:ext cx="8533875" cy="267765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Young’s modulus is about 72 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Gpa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1/3 of steel value</a:t>
            </a:r>
          </a:p>
          <a:p>
            <a:endParaRPr lang="en-US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Softness is important for thermal noise: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 is proportional to </a:t>
            </a:r>
            <a:r>
              <a:rPr lang="en-US" sz="2400" dirty="0" err="1" smtClean="0">
                <a:solidFill>
                  <a:schemeClr val="bg1"/>
                </a:solidFill>
                <a:latin typeface="Symbol" pitchFamily="18" charset="2"/>
                <a:ea typeface="Verdana" pitchFamily="34" charset="0"/>
                <a:cs typeface="Verdana" pitchFamily="34" charset="0"/>
              </a:rPr>
              <a:t>j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lang="en-US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Softness is important for the vertical bouncing mode: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LIGO </a:t>
            </a:r>
            <a:r>
              <a:rPr lang="en-US" sz="2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sz="2400" baseline="-25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vert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~ 10 Hz</a:t>
            </a:r>
            <a:endParaRPr lang="en-US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28600" y="1608137"/>
            <a:ext cx="8686800" cy="4716463"/>
          </a:xfrm>
          <a:prstGeom prst="rect">
            <a:avLst/>
          </a:prstGeom>
          <a:solidFill>
            <a:srgbClr val="FD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thermoelastic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Hanford – </a:t>
            </a:r>
            <a:r>
              <a:rPr lang="en-US" dirty="0" err="1" smtClean="0"/>
              <a:t>Geppo</a:t>
            </a:r>
            <a:r>
              <a:rPr lang="en-US" dirty="0" smtClean="0"/>
              <a:t>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4</a:t>
            </a:fld>
            <a:r>
              <a:rPr lang="en-US" dirty="0" smtClean="0"/>
              <a:t> of 19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7124700" y="1752600"/>
            <a:ext cx="1104900" cy="4381500"/>
            <a:chOff x="7124700" y="1752600"/>
            <a:chExt cx="1104900" cy="4381500"/>
          </a:xfrm>
        </p:grpSpPr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7124700" y="2051050"/>
              <a:ext cx="0" cy="37242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>
              <a:off x="8229600" y="2041525"/>
              <a:ext cx="0" cy="37242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>
              <a:off x="7693025" y="1752600"/>
              <a:ext cx="0" cy="43815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lgDash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 rot="16200000">
            <a:off x="8287641" y="37189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1165" y="2209800"/>
            <a:ext cx="6466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Asymmetric thermal fluctuations across the </a:t>
            </a:r>
            <a:r>
              <a:rPr lang="en-US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fibre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responsible for the </a:t>
            </a:r>
            <a:r>
              <a:rPr lang="en-US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thermoelastic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noise</a:t>
            </a:r>
            <a:endParaRPr lang="en-US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7" name="Group 8"/>
          <p:cNvGrpSpPr>
            <a:grpSpLocks/>
          </p:cNvGrpSpPr>
          <p:nvPr/>
        </p:nvGrpSpPr>
        <p:grpSpPr bwMode="auto">
          <a:xfrm>
            <a:off x="7198946" y="2895600"/>
            <a:ext cx="1030654" cy="1866900"/>
            <a:chOff x="4416" y="1668"/>
            <a:chExt cx="664" cy="1176"/>
          </a:xfrm>
        </p:grpSpPr>
        <p:sp>
          <p:nvSpPr>
            <p:cNvPr id="48" name="Oval 9"/>
            <p:cNvSpPr>
              <a:spLocks noChangeArrowheads="1"/>
            </p:cNvSpPr>
            <p:nvPr/>
          </p:nvSpPr>
          <p:spPr bwMode="auto">
            <a:xfrm>
              <a:off x="4416" y="1668"/>
              <a:ext cx="260" cy="1176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0"/>
            <p:cNvSpPr>
              <a:spLocks noChangeArrowheads="1"/>
            </p:cNvSpPr>
            <p:nvPr/>
          </p:nvSpPr>
          <p:spPr bwMode="auto">
            <a:xfrm>
              <a:off x="4760" y="1720"/>
              <a:ext cx="320" cy="1028"/>
            </a:xfrm>
            <a:prstGeom prst="ellipse">
              <a:avLst/>
            </a:prstGeom>
            <a:solidFill>
              <a:srgbClr val="FFCC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873869" y="1219077"/>
            <a:ext cx="3355730" cy="5408858"/>
            <a:chOff x="4873869" y="1219077"/>
            <a:chExt cx="3355730" cy="5408858"/>
          </a:xfrm>
        </p:grpSpPr>
        <p:sp>
          <p:nvSpPr>
            <p:cNvPr id="50" name="Arc 49"/>
            <p:cNvSpPr/>
            <p:nvPr/>
          </p:nvSpPr>
          <p:spPr>
            <a:xfrm>
              <a:off x="5978768" y="1219077"/>
              <a:ext cx="2250831" cy="5369170"/>
            </a:xfrm>
            <a:prstGeom prst="arc">
              <a:avLst>
                <a:gd name="adj1" fmla="val 17619316"/>
                <a:gd name="adj2" fmla="val 4054177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>
              <a:off x="4873869" y="1258765"/>
              <a:ext cx="2250831" cy="5369170"/>
            </a:xfrm>
            <a:prstGeom prst="arc">
              <a:avLst>
                <a:gd name="adj1" fmla="val 17619316"/>
                <a:gd name="adj2" fmla="val 4054177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>
              <a:off x="5439511" y="1230801"/>
              <a:ext cx="2250831" cy="5369170"/>
            </a:xfrm>
            <a:prstGeom prst="arc">
              <a:avLst>
                <a:gd name="adj1" fmla="val 17619316"/>
                <a:gd name="adj2" fmla="val 4359957"/>
              </a:avLst>
            </a:prstGeom>
            <a:ln w="28575">
              <a:solidFill>
                <a:schemeClr val="bg1"/>
              </a:solidFill>
              <a:prstDash val="dash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1000" y="3483114"/>
            <a:ext cx="529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Thermal expansion transforms thermal </a:t>
            </a:r>
            <a:b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fluctuations in strain fluctuations</a:t>
            </a:r>
            <a:endParaRPr lang="en-US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19100" y="4572000"/>
            <a:ext cx="6438900" cy="1707462"/>
            <a:chOff x="419100" y="4572000"/>
            <a:chExt cx="6438900" cy="1707462"/>
          </a:xfrm>
        </p:grpSpPr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419100" y="4572000"/>
              <a:ext cx="64389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PSD of pendulum noise depends also on the characteristic time </a:t>
              </a:r>
              <a:r>
                <a:rPr lang="en-GB" sz="2000" dirty="0" smtClean="0">
                  <a:solidFill>
                    <a:schemeClr val="bg1"/>
                  </a:solidFill>
                  <a:latin typeface="Symbol" pitchFamily="18" charset="2"/>
                  <a:ea typeface="Verdana" pitchFamily="34" charset="0"/>
                  <a:cs typeface="Verdana" pitchFamily="34" charset="0"/>
                </a:rPr>
                <a:t>t</a:t>
              </a:r>
              <a:r>
                <a:rPr lang="en-GB" sz="20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heat takes to cross the fibre</a:t>
              </a:r>
              <a:endPara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aphicFrame>
          <p:nvGraphicFramePr>
            <p:cNvPr id="5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5882355"/>
                </p:ext>
              </p:extLst>
            </p:nvPr>
          </p:nvGraphicFramePr>
          <p:xfrm>
            <a:off x="1569716" y="5263542"/>
            <a:ext cx="4266720" cy="1015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Equation" r:id="rId3" imgW="2133360" imgH="507960" progId="Equation.3">
                    <p:embed/>
                  </p:oleObj>
                </mc:Choice>
                <mc:Fallback>
                  <p:oleObj name="Equation" r:id="rId3" imgW="21333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9716" y="5263542"/>
                          <a:ext cx="4266720" cy="1015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1545112" y="1605777"/>
            <a:ext cx="7598888" cy="4718665"/>
            <a:chOff x="1422400" y="1605935"/>
            <a:chExt cx="7598888" cy="471866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00" y="1605935"/>
              <a:ext cx="7598888" cy="4718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5345345" y="5181600"/>
              <a:ext cx="367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M. </a:t>
              </a:r>
              <a:r>
                <a:rPr lang="en-US" sz="12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Alshourbagy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et al., Class. Quantum </a:t>
              </a:r>
              <a:r>
                <a:rPr lang="en-US" sz="12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Grav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.,</a:t>
              </a:r>
              <a:b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23 (2006) S277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58000" y="1905000"/>
              <a:ext cx="216328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Thermoelastic</a:t>
              </a:r>
              <a:r>
                <a:rPr lang="en-US" sz="16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damping is so precise that it can be used to measure thermal and mechanical properties of materials.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Here a crystalline Si </a:t>
              </a:r>
              <a:r>
                <a:rPr lang="en-US" sz="16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fibre</a:t>
              </a:r>
              <a:r>
                <a:rPr lang="en-US" sz="16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is under measurement</a:t>
              </a:r>
              <a:endParaRPr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5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linear </a:t>
            </a:r>
            <a:r>
              <a:rPr lang="en-US" dirty="0" err="1" smtClean="0"/>
              <a:t>thermoelastic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5</a:t>
            </a:fld>
            <a:r>
              <a:rPr lang="en-US" dirty="0" smtClean="0"/>
              <a:t> of 19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608137"/>
            <a:ext cx="8686800" cy="4716463"/>
          </a:xfrm>
          <a:prstGeom prst="rect">
            <a:avLst/>
          </a:prstGeom>
          <a:solidFill>
            <a:srgbClr val="FD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5" name="Group 10"/>
          <p:cNvGrpSpPr>
            <a:grpSpLocks/>
          </p:cNvGrpSpPr>
          <p:nvPr/>
        </p:nvGrpSpPr>
        <p:grpSpPr bwMode="auto">
          <a:xfrm>
            <a:off x="5791200" y="1847761"/>
            <a:ext cx="1162050" cy="3282950"/>
            <a:chOff x="4663" y="1142"/>
            <a:chExt cx="732" cy="2068"/>
          </a:xfrm>
        </p:grpSpPr>
        <p:sp>
          <p:nvSpPr>
            <p:cNvPr id="86" name="Rectangle 11" descr="Wide downward diagonal"/>
            <p:cNvSpPr>
              <a:spLocks noChangeArrowheads="1"/>
            </p:cNvSpPr>
            <p:nvPr/>
          </p:nvSpPr>
          <p:spPr bwMode="auto">
            <a:xfrm>
              <a:off x="4663" y="1142"/>
              <a:ext cx="732" cy="256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2"/>
            <p:cNvSpPr>
              <a:spLocks noChangeShapeType="1"/>
            </p:cNvSpPr>
            <p:nvPr/>
          </p:nvSpPr>
          <p:spPr bwMode="auto">
            <a:xfrm>
              <a:off x="5034" y="1398"/>
              <a:ext cx="0" cy="18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2" name="Line 19"/>
          <p:cNvSpPr>
            <a:spLocks noChangeShapeType="1"/>
          </p:cNvSpPr>
          <p:nvPr/>
        </p:nvSpPr>
        <p:spPr bwMode="auto">
          <a:xfrm>
            <a:off x="6377940" y="5123091"/>
            <a:ext cx="0" cy="568326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612490"/>
              </p:ext>
            </p:extLst>
          </p:nvPr>
        </p:nvGraphicFramePr>
        <p:xfrm>
          <a:off x="6907530" y="4232821"/>
          <a:ext cx="13144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3" imgW="774360" imgH="431640" progId="Equation.3">
                  <p:embed/>
                </p:oleObj>
              </mc:Choice>
              <mc:Fallback>
                <p:oleObj name="Equation" r:id="rId3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530" y="4232821"/>
                        <a:ext cx="13144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AutoShape 3"/>
          <p:cNvSpPr>
            <a:spLocks noChangeArrowheads="1"/>
          </p:cNvSpPr>
          <p:nvPr/>
        </p:nvSpPr>
        <p:spPr bwMode="auto">
          <a:xfrm flipV="1">
            <a:off x="5838825" y="5130711"/>
            <a:ext cx="1095375" cy="6000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DFFE5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GB" i="1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grpSp>
        <p:nvGrpSpPr>
          <p:cNvPr id="95" name="Group 13"/>
          <p:cNvGrpSpPr>
            <a:grpSpLocks/>
          </p:cNvGrpSpPr>
          <p:nvPr/>
        </p:nvGrpSpPr>
        <p:grpSpPr bwMode="auto">
          <a:xfrm>
            <a:off x="6189785" y="2458948"/>
            <a:ext cx="992187" cy="2466975"/>
            <a:chOff x="4674" y="1372"/>
            <a:chExt cx="625" cy="1554"/>
          </a:xfrm>
        </p:grpSpPr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4674" y="1372"/>
              <a:ext cx="234" cy="1554"/>
            </a:xfrm>
            <a:prstGeom prst="ellipse">
              <a:avLst/>
            </a:prstGeom>
            <a:solidFill>
              <a:srgbClr val="FFCC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15"/>
            <p:cNvSpPr txBox="1">
              <a:spLocks noChangeArrowheads="1"/>
            </p:cNvSpPr>
            <p:nvPr/>
          </p:nvSpPr>
          <p:spPr bwMode="auto">
            <a:xfrm>
              <a:off x="5006" y="1841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dirty="0" err="1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GB" sz="2000" dirty="0" err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endParaRPr lang="en-GB" sz="2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10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052329"/>
              </p:ext>
            </p:extLst>
          </p:nvPr>
        </p:nvGraphicFramePr>
        <p:xfrm>
          <a:off x="3451225" y="5258504"/>
          <a:ext cx="22415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5" imgW="1320480" imgH="203040" progId="Equation.3">
                  <p:embed/>
                </p:oleObj>
              </mc:Choice>
              <mc:Fallback>
                <p:oleObj name="Equation" r:id="rId5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258504"/>
                        <a:ext cx="22415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537"/>
            <a:ext cx="8229600" cy="48240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Strain fluctuations are coupled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to thermal fluctuation through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term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=1/</a:t>
            </a:r>
            <a:r>
              <a:rPr lang="en-US" sz="2400" dirty="0" err="1" smtClean="0">
                <a:solidFill>
                  <a:schemeClr val="bg1"/>
                </a:solidFill>
              </a:rPr>
              <a:t>E</a:t>
            </a:r>
            <a:r>
              <a:rPr lang="en-US" sz="2400" dirty="0" err="1">
                <a:solidFill>
                  <a:schemeClr val="bg1"/>
                </a:solidFill>
              </a:rPr>
              <a:t>·</a:t>
            </a:r>
            <a:r>
              <a:rPr lang="en-US" sz="2400" dirty="0" err="1" smtClean="0">
                <a:solidFill>
                  <a:schemeClr val="bg1"/>
                </a:solidFill>
              </a:rPr>
              <a:t>dE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dT</a:t>
            </a:r>
            <a:r>
              <a:rPr lang="en-US" sz="2400" dirty="0" smtClean="0">
                <a:solidFill>
                  <a:schemeClr val="bg1"/>
                </a:solidFill>
              </a:rPr>
              <a:t>, too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 permanent static strain should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be already present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Amazingly,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</a:rPr>
              <a:t> &gt; 0 in fused silica: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Thermoelastic</a:t>
            </a:r>
            <a:r>
              <a:rPr lang="en-US" sz="2000" dirty="0" smtClean="0">
                <a:solidFill>
                  <a:schemeClr val="bg1"/>
                </a:solidFill>
              </a:rPr>
              <a:t> fluctuations can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be cancelled !!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1934308" y="4572000"/>
            <a:ext cx="2532185" cy="1383323"/>
          </a:xfrm>
          <a:prstGeom prst="arc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129626">
            <a:off x="926356" y="5156112"/>
            <a:ext cx="275242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IT HAS NOT BEEN VERIFIED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BY AN EXPERIMENT YET!!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87" y="1608136"/>
            <a:ext cx="5017514" cy="47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0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3843 L 2.5E-6 0.071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4" grpId="0" animBg="1"/>
      <p:bldP spid="84" grpId="1" animBg="1"/>
      <p:bldP spid="84" grpId="2" animBg="1"/>
      <p:bldP spid="3" grpId="0" build="p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1447800"/>
            <a:ext cx="8736227" cy="4678363"/>
          </a:xfrm>
        </p:spPr>
        <p:txBody>
          <a:bodyPr/>
          <a:lstStyle/>
          <a:p>
            <a:r>
              <a:rPr lang="en-US" dirty="0" smtClean="0"/>
              <a:t>Mechanical losses are expressed in terms of </a:t>
            </a:r>
            <a:r>
              <a:rPr lang="en-US" i="1" dirty="0" smtClean="0"/>
              <a:t>loss angle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j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 each resonant mode </a:t>
            </a:r>
            <a:r>
              <a:rPr lang="en-US" dirty="0" smtClean="0">
                <a:latin typeface="Symbol" pitchFamily="18" charset="2"/>
              </a:rPr>
              <a:t>j</a:t>
            </a:r>
            <a:r>
              <a:rPr lang="en-US" dirty="0" smtClean="0"/>
              <a:t> is exactly Q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Hanford – </a:t>
            </a:r>
            <a:r>
              <a:rPr lang="en-US" dirty="0" err="1" smtClean="0"/>
              <a:t>Geppo</a:t>
            </a:r>
            <a:r>
              <a:rPr lang="en-US" dirty="0" smtClean="0"/>
              <a:t>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6</a:t>
            </a:fld>
            <a:r>
              <a:rPr lang="en-US" dirty="0" smtClean="0"/>
              <a:t> of 19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67257" y="2619632"/>
            <a:ext cx="7685902" cy="976184"/>
            <a:chOff x="1087395" y="2619632"/>
            <a:chExt cx="7685902" cy="976184"/>
          </a:xfrm>
        </p:grpSpPr>
        <p:sp>
          <p:nvSpPr>
            <p:cNvPr id="8" name="Rectangle 7"/>
            <p:cNvSpPr/>
            <p:nvPr/>
          </p:nvSpPr>
          <p:spPr>
            <a:xfrm>
              <a:off x="1087395" y="2619632"/>
              <a:ext cx="7685902" cy="976184"/>
            </a:xfrm>
            <a:prstGeom prst="rect">
              <a:avLst/>
            </a:prstGeom>
            <a:solidFill>
              <a:srgbClr val="FDFF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7402193"/>
                </p:ext>
              </p:extLst>
            </p:nvPr>
          </p:nvGraphicFramePr>
          <p:xfrm>
            <a:off x="1353588" y="2814638"/>
            <a:ext cx="7143750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1" name="Equation" r:id="rId3" imgW="2857320" imgH="215640" progId="Equation.3">
                    <p:embed/>
                  </p:oleObj>
                </mc:Choice>
                <mc:Fallback>
                  <p:oleObj name="Equation" r:id="rId3" imgW="285732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53588" y="2814638"/>
                          <a:ext cx="7143750" cy="538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753762" y="4436076"/>
            <a:ext cx="7722973" cy="1865870"/>
          </a:xfrm>
          <a:prstGeom prst="rect">
            <a:avLst/>
          </a:prstGeom>
          <a:solidFill>
            <a:srgbClr val="FD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5201859" y="4772932"/>
            <a:ext cx="3126602" cy="1487488"/>
            <a:chOff x="576" y="3543"/>
            <a:chExt cx="3384" cy="937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636" y="3543"/>
              <a:ext cx="3271" cy="937"/>
              <a:chOff x="588" y="5085"/>
              <a:chExt cx="3271" cy="937"/>
            </a:xfrm>
          </p:grpSpPr>
          <p:grpSp>
            <p:nvGrpSpPr>
              <p:cNvPr id="15" name="Group 10"/>
              <p:cNvGrpSpPr>
                <a:grpSpLocks/>
              </p:cNvGrpSpPr>
              <p:nvPr/>
            </p:nvGrpSpPr>
            <p:grpSpPr bwMode="auto">
              <a:xfrm>
                <a:off x="588" y="5085"/>
                <a:ext cx="654" cy="937"/>
                <a:chOff x="588" y="5085"/>
                <a:chExt cx="654" cy="937"/>
              </a:xfrm>
            </p:grpSpPr>
            <p:sp>
              <p:nvSpPr>
                <p:cNvPr id="820" name="Line 11"/>
                <p:cNvSpPr>
                  <a:spLocks noChangeShapeType="1"/>
                </p:cNvSpPr>
                <p:nvPr/>
              </p:nvSpPr>
              <p:spPr bwMode="auto">
                <a:xfrm>
                  <a:off x="588" y="5085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Freeform 12"/>
                <p:cNvSpPr>
                  <a:spLocks/>
                </p:cNvSpPr>
                <p:nvPr/>
              </p:nvSpPr>
              <p:spPr bwMode="auto">
                <a:xfrm>
                  <a:off x="588" y="5103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Freeform 13"/>
                <p:cNvSpPr>
                  <a:spLocks/>
                </p:cNvSpPr>
                <p:nvPr/>
              </p:nvSpPr>
              <p:spPr bwMode="auto">
                <a:xfrm>
                  <a:off x="594" y="5127"/>
                  <a:ext cx="1" cy="36"/>
                </a:xfrm>
                <a:custGeom>
                  <a:avLst/>
                  <a:gdLst>
                    <a:gd name="T0" fmla="*/ 0 h 36"/>
                    <a:gd name="T1" fmla="*/ 18 h 36"/>
                    <a:gd name="T2" fmla="*/ 36 h 3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Freeform 14"/>
                <p:cNvSpPr>
                  <a:spLocks/>
                </p:cNvSpPr>
                <p:nvPr/>
              </p:nvSpPr>
              <p:spPr bwMode="auto">
                <a:xfrm>
                  <a:off x="594" y="5163"/>
                  <a:ext cx="6" cy="42"/>
                </a:xfrm>
                <a:custGeom>
                  <a:avLst/>
                  <a:gdLst>
                    <a:gd name="T0" fmla="*/ 0 w 6"/>
                    <a:gd name="T1" fmla="*/ 0 h 42"/>
                    <a:gd name="T2" fmla="*/ 0 w 6"/>
                    <a:gd name="T3" fmla="*/ 18 h 42"/>
                    <a:gd name="T4" fmla="*/ 6 w 6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4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Line 15"/>
                <p:cNvSpPr>
                  <a:spLocks noChangeShapeType="1"/>
                </p:cNvSpPr>
                <p:nvPr/>
              </p:nvSpPr>
              <p:spPr bwMode="auto">
                <a:xfrm>
                  <a:off x="600" y="5205"/>
                  <a:ext cx="1" cy="4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Freeform 16"/>
                <p:cNvSpPr>
                  <a:spLocks/>
                </p:cNvSpPr>
                <p:nvPr/>
              </p:nvSpPr>
              <p:spPr bwMode="auto">
                <a:xfrm>
                  <a:off x="600" y="5253"/>
                  <a:ext cx="6" cy="54"/>
                </a:xfrm>
                <a:custGeom>
                  <a:avLst/>
                  <a:gdLst>
                    <a:gd name="T0" fmla="*/ 0 w 6"/>
                    <a:gd name="T1" fmla="*/ 0 h 54"/>
                    <a:gd name="T2" fmla="*/ 0 w 6"/>
                    <a:gd name="T3" fmla="*/ 24 h 54"/>
                    <a:gd name="T4" fmla="*/ 6 w 6"/>
                    <a:gd name="T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4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6" y="5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Freeform 17"/>
                <p:cNvSpPr>
                  <a:spLocks/>
                </p:cNvSpPr>
                <p:nvPr/>
              </p:nvSpPr>
              <p:spPr bwMode="auto">
                <a:xfrm>
                  <a:off x="606" y="5307"/>
                  <a:ext cx="1" cy="66"/>
                </a:xfrm>
                <a:custGeom>
                  <a:avLst/>
                  <a:gdLst>
                    <a:gd name="T0" fmla="*/ 0 h 66"/>
                    <a:gd name="T1" fmla="*/ 30 h 66"/>
                    <a:gd name="T2" fmla="*/ 66 h 6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6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Freeform 18"/>
                <p:cNvSpPr>
                  <a:spLocks/>
                </p:cNvSpPr>
                <p:nvPr/>
              </p:nvSpPr>
              <p:spPr bwMode="auto">
                <a:xfrm>
                  <a:off x="606" y="5373"/>
                  <a:ext cx="6" cy="60"/>
                </a:xfrm>
                <a:custGeom>
                  <a:avLst/>
                  <a:gdLst>
                    <a:gd name="T0" fmla="*/ 0 w 6"/>
                    <a:gd name="T1" fmla="*/ 0 h 60"/>
                    <a:gd name="T2" fmla="*/ 0 w 6"/>
                    <a:gd name="T3" fmla="*/ 30 h 60"/>
                    <a:gd name="T4" fmla="*/ 6 w 6"/>
                    <a:gd name="T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0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6" y="6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Line 19"/>
                <p:cNvSpPr>
                  <a:spLocks noChangeShapeType="1"/>
                </p:cNvSpPr>
                <p:nvPr/>
              </p:nvSpPr>
              <p:spPr bwMode="auto">
                <a:xfrm>
                  <a:off x="612" y="5433"/>
                  <a:ext cx="1" cy="6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Freeform 20"/>
                <p:cNvSpPr>
                  <a:spLocks/>
                </p:cNvSpPr>
                <p:nvPr/>
              </p:nvSpPr>
              <p:spPr bwMode="auto">
                <a:xfrm>
                  <a:off x="612" y="5499"/>
                  <a:ext cx="6" cy="72"/>
                </a:xfrm>
                <a:custGeom>
                  <a:avLst/>
                  <a:gdLst>
                    <a:gd name="T0" fmla="*/ 0 w 6"/>
                    <a:gd name="T1" fmla="*/ 0 h 72"/>
                    <a:gd name="T2" fmla="*/ 0 w 6"/>
                    <a:gd name="T3" fmla="*/ 36 h 72"/>
                    <a:gd name="T4" fmla="*/ 6 w 6"/>
                    <a:gd name="T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2">
                      <a:moveTo>
                        <a:pt x="0" y="0"/>
                      </a:moveTo>
                      <a:lnTo>
                        <a:pt x="0" y="36"/>
                      </a:lnTo>
                      <a:lnTo>
                        <a:pt x="6" y="7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Line 21"/>
                <p:cNvSpPr>
                  <a:spLocks noChangeShapeType="1"/>
                </p:cNvSpPr>
                <p:nvPr/>
              </p:nvSpPr>
              <p:spPr bwMode="auto">
                <a:xfrm>
                  <a:off x="618" y="5571"/>
                  <a:ext cx="6" cy="6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Line 22"/>
                <p:cNvSpPr>
                  <a:spLocks noChangeShapeType="1"/>
                </p:cNvSpPr>
                <p:nvPr/>
              </p:nvSpPr>
              <p:spPr bwMode="auto">
                <a:xfrm>
                  <a:off x="624" y="5637"/>
                  <a:ext cx="1" cy="6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Freeform 23"/>
                <p:cNvSpPr>
                  <a:spLocks/>
                </p:cNvSpPr>
                <p:nvPr/>
              </p:nvSpPr>
              <p:spPr bwMode="auto">
                <a:xfrm>
                  <a:off x="624" y="5703"/>
                  <a:ext cx="6" cy="60"/>
                </a:xfrm>
                <a:custGeom>
                  <a:avLst/>
                  <a:gdLst>
                    <a:gd name="T0" fmla="*/ 0 w 6"/>
                    <a:gd name="T1" fmla="*/ 0 h 60"/>
                    <a:gd name="T2" fmla="*/ 0 w 6"/>
                    <a:gd name="T3" fmla="*/ 30 h 60"/>
                    <a:gd name="T4" fmla="*/ 6 w 6"/>
                    <a:gd name="T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0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6" y="6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Freeform 24"/>
                <p:cNvSpPr>
                  <a:spLocks/>
                </p:cNvSpPr>
                <p:nvPr/>
              </p:nvSpPr>
              <p:spPr bwMode="auto">
                <a:xfrm>
                  <a:off x="630" y="5763"/>
                  <a:ext cx="1" cy="60"/>
                </a:xfrm>
                <a:custGeom>
                  <a:avLst/>
                  <a:gdLst>
                    <a:gd name="T0" fmla="*/ 0 h 60"/>
                    <a:gd name="T1" fmla="*/ 30 h 60"/>
                    <a:gd name="T2" fmla="*/ 60 h 6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0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Freeform 25"/>
                <p:cNvSpPr>
                  <a:spLocks/>
                </p:cNvSpPr>
                <p:nvPr/>
              </p:nvSpPr>
              <p:spPr bwMode="auto">
                <a:xfrm>
                  <a:off x="630" y="5823"/>
                  <a:ext cx="6" cy="48"/>
                </a:xfrm>
                <a:custGeom>
                  <a:avLst/>
                  <a:gdLst>
                    <a:gd name="T0" fmla="*/ 0 w 6"/>
                    <a:gd name="T1" fmla="*/ 0 h 48"/>
                    <a:gd name="T2" fmla="*/ 0 w 6"/>
                    <a:gd name="T3" fmla="*/ 24 h 48"/>
                    <a:gd name="T4" fmla="*/ 6 w 6"/>
                    <a:gd name="T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8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6" y="4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Freeform 26"/>
                <p:cNvSpPr>
                  <a:spLocks/>
                </p:cNvSpPr>
                <p:nvPr/>
              </p:nvSpPr>
              <p:spPr bwMode="auto">
                <a:xfrm>
                  <a:off x="636" y="5871"/>
                  <a:ext cx="1" cy="48"/>
                </a:xfrm>
                <a:custGeom>
                  <a:avLst/>
                  <a:gdLst>
                    <a:gd name="T0" fmla="*/ 0 h 48"/>
                    <a:gd name="T1" fmla="*/ 24 h 48"/>
                    <a:gd name="T2" fmla="*/ 48 h 4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8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27"/>
                <p:cNvSpPr>
                  <a:spLocks/>
                </p:cNvSpPr>
                <p:nvPr/>
              </p:nvSpPr>
              <p:spPr bwMode="auto">
                <a:xfrm>
                  <a:off x="636" y="5919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Line 28"/>
                <p:cNvSpPr>
                  <a:spLocks noChangeShapeType="1"/>
                </p:cNvSpPr>
                <p:nvPr/>
              </p:nvSpPr>
              <p:spPr bwMode="auto">
                <a:xfrm>
                  <a:off x="642" y="5955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Freeform 29"/>
                <p:cNvSpPr>
                  <a:spLocks/>
                </p:cNvSpPr>
                <p:nvPr/>
              </p:nvSpPr>
              <p:spPr bwMode="auto">
                <a:xfrm>
                  <a:off x="642" y="5985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Freeform 30"/>
                <p:cNvSpPr>
                  <a:spLocks/>
                </p:cNvSpPr>
                <p:nvPr/>
              </p:nvSpPr>
              <p:spPr bwMode="auto">
                <a:xfrm>
                  <a:off x="648" y="6009"/>
                  <a:ext cx="1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Line 31"/>
                <p:cNvSpPr>
                  <a:spLocks noChangeShapeType="1"/>
                </p:cNvSpPr>
                <p:nvPr/>
              </p:nvSpPr>
              <p:spPr bwMode="auto">
                <a:xfrm>
                  <a:off x="648" y="602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654" y="6015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660" y="6003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Freeform 34"/>
                <p:cNvSpPr>
                  <a:spLocks/>
                </p:cNvSpPr>
                <p:nvPr/>
              </p:nvSpPr>
              <p:spPr bwMode="auto">
                <a:xfrm>
                  <a:off x="660" y="5979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Freeform 35"/>
                <p:cNvSpPr>
                  <a:spLocks/>
                </p:cNvSpPr>
                <p:nvPr/>
              </p:nvSpPr>
              <p:spPr bwMode="auto">
                <a:xfrm>
                  <a:off x="666" y="5943"/>
                  <a:ext cx="1" cy="36"/>
                </a:xfrm>
                <a:custGeom>
                  <a:avLst/>
                  <a:gdLst>
                    <a:gd name="T0" fmla="*/ 36 h 36"/>
                    <a:gd name="T1" fmla="*/ 18 h 36"/>
                    <a:gd name="T2" fmla="*/ 0 h 3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Freeform 36"/>
                <p:cNvSpPr>
                  <a:spLocks/>
                </p:cNvSpPr>
                <p:nvPr/>
              </p:nvSpPr>
              <p:spPr bwMode="auto">
                <a:xfrm>
                  <a:off x="666" y="5907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Freeform 37"/>
                <p:cNvSpPr>
                  <a:spLocks/>
                </p:cNvSpPr>
                <p:nvPr/>
              </p:nvSpPr>
              <p:spPr bwMode="auto">
                <a:xfrm>
                  <a:off x="672" y="5859"/>
                  <a:ext cx="1" cy="48"/>
                </a:xfrm>
                <a:custGeom>
                  <a:avLst/>
                  <a:gdLst>
                    <a:gd name="T0" fmla="*/ 48 h 48"/>
                    <a:gd name="T1" fmla="*/ 24 h 48"/>
                    <a:gd name="T2" fmla="*/ 0 h 4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8">
                      <a:moveTo>
                        <a:pt x="0" y="48"/>
                      </a:moveTo>
                      <a:lnTo>
                        <a:pt x="0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38"/>
                <p:cNvSpPr>
                  <a:spLocks/>
                </p:cNvSpPr>
                <p:nvPr/>
              </p:nvSpPr>
              <p:spPr bwMode="auto">
                <a:xfrm>
                  <a:off x="672" y="5805"/>
                  <a:ext cx="6" cy="54"/>
                </a:xfrm>
                <a:custGeom>
                  <a:avLst/>
                  <a:gdLst>
                    <a:gd name="T0" fmla="*/ 0 w 6"/>
                    <a:gd name="T1" fmla="*/ 54 h 54"/>
                    <a:gd name="T2" fmla="*/ 0 w 6"/>
                    <a:gd name="T3" fmla="*/ 30 h 54"/>
                    <a:gd name="T4" fmla="*/ 6 w 6"/>
                    <a:gd name="T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4">
                      <a:moveTo>
                        <a:pt x="0" y="54"/>
                      </a:moveTo>
                      <a:lnTo>
                        <a:pt x="0" y="3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678" y="5751"/>
                  <a:ext cx="1" cy="5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Freeform 40"/>
                <p:cNvSpPr>
                  <a:spLocks/>
                </p:cNvSpPr>
                <p:nvPr/>
              </p:nvSpPr>
              <p:spPr bwMode="auto">
                <a:xfrm>
                  <a:off x="678" y="5691"/>
                  <a:ext cx="6" cy="60"/>
                </a:xfrm>
                <a:custGeom>
                  <a:avLst/>
                  <a:gdLst>
                    <a:gd name="T0" fmla="*/ 0 w 6"/>
                    <a:gd name="T1" fmla="*/ 60 h 60"/>
                    <a:gd name="T2" fmla="*/ 0 w 6"/>
                    <a:gd name="T3" fmla="*/ 30 h 60"/>
                    <a:gd name="T4" fmla="*/ 6 w 6"/>
                    <a:gd name="T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0">
                      <a:moveTo>
                        <a:pt x="0" y="60"/>
                      </a:moveTo>
                      <a:lnTo>
                        <a:pt x="0" y="3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684" y="5631"/>
                  <a:ext cx="1" cy="6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684" y="5565"/>
                  <a:ext cx="6" cy="6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690" y="5505"/>
                  <a:ext cx="6" cy="6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696" y="5445"/>
                  <a:ext cx="1" cy="6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Freeform 45"/>
                <p:cNvSpPr>
                  <a:spLocks/>
                </p:cNvSpPr>
                <p:nvPr/>
              </p:nvSpPr>
              <p:spPr bwMode="auto">
                <a:xfrm>
                  <a:off x="696" y="5385"/>
                  <a:ext cx="6" cy="60"/>
                </a:xfrm>
                <a:custGeom>
                  <a:avLst/>
                  <a:gdLst>
                    <a:gd name="T0" fmla="*/ 0 w 6"/>
                    <a:gd name="T1" fmla="*/ 60 h 60"/>
                    <a:gd name="T2" fmla="*/ 0 w 6"/>
                    <a:gd name="T3" fmla="*/ 30 h 60"/>
                    <a:gd name="T4" fmla="*/ 6 w 6"/>
                    <a:gd name="T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0">
                      <a:moveTo>
                        <a:pt x="0" y="60"/>
                      </a:moveTo>
                      <a:lnTo>
                        <a:pt x="0" y="3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702" y="5331"/>
                  <a:ext cx="1" cy="5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Freeform 47"/>
                <p:cNvSpPr>
                  <a:spLocks/>
                </p:cNvSpPr>
                <p:nvPr/>
              </p:nvSpPr>
              <p:spPr bwMode="auto">
                <a:xfrm>
                  <a:off x="702" y="5283"/>
                  <a:ext cx="6" cy="48"/>
                </a:xfrm>
                <a:custGeom>
                  <a:avLst/>
                  <a:gdLst>
                    <a:gd name="T0" fmla="*/ 0 w 6"/>
                    <a:gd name="T1" fmla="*/ 48 h 48"/>
                    <a:gd name="T2" fmla="*/ 0 w 6"/>
                    <a:gd name="T3" fmla="*/ 24 h 48"/>
                    <a:gd name="T4" fmla="*/ 6 w 6"/>
                    <a:gd name="T5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8">
                      <a:moveTo>
                        <a:pt x="0" y="48"/>
                      </a:moveTo>
                      <a:lnTo>
                        <a:pt x="0" y="2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708" y="5241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Freeform 49"/>
                <p:cNvSpPr>
                  <a:spLocks/>
                </p:cNvSpPr>
                <p:nvPr/>
              </p:nvSpPr>
              <p:spPr bwMode="auto">
                <a:xfrm>
                  <a:off x="708" y="5205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Freeform 50"/>
                <p:cNvSpPr>
                  <a:spLocks/>
                </p:cNvSpPr>
                <p:nvPr/>
              </p:nvSpPr>
              <p:spPr bwMode="auto">
                <a:xfrm>
                  <a:off x="714" y="5181"/>
                  <a:ext cx="1" cy="24"/>
                </a:xfrm>
                <a:custGeom>
                  <a:avLst/>
                  <a:gdLst>
                    <a:gd name="T0" fmla="*/ 24 h 24"/>
                    <a:gd name="T1" fmla="*/ 12 h 24"/>
                    <a:gd name="T2" fmla="*/ 0 h 2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Freeform 51"/>
                <p:cNvSpPr>
                  <a:spLocks/>
                </p:cNvSpPr>
                <p:nvPr/>
              </p:nvSpPr>
              <p:spPr bwMode="auto">
                <a:xfrm>
                  <a:off x="714" y="5157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Freeform 52"/>
                <p:cNvSpPr>
                  <a:spLocks/>
                </p:cNvSpPr>
                <p:nvPr/>
              </p:nvSpPr>
              <p:spPr bwMode="auto">
                <a:xfrm>
                  <a:off x="720" y="5145"/>
                  <a:ext cx="1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53"/>
                <p:cNvSpPr>
                  <a:spLocks noChangeShapeType="1"/>
                </p:cNvSpPr>
                <p:nvPr/>
              </p:nvSpPr>
              <p:spPr bwMode="auto">
                <a:xfrm>
                  <a:off x="720" y="514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Line 54"/>
                <p:cNvSpPr>
                  <a:spLocks noChangeShapeType="1"/>
                </p:cNvSpPr>
                <p:nvPr/>
              </p:nvSpPr>
              <p:spPr bwMode="auto">
                <a:xfrm>
                  <a:off x="726" y="5145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Line 55"/>
                <p:cNvSpPr>
                  <a:spLocks noChangeShapeType="1"/>
                </p:cNvSpPr>
                <p:nvPr/>
              </p:nvSpPr>
              <p:spPr bwMode="auto">
                <a:xfrm>
                  <a:off x="732" y="5151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Freeform 56"/>
                <p:cNvSpPr>
                  <a:spLocks/>
                </p:cNvSpPr>
                <p:nvPr/>
              </p:nvSpPr>
              <p:spPr bwMode="auto">
                <a:xfrm>
                  <a:off x="732" y="5163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Line 57"/>
                <p:cNvSpPr>
                  <a:spLocks noChangeShapeType="1"/>
                </p:cNvSpPr>
                <p:nvPr/>
              </p:nvSpPr>
              <p:spPr bwMode="auto">
                <a:xfrm>
                  <a:off x="738" y="5187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Freeform 58"/>
                <p:cNvSpPr>
                  <a:spLocks/>
                </p:cNvSpPr>
                <p:nvPr/>
              </p:nvSpPr>
              <p:spPr bwMode="auto">
                <a:xfrm>
                  <a:off x="738" y="5217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Line 59"/>
                <p:cNvSpPr>
                  <a:spLocks noChangeShapeType="1"/>
                </p:cNvSpPr>
                <p:nvPr/>
              </p:nvSpPr>
              <p:spPr bwMode="auto">
                <a:xfrm>
                  <a:off x="744" y="5253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60"/>
                <p:cNvSpPr>
                  <a:spLocks/>
                </p:cNvSpPr>
                <p:nvPr/>
              </p:nvSpPr>
              <p:spPr bwMode="auto">
                <a:xfrm>
                  <a:off x="744" y="5295"/>
                  <a:ext cx="6" cy="48"/>
                </a:xfrm>
                <a:custGeom>
                  <a:avLst/>
                  <a:gdLst>
                    <a:gd name="T0" fmla="*/ 0 w 6"/>
                    <a:gd name="T1" fmla="*/ 0 h 48"/>
                    <a:gd name="T2" fmla="*/ 0 w 6"/>
                    <a:gd name="T3" fmla="*/ 24 h 48"/>
                    <a:gd name="T4" fmla="*/ 6 w 6"/>
                    <a:gd name="T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8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6" y="4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Line 61"/>
                <p:cNvSpPr>
                  <a:spLocks noChangeShapeType="1"/>
                </p:cNvSpPr>
                <p:nvPr/>
              </p:nvSpPr>
              <p:spPr bwMode="auto">
                <a:xfrm>
                  <a:off x="750" y="5343"/>
                  <a:ext cx="1" cy="5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62"/>
                <p:cNvSpPr>
                  <a:spLocks/>
                </p:cNvSpPr>
                <p:nvPr/>
              </p:nvSpPr>
              <p:spPr bwMode="auto">
                <a:xfrm>
                  <a:off x="750" y="5397"/>
                  <a:ext cx="6" cy="54"/>
                </a:xfrm>
                <a:custGeom>
                  <a:avLst/>
                  <a:gdLst>
                    <a:gd name="T0" fmla="*/ 0 w 6"/>
                    <a:gd name="T1" fmla="*/ 0 h 54"/>
                    <a:gd name="T2" fmla="*/ 0 w 6"/>
                    <a:gd name="T3" fmla="*/ 24 h 54"/>
                    <a:gd name="T4" fmla="*/ 6 w 6"/>
                    <a:gd name="T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4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6" y="5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Line 63"/>
                <p:cNvSpPr>
                  <a:spLocks noChangeShapeType="1"/>
                </p:cNvSpPr>
                <p:nvPr/>
              </p:nvSpPr>
              <p:spPr bwMode="auto">
                <a:xfrm>
                  <a:off x="756" y="5451"/>
                  <a:ext cx="1" cy="6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Line 64"/>
                <p:cNvSpPr>
                  <a:spLocks noChangeShapeType="1"/>
                </p:cNvSpPr>
                <p:nvPr/>
              </p:nvSpPr>
              <p:spPr bwMode="auto">
                <a:xfrm>
                  <a:off x="756" y="5511"/>
                  <a:ext cx="6" cy="6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Line 65"/>
                <p:cNvSpPr>
                  <a:spLocks noChangeShapeType="1"/>
                </p:cNvSpPr>
                <p:nvPr/>
              </p:nvSpPr>
              <p:spPr bwMode="auto">
                <a:xfrm>
                  <a:off x="762" y="5571"/>
                  <a:ext cx="6" cy="5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Freeform 66"/>
                <p:cNvSpPr>
                  <a:spLocks/>
                </p:cNvSpPr>
                <p:nvPr/>
              </p:nvSpPr>
              <p:spPr bwMode="auto">
                <a:xfrm>
                  <a:off x="768" y="5625"/>
                  <a:ext cx="1" cy="60"/>
                </a:xfrm>
                <a:custGeom>
                  <a:avLst/>
                  <a:gdLst>
                    <a:gd name="T0" fmla="*/ 0 h 60"/>
                    <a:gd name="T1" fmla="*/ 30 h 60"/>
                    <a:gd name="T2" fmla="*/ 60 h 6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0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Freeform 67"/>
                <p:cNvSpPr>
                  <a:spLocks/>
                </p:cNvSpPr>
                <p:nvPr/>
              </p:nvSpPr>
              <p:spPr bwMode="auto">
                <a:xfrm>
                  <a:off x="768" y="5685"/>
                  <a:ext cx="6" cy="54"/>
                </a:xfrm>
                <a:custGeom>
                  <a:avLst/>
                  <a:gdLst>
                    <a:gd name="T0" fmla="*/ 0 w 6"/>
                    <a:gd name="T1" fmla="*/ 0 h 54"/>
                    <a:gd name="T2" fmla="*/ 0 w 6"/>
                    <a:gd name="T3" fmla="*/ 30 h 54"/>
                    <a:gd name="T4" fmla="*/ 6 w 6"/>
                    <a:gd name="T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4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6" y="5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Line 68"/>
                <p:cNvSpPr>
                  <a:spLocks noChangeShapeType="1"/>
                </p:cNvSpPr>
                <p:nvPr/>
              </p:nvSpPr>
              <p:spPr bwMode="auto">
                <a:xfrm>
                  <a:off x="774" y="5739"/>
                  <a:ext cx="1" cy="4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Freeform 69"/>
                <p:cNvSpPr>
                  <a:spLocks/>
                </p:cNvSpPr>
                <p:nvPr/>
              </p:nvSpPr>
              <p:spPr bwMode="auto">
                <a:xfrm>
                  <a:off x="774" y="5787"/>
                  <a:ext cx="6" cy="42"/>
                </a:xfrm>
                <a:custGeom>
                  <a:avLst/>
                  <a:gdLst>
                    <a:gd name="T0" fmla="*/ 0 w 6"/>
                    <a:gd name="T1" fmla="*/ 0 h 42"/>
                    <a:gd name="T2" fmla="*/ 0 w 6"/>
                    <a:gd name="T3" fmla="*/ 24 h 42"/>
                    <a:gd name="T4" fmla="*/ 6 w 6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6" y="4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Line 70"/>
                <p:cNvSpPr>
                  <a:spLocks noChangeShapeType="1"/>
                </p:cNvSpPr>
                <p:nvPr/>
              </p:nvSpPr>
              <p:spPr bwMode="auto">
                <a:xfrm>
                  <a:off x="780" y="5829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Freeform 71"/>
                <p:cNvSpPr>
                  <a:spLocks/>
                </p:cNvSpPr>
                <p:nvPr/>
              </p:nvSpPr>
              <p:spPr bwMode="auto">
                <a:xfrm>
                  <a:off x="780" y="5871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Line 72"/>
                <p:cNvSpPr>
                  <a:spLocks noChangeShapeType="1"/>
                </p:cNvSpPr>
                <p:nvPr/>
              </p:nvSpPr>
              <p:spPr bwMode="auto">
                <a:xfrm>
                  <a:off x="786" y="5907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Freeform 73"/>
                <p:cNvSpPr>
                  <a:spLocks/>
                </p:cNvSpPr>
                <p:nvPr/>
              </p:nvSpPr>
              <p:spPr bwMode="auto">
                <a:xfrm>
                  <a:off x="786" y="5931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12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Freeform 74"/>
                <p:cNvSpPr>
                  <a:spLocks/>
                </p:cNvSpPr>
                <p:nvPr/>
              </p:nvSpPr>
              <p:spPr bwMode="auto">
                <a:xfrm>
                  <a:off x="792" y="5949"/>
                  <a:ext cx="1" cy="12"/>
                </a:xfrm>
                <a:custGeom>
                  <a:avLst/>
                  <a:gdLst>
                    <a:gd name="T0" fmla="*/ 0 h 12"/>
                    <a:gd name="T1" fmla="*/ 6 h 12"/>
                    <a:gd name="T2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Line 75"/>
                <p:cNvSpPr>
                  <a:spLocks noChangeShapeType="1"/>
                </p:cNvSpPr>
                <p:nvPr/>
              </p:nvSpPr>
              <p:spPr bwMode="auto">
                <a:xfrm>
                  <a:off x="792" y="596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798" y="5955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804" y="5943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Freeform 78"/>
                <p:cNvSpPr>
                  <a:spLocks/>
                </p:cNvSpPr>
                <p:nvPr/>
              </p:nvSpPr>
              <p:spPr bwMode="auto">
                <a:xfrm>
                  <a:off x="804" y="5919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Freeform 79"/>
                <p:cNvSpPr>
                  <a:spLocks/>
                </p:cNvSpPr>
                <p:nvPr/>
              </p:nvSpPr>
              <p:spPr bwMode="auto">
                <a:xfrm>
                  <a:off x="810" y="5895"/>
                  <a:ext cx="1" cy="24"/>
                </a:xfrm>
                <a:custGeom>
                  <a:avLst/>
                  <a:gdLst>
                    <a:gd name="T0" fmla="*/ 24 h 24"/>
                    <a:gd name="T1" fmla="*/ 12 h 24"/>
                    <a:gd name="T2" fmla="*/ 0 h 2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Freeform 80"/>
                <p:cNvSpPr>
                  <a:spLocks/>
                </p:cNvSpPr>
                <p:nvPr/>
              </p:nvSpPr>
              <p:spPr bwMode="auto">
                <a:xfrm>
                  <a:off x="810" y="5859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816" y="5817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Freeform 82"/>
                <p:cNvSpPr>
                  <a:spLocks/>
                </p:cNvSpPr>
                <p:nvPr/>
              </p:nvSpPr>
              <p:spPr bwMode="auto">
                <a:xfrm>
                  <a:off x="816" y="5775"/>
                  <a:ext cx="6" cy="42"/>
                </a:xfrm>
                <a:custGeom>
                  <a:avLst/>
                  <a:gdLst>
                    <a:gd name="T0" fmla="*/ 0 w 6"/>
                    <a:gd name="T1" fmla="*/ 42 h 42"/>
                    <a:gd name="T2" fmla="*/ 0 w 6"/>
                    <a:gd name="T3" fmla="*/ 24 h 42"/>
                    <a:gd name="T4" fmla="*/ 6 w 6"/>
                    <a:gd name="T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42"/>
                      </a:moveTo>
                      <a:lnTo>
                        <a:pt x="0" y="2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822" y="5727"/>
                  <a:ext cx="1" cy="4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Freeform 84"/>
                <p:cNvSpPr>
                  <a:spLocks/>
                </p:cNvSpPr>
                <p:nvPr/>
              </p:nvSpPr>
              <p:spPr bwMode="auto">
                <a:xfrm>
                  <a:off x="822" y="5673"/>
                  <a:ext cx="6" cy="54"/>
                </a:xfrm>
                <a:custGeom>
                  <a:avLst/>
                  <a:gdLst>
                    <a:gd name="T0" fmla="*/ 0 w 6"/>
                    <a:gd name="T1" fmla="*/ 54 h 54"/>
                    <a:gd name="T2" fmla="*/ 0 w 6"/>
                    <a:gd name="T3" fmla="*/ 30 h 54"/>
                    <a:gd name="T4" fmla="*/ 6 w 6"/>
                    <a:gd name="T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4">
                      <a:moveTo>
                        <a:pt x="0" y="54"/>
                      </a:moveTo>
                      <a:lnTo>
                        <a:pt x="0" y="3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828" y="5619"/>
                  <a:ext cx="1" cy="5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828" y="5565"/>
                  <a:ext cx="6" cy="5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834" y="5511"/>
                  <a:ext cx="6" cy="5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840" y="5463"/>
                  <a:ext cx="1" cy="4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Freeform 89"/>
                <p:cNvSpPr>
                  <a:spLocks/>
                </p:cNvSpPr>
                <p:nvPr/>
              </p:nvSpPr>
              <p:spPr bwMode="auto">
                <a:xfrm>
                  <a:off x="840" y="5409"/>
                  <a:ext cx="6" cy="54"/>
                </a:xfrm>
                <a:custGeom>
                  <a:avLst/>
                  <a:gdLst>
                    <a:gd name="T0" fmla="*/ 0 w 6"/>
                    <a:gd name="T1" fmla="*/ 54 h 54"/>
                    <a:gd name="T2" fmla="*/ 0 w 6"/>
                    <a:gd name="T3" fmla="*/ 24 h 54"/>
                    <a:gd name="T4" fmla="*/ 6 w 6"/>
                    <a:gd name="T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4">
                      <a:moveTo>
                        <a:pt x="0" y="54"/>
                      </a:moveTo>
                      <a:lnTo>
                        <a:pt x="0" y="2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Freeform 90"/>
                <p:cNvSpPr>
                  <a:spLocks/>
                </p:cNvSpPr>
                <p:nvPr/>
              </p:nvSpPr>
              <p:spPr bwMode="auto">
                <a:xfrm>
                  <a:off x="846" y="5367"/>
                  <a:ext cx="1" cy="42"/>
                </a:xfrm>
                <a:custGeom>
                  <a:avLst/>
                  <a:gdLst>
                    <a:gd name="T0" fmla="*/ 42 h 42"/>
                    <a:gd name="T1" fmla="*/ 18 h 42"/>
                    <a:gd name="T2" fmla="*/ 0 h 4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2">
                      <a:moveTo>
                        <a:pt x="0" y="42"/>
                      </a:move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Freeform 91"/>
                <p:cNvSpPr>
                  <a:spLocks/>
                </p:cNvSpPr>
                <p:nvPr/>
              </p:nvSpPr>
              <p:spPr bwMode="auto">
                <a:xfrm>
                  <a:off x="846" y="5325"/>
                  <a:ext cx="6" cy="42"/>
                </a:xfrm>
                <a:custGeom>
                  <a:avLst/>
                  <a:gdLst>
                    <a:gd name="T0" fmla="*/ 0 w 6"/>
                    <a:gd name="T1" fmla="*/ 42 h 42"/>
                    <a:gd name="T2" fmla="*/ 0 w 6"/>
                    <a:gd name="T3" fmla="*/ 18 h 42"/>
                    <a:gd name="T4" fmla="*/ 6 w 6"/>
                    <a:gd name="T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42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852" y="5289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Freeform 93"/>
                <p:cNvSpPr>
                  <a:spLocks/>
                </p:cNvSpPr>
                <p:nvPr/>
              </p:nvSpPr>
              <p:spPr bwMode="auto">
                <a:xfrm>
                  <a:off x="852" y="5253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858" y="5229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Freeform 95"/>
                <p:cNvSpPr>
                  <a:spLocks/>
                </p:cNvSpPr>
                <p:nvPr/>
              </p:nvSpPr>
              <p:spPr bwMode="auto">
                <a:xfrm>
                  <a:off x="858" y="5217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Freeform 96"/>
                <p:cNvSpPr>
                  <a:spLocks/>
                </p:cNvSpPr>
                <p:nvPr/>
              </p:nvSpPr>
              <p:spPr bwMode="auto">
                <a:xfrm>
                  <a:off x="864" y="520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6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Line 97"/>
                <p:cNvSpPr>
                  <a:spLocks noChangeShapeType="1"/>
                </p:cNvSpPr>
                <p:nvPr/>
              </p:nvSpPr>
              <p:spPr bwMode="auto">
                <a:xfrm>
                  <a:off x="870" y="520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Freeform 98"/>
                <p:cNvSpPr>
                  <a:spLocks/>
                </p:cNvSpPr>
                <p:nvPr/>
              </p:nvSpPr>
              <p:spPr bwMode="auto">
                <a:xfrm>
                  <a:off x="870" y="520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Freeform 99"/>
                <p:cNvSpPr>
                  <a:spLocks/>
                </p:cNvSpPr>
                <p:nvPr/>
              </p:nvSpPr>
              <p:spPr bwMode="auto">
                <a:xfrm>
                  <a:off x="876" y="5205"/>
                  <a:ext cx="1" cy="18"/>
                </a:xfrm>
                <a:custGeom>
                  <a:avLst/>
                  <a:gdLst>
                    <a:gd name="T0" fmla="*/ 0 h 18"/>
                    <a:gd name="T1" fmla="*/ 6 h 18"/>
                    <a:gd name="T2" fmla="*/ 18 h 1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Freeform 100"/>
                <p:cNvSpPr>
                  <a:spLocks/>
                </p:cNvSpPr>
                <p:nvPr/>
              </p:nvSpPr>
              <p:spPr bwMode="auto">
                <a:xfrm>
                  <a:off x="876" y="5223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6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Line 101"/>
                <p:cNvSpPr>
                  <a:spLocks noChangeShapeType="1"/>
                </p:cNvSpPr>
                <p:nvPr/>
              </p:nvSpPr>
              <p:spPr bwMode="auto">
                <a:xfrm>
                  <a:off x="882" y="5241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Freeform 102"/>
                <p:cNvSpPr>
                  <a:spLocks/>
                </p:cNvSpPr>
                <p:nvPr/>
              </p:nvSpPr>
              <p:spPr bwMode="auto">
                <a:xfrm>
                  <a:off x="882" y="5265"/>
                  <a:ext cx="6" cy="30"/>
                </a:xfrm>
                <a:custGeom>
                  <a:avLst/>
                  <a:gdLst>
                    <a:gd name="T0" fmla="*/ 0 w 6"/>
                    <a:gd name="T1" fmla="*/ 0 h 30"/>
                    <a:gd name="T2" fmla="*/ 0 w 6"/>
                    <a:gd name="T3" fmla="*/ 12 h 30"/>
                    <a:gd name="T4" fmla="*/ 6 w 6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3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Freeform 103"/>
                <p:cNvSpPr>
                  <a:spLocks/>
                </p:cNvSpPr>
                <p:nvPr/>
              </p:nvSpPr>
              <p:spPr bwMode="auto">
                <a:xfrm>
                  <a:off x="888" y="5295"/>
                  <a:ext cx="1" cy="42"/>
                </a:xfrm>
                <a:custGeom>
                  <a:avLst/>
                  <a:gdLst>
                    <a:gd name="T0" fmla="*/ 0 h 42"/>
                    <a:gd name="T1" fmla="*/ 18 h 42"/>
                    <a:gd name="T2" fmla="*/ 42 h 4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2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Freeform 104"/>
                <p:cNvSpPr>
                  <a:spLocks/>
                </p:cNvSpPr>
                <p:nvPr/>
              </p:nvSpPr>
              <p:spPr bwMode="auto">
                <a:xfrm>
                  <a:off x="888" y="5337"/>
                  <a:ext cx="6" cy="42"/>
                </a:xfrm>
                <a:custGeom>
                  <a:avLst/>
                  <a:gdLst>
                    <a:gd name="T0" fmla="*/ 0 w 6"/>
                    <a:gd name="T1" fmla="*/ 0 h 42"/>
                    <a:gd name="T2" fmla="*/ 0 w 6"/>
                    <a:gd name="T3" fmla="*/ 18 h 42"/>
                    <a:gd name="T4" fmla="*/ 6 w 6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4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Line 105"/>
                <p:cNvSpPr>
                  <a:spLocks noChangeShapeType="1"/>
                </p:cNvSpPr>
                <p:nvPr/>
              </p:nvSpPr>
              <p:spPr bwMode="auto">
                <a:xfrm>
                  <a:off x="894" y="5379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Line 106"/>
                <p:cNvSpPr>
                  <a:spLocks noChangeShapeType="1"/>
                </p:cNvSpPr>
                <p:nvPr/>
              </p:nvSpPr>
              <p:spPr bwMode="auto">
                <a:xfrm>
                  <a:off x="894" y="5421"/>
                  <a:ext cx="6" cy="4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Line 107"/>
                <p:cNvSpPr>
                  <a:spLocks noChangeShapeType="1"/>
                </p:cNvSpPr>
                <p:nvPr/>
              </p:nvSpPr>
              <p:spPr bwMode="auto">
                <a:xfrm>
                  <a:off x="900" y="5469"/>
                  <a:ext cx="6" cy="4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Freeform 108"/>
                <p:cNvSpPr>
                  <a:spLocks/>
                </p:cNvSpPr>
                <p:nvPr/>
              </p:nvSpPr>
              <p:spPr bwMode="auto">
                <a:xfrm>
                  <a:off x="906" y="5517"/>
                  <a:ext cx="1" cy="54"/>
                </a:xfrm>
                <a:custGeom>
                  <a:avLst/>
                  <a:gdLst>
                    <a:gd name="T0" fmla="*/ 0 h 54"/>
                    <a:gd name="T1" fmla="*/ 24 h 54"/>
                    <a:gd name="T2" fmla="*/ 54 h 5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4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Freeform 109"/>
                <p:cNvSpPr>
                  <a:spLocks/>
                </p:cNvSpPr>
                <p:nvPr/>
              </p:nvSpPr>
              <p:spPr bwMode="auto">
                <a:xfrm>
                  <a:off x="906" y="5571"/>
                  <a:ext cx="6" cy="48"/>
                </a:xfrm>
                <a:custGeom>
                  <a:avLst/>
                  <a:gdLst>
                    <a:gd name="T0" fmla="*/ 0 w 6"/>
                    <a:gd name="T1" fmla="*/ 0 h 48"/>
                    <a:gd name="T2" fmla="*/ 0 w 6"/>
                    <a:gd name="T3" fmla="*/ 24 h 48"/>
                    <a:gd name="T4" fmla="*/ 6 w 6"/>
                    <a:gd name="T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8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6" y="4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Line 110"/>
                <p:cNvSpPr>
                  <a:spLocks noChangeShapeType="1"/>
                </p:cNvSpPr>
                <p:nvPr/>
              </p:nvSpPr>
              <p:spPr bwMode="auto">
                <a:xfrm>
                  <a:off x="912" y="5619"/>
                  <a:ext cx="1" cy="4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Freeform 111"/>
                <p:cNvSpPr>
                  <a:spLocks/>
                </p:cNvSpPr>
                <p:nvPr/>
              </p:nvSpPr>
              <p:spPr bwMode="auto">
                <a:xfrm>
                  <a:off x="912" y="5667"/>
                  <a:ext cx="6" cy="48"/>
                </a:xfrm>
                <a:custGeom>
                  <a:avLst/>
                  <a:gdLst>
                    <a:gd name="T0" fmla="*/ 0 w 6"/>
                    <a:gd name="T1" fmla="*/ 0 h 48"/>
                    <a:gd name="T2" fmla="*/ 0 w 6"/>
                    <a:gd name="T3" fmla="*/ 24 h 48"/>
                    <a:gd name="T4" fmla="*/ 6 w 6"/>
                    <a:gd name="T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8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6" y="4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Line 112"/>
                <p:cNvSpPr>
                  <a:spLocks noChangeShapeType="1"/>
                </p:cNvSpPr>
                <p:nvPr/>
              </p:nvSpPr>
              <p:spPr bwMode="auto">
                <a:xfrm>
                  <a:off x="918" y="5715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Freeform 113"/>
                <p:cNvSpPr>
                  <a:spLocks/>
                </p:cNvSpPr>
                <p:nvPr/>
              </p:nvSpPr>
              <p:spPr bwMode="auto">
                <a:xfrm>
                  <a:off x="918" y="5757"/>
                  <a:ext cx="6" cy="42"/>
                </a:xfrm>
                <a:custGeom>
                  <a:avLst/>
                  <a:gdLst>
                    <a:gd name="T0" fmla="*/ 0 w 6"/>
                    <a:gd name="T1" fmla="*/ 0 h 42"/>
                    <a:gd name="T2" fmla="*/ 0 w 6"/>
                    <a:gd name="T3" fmla="*/ 24 h 42"/>
                    <a:gd name="T4" fmla="*/ 6 w 6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6" y="4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Freeform 114"/>
                <p:cNvSpPr>
                  <a:spLocks/>
                </p:cNvSpPr>
                <p:nvPr/>
              </p:nvSpPr>
              <p:spPr bwMode="auto">
                <a:xfrm>
                  <a:off x="924" y="5799"/>
                  <a:ext cx="1" cy="30"/>
                </a:xfrm>
                <a:custGeom>
                  <a:avLst/>
                  <a:gdLst>
                    <a:gd name="T0" fmla="*/ 0 h 30"/>
                    <a:gd name="T1" fmla="*/ 18 h 30"/>
                    <a:gd name="T2" fmla="*/ 30 h 3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0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Freeform 115"/>
                <p:cNvSpPr>
                  <a:spLocks/>
                </p:cNvSpPr>
                <p:nvPr/>
              </p:nvSpPr>
              <p:spPr bwMode="auto">
                <a:xfrm>
                  <a:off x="924" y="5829"/>
                  <a:ext cx="6" cy="30"/>
                </a:xfrm>
                <a:custGeom>
                  <a:avLst/>
                  <a:gdLst>
                    <a:gd name="T0" fmla="*/ 0 w 6"/>
                    <a:gd name="T1" fmla="*/ 0 h 30"/>
                    <a:gd name="T2" fmla="*/ 0 w 6"/>
                    <a:gd name="T3" fmla="*/ 18 h 30"/>
                    <a:gd name="T4" fmla="*/ 6 w 6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Line 116"/>
                <p:cNvSpPr>
                  <a:spLocks noChangeShapeType="1"/>
                </p:cNvSpPr>
                <p:nvPr/>
              </p:nvSpPr>
              <p:spPr bwMode="auto">
                <a:xfrm>
                  <a:off x="930" y="5859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Freeform 117"/>
                <p:cNvSpPr>
                  <a:spLocks/>
                </p:cNvSpPr>
                <p:nvPr/>
              </p:nvSpPr>
              <p:spPr bwMode="auto">
                <a:xfrm>
                  <a:off x="930" y="588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Freeform 118"/>
                <p:cNvSpPr>
                  <a:spLocks/>
                </p:cNvSpPr>
                <p:nvPr/>
              </p:nvSpPr>
              <p:spPr bwMode="auto">
                <a:xfrm>
                  <a:off x="936" y="5895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6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Line 119"/>
                <p:cNvSpPr>
                  <a:spLocks noChangeShapeType="1"/>
                </p:cNvSpPr>
                <p:nvPr/>
              </p:nvSpPr>
              <p:spPr bwMode="auto">
                <a:xfrm>
                  <a:off x="942" y="590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Freeform 120"/>
                <p:cNvSpPr>
                  <a:spLocks/>
                </p:cNvSpPr>
                <p:nvPr/>
              </p:nvSpPr>
              <p:spPr bwMode="auto">
                <a:xfrm>
                  <a:off x="942" y="590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948" y="588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Freeform 122"/>
                <p:cNvSpPr>
                  <a:spLocks/>
                </p:cNvSpPr>
                <p:nvPr/>
              </p:nvSpPr>
              <p:spPr bwMode="auto">
                <a:xfrm>
                  <a:off x="948" y="5871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12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954" y="5847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Freeform 124"/>
                <p:cNvSpPr>
                  <a:spLocks/>
                </p:cNvSpPr>
                <p:nvPr/>
              </p:nvSpPr>
              <p:spPr bwMode="auto">
                <a:xfrm>
                  <a:off x="954" y="5817"/>
                  <a:ext cx="6" cy="30"/>
                </a:xfrm>
                <a:custGeom>
                  <a:avLst/>
                  <a:gdLst>
                    <a:gd name="T0" fmla="*/ 0 w 6"/>
                    <a:gd name="T1" fmla="*/ 30 h 30"/>
                    <a:gd name="T2" fmla="*/ 0 w 6"/>
                    <a:gd name="T3" fmla="*/ 18 h 30"/>
                    <a:gd name="T4" fmla="*/ 6 w 6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30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Freeform 125"/>
                <p:cNvSpPr>
                  <a:spLocks/>
                </p:cNvSpPr>
                <p:nvPr/>
              </p:nvSpPr>
              <p:spPr bwMode="auto">
                <a:xfrm>
                  <a:off x="960" y="5787"/>
                  <a:ext cx="1" cy="30"/>
                </a:xfrm>
                <a:custGeom>
                  <a:avLst/>
                  <a:gdLst>
                    <a:gd name="T0" fmla="*/ 30 h 30"/>
                    <a:gd name="T1" fmla="*/ 18 h 30"/>
                    <a:gd name="T2" fmla="*/ 0 h 3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0">
                      <a:moveTo>
                        <a:pt x="0" y="30"/>
                      </a:move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Freeform 126"/>
                <p:cNvSpPr>
                  <a:spLocks/>
                </p:cNvSpPr>
                <p:nvPr/>
              </p:nvSpPr>
              <p:spPr bwMode="auto">
                <a:xfrm>
                  <a:off x="960" y="5745"/>
                  <a:ext cx="6" cy="42"/>
                </a:xfrm>
                <a:custGeom>
                  <a:avLst/>
                  <a:gdLst>
                    <a:gd name="T0" fmla="*/ 0 w 6"/>
                    <a:gd name="T1" fmla="*/ 42 h 42"/>
                    <a:gd name="T2" fmla="*/ 0 w 6"/>
                    <a:gd name="T3" fmla="*/ 24 h 42"/>
                    <a:gd name="T4" fmla="*/ 6 w 6"/>
                    <a:gd name="T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42"/>
                      </a:moveTo>
                      <a:lnTo>
                        <a:pt x="0" y="2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966" y="5703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966" y="5661"/>
                  <a:ext cx="6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972" y="5613"/>
                  <a:ext cx="6" cy="4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978" y="5565"/>
                  <a:ext cx="1" cy="4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Freeform 131"/>
                <p:cNvSpPr>
                  <a:spLocks/>
                </p:cNvSpPr>
                <p:nvPr/>
              </p:nvSpPr>
              <p:spPr bwMode="auto">
                <a:xfrm>
                  <a:off x="978" y="5517"/>
                  <a:ext cx="6" cy="48"/>
                </a:xfrm>
                <a:custGeom>
                  <a:avLst/>
                  <a:gdLst>
                    <a:gd name="T0" fmla="*/ 0 w 6"/>
                    <a:gd name="T1" fmla="*/ 48 h 48"/>
                    <a:gd name="T2" fmla="*/ 0 w 6"/>
                    <a:gd name="T3" fmla="*/ 24 h 48"/>
                    <a:gd name="T4" fmla="*/ 6 w 6"/>
                    <a:gd name="T5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8">
                      <a:moveTo>
                        <a:pt x="0" y="48"/>
                      </a:moveTo>
                      <a:lnTo>
                        <a:pt x="0" y="2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984" y="5475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Freeform 133"/>
                <p:cNvSpPr>
                  <a:spLocks/>
                </p:cNvSpPr>
                <p:nvPr/>
              </p:nvSpPr>
              <p:spPr bwMode="auto">
                <a:xfrm>
                  <a:off x="984" y="5433"/>
                  <a:ext cx="6" cy="42"/>
                </a:xfrm>
                <a:custGeom>
                  <a:avLst/>
                  <a:gdLst>
                    <a:gd name="T0" fmla="*/ 0 w 6"/>
                    <a:gd name="T1" fmla="*/ 42 h 42"/>
                    <a:gd name="T2" fmla="*/ 0 w 6"/>
                    <a:gd name="T3" fmla="*/ 18 h 42"/>
                    <a:gd name="T4" fmla="*/ 6 w 6"/>
                    <a:gd name="T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42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990" y="5391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Freeform 135"/>
                <p:cNvSpPr>
                  <a:spLocks/>
                </p:cNvSpPr>
                <p:nvPr/>
              </p:nvSpPr>
              <p:spPr bwMode="auto">
                <a:xfrm>
                  <a:off x="990" y="5355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996" y="5325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Freeform 137"/>
                <p:cNvSpPr>
                  <a:spLocks/>
                </p:cNvSpPr>
                <p:nvPr/>
              </p:nvSpPr>
              <p:spPr bwMode="auto">
                <a:xfrm>
                  <a:off x="996" y="5295"/>
                  <a:ext cx="6" cy="30"/>
                </a:xfrm>
                <a:custGeom>
                  <a:avLst/>
                  <a:gdLst>
                    <a:gd name="T0" fmla="*/ 0 w 6"/>
                    <a:gd name="T1" fmla="*/ 30 h 30"/>
                    <a:gd name="T2" fmla="*/ 0 w 6"/>
                    <a:gd name="T3" fmla="*/ 12 h 30"/>
                    <a:gd name="T4" fmla="*/ 6 w 6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30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002" y="5277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002" y="5265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Freeform 140"/>
                <p:cNvSpPr>
                  <a:spLocks/>
                </p:cNvSpPr>
                <p:nvPr/>
              </p:nvSpPr>
              <p:spPr bwMode="auto">
                <a:xfrm>
                  <a:off x="1008" y="5253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6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Line 141"/>
                <p:cNvSpPr>
                  <a:spLocks noChangeShapeType="1"/>
                </p:cNvSpPr>
                <p:nvPr/>
              </p:nvSpPr>
              <p:spPr bwMode="auto">
                <a:xfrm>
                  <a:off x="1014" y="525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Freeform 142"/>
                <p:cNvSpPr>
                  <a:spLocks/>
                </p:cNvSpPr>
                <p:nvPr/>
              </p:nvSpPr>
              <p:spPr bwMode="auto">
                <a:xfrm>
                  <a:off x="1014" y="525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Line 143"/>
                <p:cNvSpPr>
                  <a:spLocks noChangeShapeType="1"/>
                </p:cNvSpPr>
                <p:nvPr/>
              </p:nvSpPr>
              <p:spPr bwMode="auto">
                <a:xfrm>
                  <a:off x="1020" y="525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Freeform 144"/>
                <p:cNvSpPr>
                  <a:spLocks/>
                </p:cNvSpPr>
                <p:nvPr/>
              </p:nvSpPr>
              <p:spPr bwMode="auto">
                <a:xfrm>
                  <a:off x="1020" y="5265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6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Line 145"/>
                <p:cNvSpPr>
                  <a:spLocks noChangeShapeType="1"/>
                </p:cNvSpPr>
                <p:nvPr/>
              </p:nvSpPr>
              <p:spPr bwMode="auto">
                <a:xfrm>
                  <a:off x="1026" y="5283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Freeform 146"/>
                <p:cNvSpPr>
                  <a:spLocks/>
                </p:cNvSpPr>
                <p:nvPr/>
              </p:nvSpPr>
              <p:spPr bwMode="auto">
                <a:xfrm>
                  <a:off x="1026" y="5307"/>
                  <a:ext cx="6" cy="30"/>
                </a:xfrm>
                <a:custGeom>
                  <a:avLst/>
                  <a:gdLst>
                    <a:gd name="T0" fmla="*/ 0 w 6"/>
                    <a:gd name="T1" fmla="*/ 0 h 30"/>
                    <a:gd name="T2" fmla="*/ 0 w 6"/>
                    <a:gd name="T3" fmla="*/ 12 h 30"/>
                    <a:gd name="T4" fmla="*/ 6 w 6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3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Line 147"/>
                <p:cNvSpPr>
                  <a:spLocks noChangeShapeType="1"/>
                </p:cNvSpPr>
                <p:nvPr/>
              </p:nvSpPr>
              <p:spPr bwMode="auto">
                <a:xfrm>
                  <a:off x="1032" y="5337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Freeform 148"/>
                <p:cNvSpPr>
                  <a:spLocks/>
                </p:cNvSpPr>
                <p:nvPr/>
              </p:nvSpPr>
              <p:spPr bwMode="auto">
                <a:xfrm>
                  <a:off x="1032" y="5367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Line 149"/>
                <p:cNvSpPr>
                  <a:spLocks noChangeShapeType="1"/>
                </p:cNvSpPr>
                <p:nvPr/>
              </p:nvSpPr>
              <p:spPr bwMode="auto">
                <a:xfrm>
                  <a:off x="1038" y="5403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Line 150"/>
                <p:cNvSpPr>
                  <a:spLocks noChangeShapeType="1"/>
                </p:cNvSpPr>
                <p:nvPr/>
              </p:nvSpPr>
              <p:spPr bwMode="auto">
                <a:xfrm>
                  <a:off x="1038" y="5445"/>
                  <a:ext cx="6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Line 151"/>
                <p:cNvSpPr>
                  <a:spLocks noChangeShapeType="1"/>
                </p:cNvSpPr>
                <p:nvPr/>
              </p:nvSpPr>
              <p:spPr bwMode="auto">
                <a:xfrm>
                  <a:off x="1044" y="5487"/>
                  <a:ext cx="6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Line 152"/>
                <p:cNvSpPr>
                  <a:spLocks noChangeShapeType="1"/>
                </p:cNvSpPr>
                <p:nvPr/>
              </p:nvSpPr>
              <p:spPr bwMode="auto">
                <a:xfrm>
                  <a:off x="1050" y="5529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Freeform 153"/>
                <p:cNvSpPr>
                  <a:spLocks/>
                </p:cNvSpPr>
                <p:nvPr/>
              </p:nvSpPr>
              <p:spPr bwMode="auto">
                <a:xfrm>
                  <a:off x="1050" y="5571"/>
                  <a:ext cx="6" cy="42"/>
                </a:xfrm>
                <a:custGeom>
                  <a:avLst/>
                  <a:gdLst>
                    <a:gd name="T0" fmla="*/ 0 w 6"/>
                    <a:gd name="T1" fmla="*/ 0 h 42"/>
                    <a:gd name="T2" fmla="*/ 0 w 6"/>
                    <a:gd name="T3" fmla="*/ 18 h 42"/>
                    <a:gd name="T4" fmla="*/ 6 w 6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4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Line 154"/>
                <p:cNvSpPr>
                  <a:spLocks noChangeShapeType="1"/>
                </p:cNvSpPr>
                <p:nvPr/>
              </p:nvSpPr>
              <p:spPr bwMode="auto">
                <a:xfrm>
                  <a:off x="1056" y="5613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155"/>
                <p:cNvSpPr>
                  <a:spLocks/>
                </p:cNvSpPr>
                <p:nvPr/>
              </p:nvSpPr>
              <p:spPr bwMode="auto">
                <a:xfrm>
                  <a:off x="1056" y="5655"/>
                  <a:ext cx="6" cy="42"/>
                </a:xfrm>
                <a:custGeom>
                  <a:avLst/>
                  <a:gdLst>
                    <a:gd name="T0" fmla="*/ 0 w 6"/>
                    <a:gd name="T1" fmla="*/ 0 h 42"/>
                    <a:gd name="T2" fmla="*/ 0 w 6"/>
                    <a:gd name="T3" fmla="*/ 24 h 42"/>
                    <a:gd name="T4" fmla="*/ 6 w 6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6" y="4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Line 156"/>
                <p:cNvSpPr>
                  <a:spLocks noChangeShapeType="1"/>
                </p:cNvSpPr>
                <p:nvPr/>
              </p:nvSpPr>
              <p:spPr bwMode="auto">
                <a:xfrm>
                  <a:off x="1062" y="5697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Freeform 157"/>
                <p:cNvSpPr>
                  <a:spLocks/>
                </p:cNvSpPr>
                <p:nvPr/>
              </p:nvSpPr>
              <p:spPr bwMode="auto">
                <a:xfrm>
                  <a:off x="1062" y="5733"/>
                  <a:ext cx="6" cy="30"/>
                </a:xfrm>
                <a:custGeom>
                  <a:avLst/>
                  <a:gdLst>
                    <a:gd name="T0" fmla="*/ 0 w 6"/>
                    <a:gd name="T1" fmla="*/ 0 h 30"/>
                    <a:gd name="T2" fmla="*/ 0 w 6"/>
                    <a:gd name="T3" fmla="*/ 18 h 30"/>
                    <a:gd name="T4" fmla="*/ 6 w 6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Line 158"/>
                <p:cNvSpPr>
                  <a:spLocks noChangeShapeType="1"/>
                </p:cNvSpPr>
                <p:nvPr/>
              </p:nvSpPr>
              <p:spPr bwMode="auto">
                <a:xfrm>
                  <a:off x="1068" y="5763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Freeform 159"/>
                <p:cNvSpPr>
                  <a:spLocks/>
                </p:cNvSpPr>
                <p:nvPr/>
              </p:nvSpPr>
              <p:spPr bwMode="auto">
                <a:xfrm>
                  <a:off x="1068" y="5793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Freeform 160"/>
                <p:cNvSpPr>
                  <a:spLocks/>
                </p:cNvSpPr>
                <p:nvPr/>
              </p:nvSpPr>
              <p:spPr bwMode="auto">
                <a:xfrm>
                  <a:off x="1074" y="5817"/>
                  <a:ext cx="1" cy="24"/>
                </a:xfrm>
                <a:custGeom>
                  <a:avLst/>
                  <a:gdLst>
                    <a:gd name="T0" fmla="*/ 0 h 24"/>
                    <a:gd name="T1" fmla="*/ 12 h 24"/>
                    <a:gd name="T2" fmla="*/ 24 h 2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Line 161"/>
                <p:cNvSpPr>
                  <a:spLocks noChangeShapeType="1"/>
                </p:cNvSpPr>
                <p:nvPr/>
              </p:nvSpPr>
              <p:spPr bwMode="auto">
                <a:xfrm>
                  <a:off x="1074" y="5841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Line 162"/>
                <p:cNvSpPr>
                  <a:spLocks noChangeShapeType="1"/>
                </p:cNvSpPr>
                <p:nvPr/>
              </p:nvSpPr>
              <p:spPr bwMode="auto">
                <a:xfrm>
                  <a:off x="1080" y="5853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Line 163"/>
                <p:cNvSpPr>
                  <a:spLocks noChangeShapeType="1"/>
                </p:cNvSpPr>
                <p:nvPr/>
              </p:nvSpPr>
              <p:spPr bwMode="auto">
                <a:xfrm>
                  <a:off x="1086" y="585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Freeform 164"/>
                <p:cNvSpPr>
                  <a:spLocks/>
                </p:cNvSpPr>
                <p:nvPr/>
              </p:nvSpPr>
              <p:spPr bwMode="auto">
                <a:xfrm>
                  <a:off x="1086" y="585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Freeform 165"/>
                <p:cNvSpPr>
                  <a:spLocks/>
                </p:cNvSpPr>
                <p:nvPr/>
              </p:nvSpPr>
              <p:spPr bwMode="auto">
                <a:xfrm>
                  <a:off x="1092" y="5847"/>
                  <a:ext cx="1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Freeform 166"/>
                <p:cNvSpPr>
                  <a:spLocks/>
                </p:cNvSpPr>
                <p:nvPr/>
              </p:nvSpPr>
              <p:spPr bwMode="auto">
                <a:xfrm>
                  <a:off x="1092" y="5829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12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098" y="5811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Freeform 168"/>
                <p:cNvSpPr>
                  <a:spLocks/>
                </p:cNvSpPr>
                <p:nvPr/>
              </p:nvSpPr>
              <p:spPr bwMode="auto">
                <a:xfrm>
                  <a:off x="1098" y="5787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1104" y="5757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Freeform 170"/>
                <p:cNvSpPr>
                  <a:spLocks/>
                </p:cNvSpPr>
                <p:nvPr/>
              </p:nvSpPr>
              <p:spPr bwMode="auto">
                <a:xfrm>
                  <a:off x="1104" y="5721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110" y="5685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Freeform 172"/>
                <p:cNvSpPr>
                  <a:spLocks/>
                </p:cNvSpPr>
                <p:nvPr/>
              </p:nvSpPr>
              <p:spPr bwMode="auto">
                <a:xfrm>
                  <a:off x="1110" y="5643"/>
                  <a:ext cx="6" cy="42"/>
                </a:xfrm>
                <a:custGeom>
                  <a:avLst/>
                  <a:gdLst>
                    <a:gd name="T0" fmla="*/ 0 w 6"/>
                    <a:gd name="T1" fmla="*/ 42 h 42"/>
                    <a:gd name="T2" fmla="*/ 0 w 6"/>
                    <a:gd name="T3" fmla="*/ 18 h 42"/>
                    <a:gd name="T4" fmla="*/ 6 w 6"/>
                    <a:gd name="T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42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116" y="5607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122" y="5565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Freeform 175"/>
                <p:cNvSpPr>
                  <a:spLocks/>
                </p:cNvSpPr>
                <p:nvPr/>
              </p:nvSpPr>
              <p:spPr bwMode="auto">
                <a:xfrm>
                  <a:off x="1122" y="5523"/>
                  <a:ext cx="6" cy="42"/>
                </a:xfrm>
                <a:custGeom>
                  <a:avLst/>
                  <a:gdLst>
                    <a:gd name="T0" fmla="*/ 0 w 6"/>
                    <a:gd name="T1" fmla="*/ 42 h 42"/>
                    <a:gd name="T2" fmla="*/ 0 w 6"/>
                    <a:gd name="T3" fmla="*/ 18 h 42"/>
                    <a:gd name="T4" fmla="*/ 6 w 6"/>
                    <a:gd name="T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2">
                      <a:moveTo>
                        <a:pt x="0" y="42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128" y="5487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Freeform 177"/>
                <p:cNvSpPr>
                  <a:spLocks/>
                </p:cNvSpPr>
                <p:nvPr/>
              </p:nvSpPr>
              <p:spPr bwMode="auto">
                <a:xfrm>
                  <a:off x="1128" y="5451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134" y="5415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Freeform 179"/>
                <p:cNvSpPr>
                  <a:spLocks/>
                </p:cNvSpPr>
                <p:nvPr/>
              </p:nvSpPr>
              <p:spPr bwMode="auto">
                <a:xfrm>
                  <a:off x="1134" y="5385"/>
                  <a:ext cx="6" cy="30"/>
                </a:xfrm>
                <a:custGeom>
                  <a:avLst/>
                  <a:gdLst>
                    <a:gd name="T0" fmla="*/ 0 w 6"/>
                    <a:gd name="T1" fmla="*/ 30 h 30"/>
                    <a:gd name="T2" fmla="*/ 0 w 6"/>
                    <a:gd name="T3" fmla="*/ 12 h 30"/>
                    <a:gd name="T4" fmla="*/ 6 w 6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30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" name="Freeform 180"/>
                <p:cNvSpPr>
                  <a:spLocks/>
                </p:cNvSpPr>
                <p:nvPr/>
              </p:nvSpPr>
              <p:spPr bwMode="auto">
                <a:xfrm>
                  <a:off x="1140" y="5355"/>
                  <a:ext cx="1" cy="30"/>
                </a:xfrm>
                <a:custGeom>
                  <a:avLst/>
                  <a:gdLst>
                    <a:gd name="T0" fmla="*/ 30 h 30"/>
                    <a:gd name="T1" fmla="*/ 12 h 30"/>
                    <a:gd name="T2" fmla="*/ 0 h 3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0">
                      <a:moveTo>
                        <a:pt x="0" y="30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Freeform 181"/>
                <p:cNvSpPr>
                  <a:spLocks/>
                </p:cNvSpPr>
                <p:nvPr/>
              </p:nvSpPr>
              <p:spPr bwMode="auto">
                <a:xfrm>
                  <a:off x="1140" y="5337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1146" y="5319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1146" y="5307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Freeform 184"/>
                <p:cNvSpPr>
                  <a:spLocks/>
                </p:cNvSpPr>
                <p:nvPr/>
              </p:nvSpPr>
              <p:spPr bwMode="auto">
                <a:xfrm>
                  <a:off x="1152" y="529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6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Line 185"/>
                <p:cNvSpPr>
                  <a:spLocks noChangeShapeType="1"/>
                </p:cNvSpPr>
                <p:nvPr/>
              </p:nvSpPr>
              <p:spPr bwMode="auto">
                <a:xfrm>
                  <a:off x="1158" y="529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Freeform 186"/>
                <p:cNvSpPr>
                  <a:spLocks/>
                </p:cNvSpPr>
                <p:nvPr/>
              </p:nvSpPr>
              <p:spPr bwMode="auto">
                <a:xfrm>
                  <a:off x="1158" y="529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Line 187"/>
                <p:cNvSpPr>
                  <a:spLocks noChangeShapeType="1"/>
                </p:cNvSpPr>
                <p:nvPr/>
              </p:nvSpPr>
              <p:spPr bwMode="auto">
                <a:xfrm>
                  <a:off x="1164" y="530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" name="Freeform 188"/>
                <p:cNvSpPr>
                  <a:spLocks/>
                </p:cNvSpPr>
                <p:nvPr/>
              </p:nvSpPr>
              <p:spPr bwMode="auto">
                <a:xfrm>
                  <a:off x="1164" y="5307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6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" name="Line 189"/>
                <p:cNvSpPr>
                  <a:spLocks noChangeShapeType="1"/>
                </p:cNvSpPr>
                <p:nvPr/>
              </p:nvSpPr>
              <p:spPr bwMode="auto">
                <a:xfrm>
                  <a:off x="1170" y="5325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Freeform 190"/>
                <p:cNvSpPr>
                  <a:spLocks/>
                </p:cNvSpPr>
                <p:nvPr/>
              </p:nvSpPr>
              <p:spPr bwMode="auto">
                <a:xfrm>
                  <a:off x="1170" y="5343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" name="Line 191"/>
                <p:cNvSpPr>
                  <a:spLocks noChangeShapeType="1"/>
                </p:cNvSpPr>
                <p:nvPr/>
              </p:nvSpPr>
              <p:spPr bwMode="auto">
                <a:xfrm>
                  <a:off x="1176" y="5367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" name="Freeform 192"/>
                <p:cNvSpPr>
                  <a:spLocks/>
                </p:cNvSpPr>
                <p:nvPr/>
              </p:nvSpPr>
              <p:spPr bwMode="auto">
                <a:xfrm>
                  <a:off x="1176" y="5397"/>
                  <a:ext cx="6" cy="30"/>
                </a:xfrm>
                <a:custGeom>
                  <a:avLst/>
                  <a:gdLst>
                    <a:gd name="T0" fmla="*/ 0 w 6"/>
                    <a:gd name="T1" fmla="*/ 0 h 30"/>
                    <a:gd name="T2" fmla="*/ 0 w 6"/>
                    <a:gd name="T3" fmla="*/ 12 h 30"/>
                    <a:gd name="T4" fmla="*/ 6 w 6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3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Line 193"/>
                <p:cNvSpPr>
                  <a:spLocks noChangeShapeType="1"/>
                </p:cNvSpPr>
                <p:nvPr/>
              </p:nvSpPr>
              <p:spPr bwMode="auto">
                <a:xfrm>
                  <a:off x="1182" y="5427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3" name="Line 194"/>
                <p:cNvSpPr>
                  <a:spLocks noChangeShapeType="1"/>
                </p:cNvSpPr>
                <p:nvPr/>
              </p:nvSpPr>
              <p:spPr bwMode="auto">
                <a:xfrm>
                  <a:off x="1182" y="5463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" name="Line 195"/>
                <p:cNvSpPr>
                  <a:spLocks noChangeShapeType="1"/>
                </p:cNvSpPr>
                <p:nvPr/>
              </p:nvSpPr>
              <p:spPr bwMode="auto">
                <a:xfrm>
                  <a:off x="1188" y="5499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Line 196"/>
                <p:cNvSpPr>
                  <a:spLocks noChangeShapeType="1"/>
                </p:cNvSpPr>
                <p:nvPr/>
              </p:nvSpPr>
              <p:spPr bwMode="auto">
                <a:xfrm>
                  <a:off x="1194" y="5535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" name="Freeform 197"/>
                <p:cNvSpPr>
                  <a:spLocks/>
                </p:cNvSpPr>
                <p:nvPr/>
              </p:nvSpPr>
              <p:spPr bwMode="auto">
                <a:xfrm>
                  <a:off x="1194" y="5571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" name="Line 198"/>
                <p:cNvSpPr>
                  <a:spLocks noChangeShapeType="1"/>
                </p:cNvSpPr>
                <p:nvPr/>
              </p:nvSpPr>
              <p:spPr bwMode="auto">
                <a:xfrm>
                  <a:off x="1200" y="5607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Freeform 199"/>
                <p:cNvSpPr>
                  <a:spLocks/>
                </p:cNvSpPr>
                <p:nvPr/>
              </p:nvSpPr>
              <p:spPr bwMode="auto">
                <a:xfrm>
                  <a:off x="1200" y="5643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" name="Line 200"/>
                <p:cNvSpPr>
                  <a:spLocks noChangeShapeType="1"/>
                </p:cNvSpPr>
                <p:nvPr/>
              </p:nvSpPr>
              <p:spPr bwMode="auto">
                <a:xfrm>
                  <a:off x="1206" y="5679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" name="Freeform 201"/>
                <p:cNvSpPr>
                  <a:spLocks/>
                </p:cNvSpPr>
                <p:nvPr/>
              </p:nvSpPr>
              <p:spPr bwMode="auto">
                <a:xfrm>
                  <a:off x="1206" y="5709"/>
                  <a:ext cx="6" cy="30"/>
                </a:xfrm>
                <a:custGeom>
                  <a:avLst/>
                  <a:gdLst>
                    <a:gd name="T0" fmla="*/ 0 w 6"/>
                    <a:gd name="T1" fmla="*/ 0 h 30"/>
                    <a:gd name="T2" fmla="*/ 0 w 6"/>
                    <a:gd name="T3" fmla="*/ 18 h 30"/>
                    <a:gd name="T4" fmla="*/ 6 w 6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Line 202"/>
                <p:cNvSpPr>
                  <a:spLocks noChangeShapeType="1"/>
                </p:cNvSpPr>
                <p:nvPr/>
              </p:nvSpPr>
              <p:spPr bwMode="auto">
                <a:xfrm>
                  <a:off x="1212" y="5739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" name="Freeform 203"/>
                <p:cNvSpPr>
                  <a:spLocks/>
                </p:cNvSpPr>
                <p:nvPr/>
              </p:nvSpPr>
              <p:spPr bwMode="auto">
                <a:xfrm>
                  <a:off x="1212" y="5763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" name="Line 204"/>
                <p:cNvSpPr>
                  <a:spLocks noChangeShapeType="1"/>
                </p:cNvSpPr>
                <p:nvPr/>
              </p:nvSpPr>
              <p:spPr bwMode="auto">
                <a:xfrm>
                  <a:off x="1218" y="578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Line 205"/>
                <p:cNvSpPr>
                  <a:spLocks noChangeShapeType="1"/>
                </p:cNvSpPr>
                <p:nvPr/>
              </p:nvSpPr>
              <p:spPr bwMode="auto">
                <a:xfrm>
                  <a:off x="1218" y="5799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" name="Line 206"/>
                <p:cNvSpPr>
                  <a:spLocks noChangeShapeType="1"/>
                </p:cNvSpPr>
                <p:nvPr/>
              </p:nvSpPr>
              <p:spPr bwMode="auto">
                <a:xfrm>
                  <a:off x="1224" y="581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6" name="Freeform 207"/>
                <p:cNvSpPr>
                  <a:spLocks/>
                </p:cNvSpPr>
                <p:nvPr/>
              </p:nvSpPr>
              <p:spPr bwMode="auto">
                <a:xfrm>
                  <a:off x="1230" y="5817"/>
                  <a:ext cx="1" cy="6"/>
                </a:xfrm>
                <a:custGeom>
                  <a:avLst/>
                  <a:gdLst>
                    <a:gd name="T0" fmla="*/ 0 h 6"/>
                    <a:gd name="T1" fmla="*/ 6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Freeform 208"/>
                <p:cNvSpPr>
                  <a:spLocks/>
                </p:cNvSpPr>
                <p:nvPr/>
              </p:nvSpPr>
              <p:spPr bwMode="auto">
                <a:xfrm>
                  <a:off x="1230" y="581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8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1236" y="581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Freeform 210"/>
                <p:cNvSpPr>
                  <a:spLocks/>
                </p:cNvSpPr>
                <p:nvPr/>
              </p:nvSpPr>
              <p:spPr bwMode="auto">
                <a:xfrm>
                  <a:off x="1236" y="5793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12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11"/>
              <p:cNvGrpSpPr>
                <a:grpSpLocks/>
              </p:cNvGrpSpPr>
              <p:nvPr/>
            </p:nvGrpSpPr>
            <p:grpSpPr bwMode="auto">
              <a:xfrm>
                <a:off x="1242" y="5331"/>
                <a:ext cx="654" cy="462"/>
                <a:chOff x="1242" y="5331"/>
                <a:chExt cx="654" cy="462"/>
              </a:xfrm>
            </p:grpSpPr>
            <p:sp>
              <p:nvSpPr>
                <p:cNvPr id="620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1242" y="5775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213"/>
                <p:cNvSpPr>
                  <a:spLocks/>
                </p:cNvSpPr>
                <p:nvPr/>
              </p:nvSpPr>
              <p:spPr bwMode="auto">
                <a:xfrm>
                  <a:off x="1242" y="5757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12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Freeform 214"/>
                <p:cNvSpPr>
                  <a:spLocks/>
                </p:cNvSpPr>
                <p:nvPr/>
              </p:nvSpPr>
              <p:spPr bwMode="auto">
                <a:xfrm>
                  <a:off x="1248" y="5727"/>
                  <a:ext cx="1" cy="30"/>
                </a:xfrm>
                <a:custGeom>
                  <a:avLst/>
                  <a:gdLst>
                    <a:gd name="T0" fmla="*/ 30 h 30"/>
                    <a:gd name="T1" fmla="*/ 18 h 30"/>
                    <a:gd name="T2" fmla="*/ 0 h 3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0">
                      <a:moveTo>
                        <a:pt x="0" y="30"/>
                      </a:move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Freeform 215"/>
                <p:cNvSpPr>
                  <a:spLocks/>
                </p:cNvSpPr>
                <p:nvPr/>
              </p:nvSpPr>
              <p:spPr bwMode="auto">
                <a:xfrm>
                  <a:off x="1248" y="5697"/>
                  <a:ext cx="6" cy="30"/>
                </a:xfrm>
                <a:custGeom>
                  <a:avLst/>
                  <a:gdLst>
                    <a:gd name="T0" fmla="*/ 0 w 6"/>
                    <a:gd name="T1" fmla="*/ 30 h 30"/>
                    <a:gd name="T2" fmla="*/ 0 w 6"/>
                    <a:gd name="T3" fmla="*/ 12 h 30"/>
                    <a:gd name="T4" fmla="*/ 6 w 6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30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1254" y="5667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254" y="5637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260" y="5601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266" y="5565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Freeform 220"/>
                <p:cNvSpPr>
                  <a:spLocks/>
                </p:cNvSpPr>
                <p:nvPr/>
              </p:nvSpPr>
              <p:spPr bwMode="auto">
                <a:xfrm>
                  <a:off x="1266" y="5529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272" y="5499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Freeform 222"/>
                <p:cNvSpPr>
                  <a:spLocks/>
                </p:cNvSpPr>
                <p:nvPr/>
              </p:nvSpPr>
              <p:spPr bwMode="auto">
                <a:xfrm>
                  <a:off x="1272" y="5463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1278" y="5433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Freeform 224"/>
                <p:cNvSpPr>
                  <a:spLocks/>
                </p:cNvSpPr>
                <p:nvPr/>
              </p:nvSpPr>
              <p:spPr bwMode="auto">
                <a:xfrm>
                  <a:off x="1278" y="5409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1284" y="5385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Freeform 226"/>
                <p:cNvSpPr>
                  <a:spLocks/>
                </p:cNvSpPr>
                <p:nvPr/>
              </p:nvSpPr>
              <p:spPr bwMode="auto">
                <a:xfrm>
                  <a:off x="1284" y="5367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1290" y="5349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1290" y="5337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1296" y="533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Line 230"/>
                <p:cNvSpPr>
                  <a:spLocks noChangeShapeType="1"/>
                </p:cNvSpPr>
                <p:nvPr/>
              </p:nvSpPr>
              <p:spPr bwMode="auto">
                <a:xfrm>
                  <a:off x="1302" y="533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Freeform 231"/>
                <p:cNvSpPr>
                  <a:spLocks/>
                </p:cNvSpPr>
                <p:nvPr/>
              </p:nvSpPr>
              <p:spPr bwMode="auto">
                <a:xfrm>
                  <a:off x="1302" y="533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Line 232"/>
                <p:cNvSpPr>
                  <a:spLocks noChangeShapeType="1"/>
                </p:cNvSpPr>
                <p:nvPr/>
              </p:nvSpPr>
              <p:spPr bwMode="auto">
                <a:xfrm>
                  <a:off x="1308" y="533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Freeform 233"/>
                <p:cNvSpPr>
                  <a:spLocks/>
                </p:cNvSpPr>
                <p:nvPr/>
              </p:nvSpPr>
              <p:spPr bwMode="auto">
                <a:xfrm>
                  <a:off x="1308" y="534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Line 234"/>
                <p:cNvSpPr>
                  <a:spLocks noChangeShapeType="1"/>
                </p:cNvSpPr>
                <p:nvPr/>
              </p:nvSpPr>
              <p:spPr bwMode="auto">
                <a:xfrm>
                  <a:off x="1314" y="5355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235"/>
                <p:cNvSpPr>
                  <a:spLocks/>
                </p:cNvSpPr>
                <p:nvPr/>
              </p:nvSpPr>
              <p:spPr bwMode="auto">
                <a:xfrm>
                  <a:off x="1314" y="5373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Line 236"/>
                <p:cNvSpPr>
                  <a:spLocks noChangeShapeType="1"/>
                </p:cNvSpPr>
                <p:nvPr/>
              </p:nvSpPr>
              <p:spPr bwMode="auto">
                <a:xfrm>
                  <a:off x="1320" y="5397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Freeform 237"/>
                <p:cNvSpPr>
                  <a:spLocks/>
                </p:cNvSpPr>
                <p:nvPr/>
              </p:nvSpPr>
              <p:spPr bwMode="auto">
                <a:xfrm>
                  <a:off x="1320" y="5421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Line 238"/>
                <p:cNvSpPr>
                  <a:spLocks noChangeShapeType="1"/>
                </p:cNvSpPr>
                <p:nvPr/>
              </p:nvSpPr>
              <p:spPr bwMode="auto">
                <a:xfrm>
                  <a:off x="1326" y="5445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Line 239"/>
                <p:cNvSpPr>
                  <a:spLocks noChangeShapeType="1"/>
                </p:cNvSpPr>
                <p:nvPr/>
              </p:nvSpPr>
              <p:spPr bwMode="auto">
                <a:xfrm>
                  <a:off x="1326" y="5475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240"/>
                <p:cNvSpPr>
                  <a:spLocks/>
                </p:cNvSpPr>
                <p:nvPr/>
              </p:nvSpPr>
              <p:spPr bwMode="auto">
                <a:xfrm>
                  <a:off x="1332" y="5505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6 w 6"/>
                    <a:gd name="T3" fmla="*/ 18 h 36"/>
                    <a:gd name="T4" fmla="*/ 6 w 6"/>
                    <a:gd name="T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6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Line 241"/>
                <p:cNvSpPr>
                  <a:spLocks noChangeShapeType="1"/>
                </p:cNvSpPr>
                <p:nvPr/>
              </p:nvSpPr>
              <p:spPr bwMode="auto">
                <a:xfrm>
                  <a:off x="1338" y="5541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Freeform 242"/>
                <p:cNvSpPr>
                  <a:spLocks/>
                </p:cNvSpPr>
                <p:nvPr/>
              </p:nvSpPr>
              <p:spPr bwMode="auto">
                <a:xfrm>
                  <a:off x="1338" y="5571"/>
                  <a:ext cx="6" cy="30"/>
                </a:xfrm>
                <a:custGeom>
                  <a:avLst/>
                  <a:gdLst>
                    <a:gd name="T0" fmla="*/ 0 w 6"/>
                    <a:gd name="T1" fmla="*/ 0 h 30"/>
                    <a:gd name="T2" fmla="*/ 0 w 6"/>
                    <a:gd name="T3" fmla="*/ 12 h 30"/>
                    <a:gd name="T4" fmla="*/ 6 w 6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3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Freeform 243"/>
                <p:cNvSpPr>
                  <a:spLocks/>
                </p:cNvSpPr>
                <p:nvPr/>
              </p:nvSpPr>
              <p:spPr bwMode="auto">
                <a:xfrm>
                  <a:off x="1344" y="5601"/>
                  <a:ext cx="1" cy="36"/>
                </a:xfrm>
                <a:custGeom>
                  <a:avLst/>
                  <a:gdLst>
                    <a:gd name="T0" fmla="*/ 0 h 36"/>
                    <a:gd name="T1" fmla="*/ 18 h 36"/>
                    <a:gd name="T2" fmla="*/ 36 h 3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Freeform 244"/>
                <p:cNvSpPr>
                  <a:spLocks/>
                </p:cNvSpPr>
                <p:nvPr/>
              </p:nvSpPr>
              <p:spPr bwMode="auto">
                <a:xfrm>
                  <a:off x="1344" y="5637"/>
                  <a:ext cx="6" cy="30"/>
                </a:xfrm>
                <a:custGeom>
                  <a:avLst/>
                  <a:gdLst>
                    <a:gd name="T0" fmla="*/ 0 w 6"/>
                    <a:gd name="T1" fmla="*/ 0 h 30"/>
                    <a:gd name="T2" fmla="*/ 0 w 6"/>
                    <a:gd name="T3" fmla="*/ 18 h 30"/>
                    <a:gd name="T4" fmla="*/ 6 w 6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Line 245"/>
                <p:cNvSpPr>
                  <a:spLocks noChangeShapeType="1"/>
                </p:cNvSpPr>
                <p:nvPr/>
              </p:nvSpPr>
              <p:spPr bwMode="auto">
                <a:xfrm>
                  <a:off x="1350" y="5667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Freeform 246"/>
                <p:cNvSpPr>
                  <a:spLocks/>
                </p:cNvSpPr>
                <p:nvPr/>
              </p:nvSpPr>
              <p:spPr bwMode="auto">
                <a:xfrm>
                  <a:off x="1350" y="5691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Line 247"/>
                <p:cNvSpPr>
                  <a:spLocks noChangeShapeType="1"/>
                </p:cNvSpPr>
                <p:nvPr/>
              </p:nvSpPr>
              <p:spPr bwMode="auto">
                <a:xfrm>
                  <a:off x="1356" y="5715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Freeform 248"/>
                <p:cNvSpPr>
                  <a:spLocks/>
                </p:cNvSpPr>
                <p:nvPr/>
              </p:nvSpPr>
              <p:spPr bwMode="auto">
                <a:xfrm>
                  <a:off x="1356" y="5739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12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Line 249"/>
                <p:cNvSpPr>
                  <a:spLocks noChangeShapeType="1"/>
                </p:cNvSpPr>
                <p:nvPr/>
              </p:nvSpPr>
              <p:spPr bwMode="auto">
                <a:xfrm>
                  <a:off x="1362" y="575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Line 250"/>
                <p:cNvSpPr>
                  <a:spLocks noChangeShapeType="1"/>
                </p:cNvSpPr>
                <p:nvPr/>
              </p:nvSpPr>
              <p:spPr bwMode="auto">
                <a:xfrm>
                  <a:off x="1362" y="5769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Line 251"/>
                <p:cNvSpPr>
                  <a:spLocks noChangeShapeType="1"/>
                </p:cNvSpPr>
                <p:nvPr/>
              </p:nvSpPr>
              <p:spPr bwMode="auto">
                <a:xfrm>
                  <a:off x="1368" y="578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Line 252"/>
                <p:cNvSpPr>
                  <a:spLocks noChangeShapeType="1"/>
                </p:cNvSpPr>
                <p:nvPr/>
              </p:nvSpPr>
              <p:spPr bwMode="auto">
                <a:xfrm>
                  <a:off x="1374" y="578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Freeform 253"/>
                <p:cNvSpPr>
                  <a:spLocks/>
                </p:cNvSpPr>
                <p:nvPr/>
              </p:nvSpPr>
              <p:spPr bwMode="auto">
                <a:xfrm>
                  <a:off x="1374" y="578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380" y="577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Freeform 255"/>
                <p:cNvSpPr>
                  <a:spLocks/>
                </p:cNvSpPr>
                <p:nvPr/>
              </p:nvSpPr>
              <p:spPr bwMode="auto">
                <a:xfrm>
                  <a:off x="1380" y="5763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386" y="5745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Freeform 257"/>
                <p:cNvSpPr>
                  <a:spLocks/>
                </p:cNvSpPr>
                <p:nvPr/>
              </p:nvSpPr>
              <p:spPr bwMode="auto">
                <a:xfrm>
                  <a:off x="1386" y="5727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258"/>
                <p:cNvSpPr>
                  <a:spLocks/>
                </p:cNvSpPr>
                <p:nvPr/>
              </p:nvSpPr>
              <p:spPr bwMode="auto">
                <a:xfrm>
                  <a:off x="1392" y="5709"/>
                  <a:ext cx="1" cy="18"/>
                </a:xfrm>
                <a:custGeom>
                  <a:avLst/>
                  <a:gdLst>
                    <a:gd name="T0" fmla="*/ 18 h 18"/>
                    <a:gd name="T1" fmla="*/ 12 h 18"/>
                    <a:gd name="T2" fmla="*/ 0 h 1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Freeform 259"/>
                <p:cNvSpPr>
                  <a:spLocks/>
                </p:cNvSpPr>
                <p:nvPr/>
              </p:nvSpPr>
              <p:spPr bwMode="auto">
                <a:xfrm>
                  <a:off x="1392" y="5679"/>
                  <a:ext cx="6" cy="30"/>
                </a:xfrm>
                <a:custGeom>
                  <a:avLst/>
                  <a:gdLst>
                    <a:gd name="T0" fmla="*/ 0 w 6"/>
                    <a:gd name="T1" fmla="*/ 30 h 30"/>
                    <a:gd name="T2" fmla="*/ 0 w 6"/>
                    <a:gd name="T3" fmla="*/ 18 h 30"/>
                    <a:gd name="T4" fmla="*/ 6 w 6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30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398" y="5655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404" y="5625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Freeform 262"/>
                <p:cNvSpPr>
                  <a:spLocks/>
                </p:cNvSpPr>
                <p:nvPr/>
              </p:nvSpPr>
              <p:spPr bwMode="auto">
                <a:xfrm>
                  <a:off x="1404" y="5595"/>
                  <a:ext cx="6" cy="30"/>
                </a:xfrm>
                <a:custGeom>
                  <a:avLst/>
                  <a:gdLst>
                    <a:gd name="T0" fmla="*/ 0 w 6"/>
                    <a:gd name="T1" fmla="*/ 30 h 30"/>
                    <a:gd name="T2" fmla="*/ 0 w 6"/>
                    <a:gd name="T3" fmla="*/ 12 h 30"/>
                    <a:gd name="T4" fmla="*/ 6 w 6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30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1410" y="5565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Freeform 264"/>
                <p:cNvSpPr>
                  <a:spLocks/>
                </p:cNvSpPr>
                <p:nvPr/>
              </p:nvSpPr>
              <p:spPr bwMode="auto">
                <a:xfrm>
                  <a:off x="1410" y="5535"/>
                  <a:ext cx="6" cy="30"/>
                </a:xfrm>
                <a:custGeom>
                  <a:avLst/>
                  <a:gdLst>
                    <a:gd name="T0" fmla="*/ 0 w 6"/>
                    <a:gd name="T1" fmla="*/ 30 h 30"/>
                    <a:gd name="T2" fmla="*/ 0 w 6"/>
                    <a:gd name="T3" fmla="*/ 12 h 30"/>
                    <a:gd name="T4" fmla="*/ 6 w 6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30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1416" y="5505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Freeform 266"/>
                <p:cNvSpPr>
                  <a:spLocks/>
                </p:cNvSpPr>
                <p:nvPr/>
              </p:nvSpPr>
              <p:spPr bwMode="auto">
                <a:xfrm>
                  <a:off x="1416" y="5481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1422" y="5451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268"/>
                <p:cNvSpPr>
                  <a:spLocks/>
                </p:cNvSpPr>
                <p:nvPr/>
              </p:nvSpPr>
              <p:spPr bwMode="auto">
                <a:xfrm>
                  <a:off x="1422" y="5427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1428" y="5409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428" y="5391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1434" y="5379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1440" y="537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Freeform 273"/>
                <p:cNvSpPr>
                  <a:spLocks/>
                </p:cNvSpPr>
                <p:nvPr/>
              </p:nvSpPr>
              <p:spPr bwMode="auto">
                <a:xfrm>
                  <a:off x="1440" y="536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Line 274"/>
                <p:cNvSpPr>
                  <a:spLocks noChangeShapeType="1"/>
                </p:cNvSpPr>
                <p:nvPr/>
              </p:nvSpPr>
              <p:spPr bwMode="auto">
                <a:xfrm>
                  <a:off x="1446" y="536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Freeform 275"/>
                <p:cNvSpPr>
                  <a:spLocks/>
                </p:cNvSpPr>
                <p:nvPr/>
              </p:nvSpPr>
              <p:spPr bwMode="auto">
                <a:xfrm>
                  <a:off x="1446" y="536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276"/>
                <p:cNvSpPr>
                  <a:spLocks noChangeShapeType="1"/>
                </p:cNvSpPr>
                <p:nvPr/>
              </p:nvSpPr>
              <p:spPr bwMode="auto">
                <a:xfrm>
                  <a:off x="1452" y="536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Freeform 277"/>
                <p:cNvSpPr>
                  <a:spLocks/>
                </p:cNvSpPr>
                <p:nvPr/>
              </p:nvSpPr>
              <p:spPr bwMode="auto">
                <a:xfrm>
                  <a:off x="1452" y="537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278"/>
                <p:cNvSpPr>
                  <a:spLocks noChangeShapeType="1"/>
                </p:cNvSpPr>
                <p:nvPr/>
              </p:nvSpPr>
              <p:spPr bwMode="auto">
                <a:xfrm>
                  <a:off x="1458" y="5385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279"/>
                <p:cNvSpPr>
                  <a:spLocks/>
                </p:cNvSpPr>
                <p:nvPr/>
              </p:nvSpPr>
              <p:spPr bwMode="auto">
                <a:xfrm>
                  <a:off x="1458" y="5403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6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Line 280"/>
                <p:cNvSpPr>
                  <a:spLocks noChangeShapeType="1"/>
                </p:cNvSpPr>
                <p:nvPr/>
              </p:nvSpPr>
              <p:spPr bwMode="auto">
                <a:xfrm>
                  <a:off x="1464" y="5421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281"/>
                <p:cNvSpPr>
                  <a:spLocks noChangeShapeType="1"/>
                </p:cNvSpPr>
                <p:nvPr/>
              </p:nvSpPr>
              <p:spPr bwMode="auto">
                <a:xfrm>
                  <a:off x="1464" y="5439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282"/>
                <p:cNvSpPr>
                  <a:spLocks noChangeShapeType="1"/>
                </p:cNvSpPr>
                <p:nvPr/>
              </p:nvSpPr>
              <p:spPr bwMode="auto">
                <a:xfrm>
                  <a:off x="1470" y="5463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283"/>
                <p:cNvSpPr>
                  <a:spLocks noChangeShapeType="1"/>
                </p:cNvSpPr>
                <p:nvPr/>
              </p:nvSpPr>
              <p:spPr bwMode="auto">
                <a:xfrm>
                  <a:off x="1476" y="5487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284"/>
                <p:cNvSpPr>
                  <a:spLocks/>
                </p:cNvSpPr>
                <p:nvPr/>
              </p:nvSpPr>
              <p:spPr bwMode="auto">
                <a:xfrm>
                  <a:off x="1476" y="5517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Line 285"/>
                <p:cNvSpPr>
                  <a:spLocks noChangeShapeType="1"/>
                </p:cNvSpPr>
                <p:nvPr/>
              </p:nvSpPr>
              <p:spPr bwMode="auto">
                <a:xfrm>
                  <a:off x="1482" y="5541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Freeform 286"/>
                <p:cNvSpPr>
                  <a:spLocks/>
                </p:cNvSpPr>
                <p:nvPr/>
              </p:nvSpPr>
              <p:spPr bwMode="auto">
                <a:xfrm>
                  <a:off x="1482" y="5571"/>
                  <a:ext cx="6" cy="30"/>
                </a:xfrm>
                <a:custGeom>
                  <a:avLst/>
                  <a:gdLst>
                    <a:gd name="T0" fmla="*/ 0 w 6"/>
                    <a:gd name="T1" fmla="*/ 0 h 30"/>
                    <a:gd name="T2" fmla="*/ 0 w 6"/>
                    <a:gd name="T3" fmla="*/ 18 h 30"/>
                    <a:gd name="T4" fmla="*/ 6 w 6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287"/>
                <p:cNvSpPr>
                  <a:spLocks noChangeShapeType="1"/>
                </p:cNvSpPr>
                <p:nvPr/>
              </p:nvSpPr>
              <p:spPr bwMode="auto">
                <a:xfrm>
                  <a:off x="1488" y="5601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Freeform 288"/>
                <p:cNvSpPr>
                  <a:spLocks/>
                </p:cNvSpPr>
                <p:nvPr/>
              </p:nvSpPr>
              <p:spPr bwMode="auto">
                <a:xfrm>
                  <a:off x="1488" y="5625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289"/>
                <p:cNvSpPr>
                  <a:spLocks noChangeShapeType="1"/>
                </p:cNvSpPr>
                <p:nvPr/>
              </p:nvSpPr>
              <p:spPr bwMode="auto">
                <a:xfrm>
                  <a:off x="1494" y="5649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Freeform 290"/>
                <p:cNvSpPr>
                  <a:spLocks/>
                </p:cNvSpPr>
                <p:nvPr/>
              </p:nvSpPr>
              <p:spPr bwMode="auto">
                <a:xfrm>
                  <a:off x="1494" y="5673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291"/>
                <p:cNvSpPr>
                  <a:spLocks noChangeShapeType="1"/>
                </p:cNvSpPr>
                <p:nvPr/>
              </p:nvSpPr>
              <p:spPr bwMode="auto">
                <a:xfrm>
                  <a:off x="1500" y="5697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Line 292"/>
                <p:cNvSpPr>
                  <a:spLocks noChangeShapeType="1"/>
                </p:cNvSpPr>
                <p:nvPr/>
              </p:nvSpPr>
              <p:spPr bwMode="auto">
                <a:xfrm>
                  <a:off x="1500" y="5715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Line 293"/>
                <p:cNvSpPr>
                  <a:spLocks noChangeShapeType="1"/>
                </p:cNvSpPr>
                <p:nvPr/>
              </p:nvSpPr>
              <p:spPr bwMode="auto">
                <a:xfrm>
                  <a:off x="1506" y="5733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Line 294"/>
                <p:cNvSpPr>
                  <a:spLocks noChangeShapeType="1"/>
                </p:cNvSpPr>
                <p:nvPr/>
              </p:nvSpPr>
              <p:spPr bwMode="auto">
                <a:xfrm>
                  <a:off x="1512" y="574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Freeform 295"/>
                <p:cNvSpPr>
                  <a:spLocks/>
                </p:cNvSpPr>
                <p:nvPr/>
              </p:nvSpPr>
              <p:spPr bwMode="auto">
                <a:xfrm>
                  <a:off x="1512" y="575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Line 296"/>
                <p:cNvSpPr>
                  <a:spLocks noChangeShapeType="1"/>
                </p:cNvSpPr>
                <p:nvPr/>
              </p:nvSpPr>
              <p:spPr bwMode="auto">
                <a:xfrm>
                  <a:off x="1518" y="575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Freeform 297"/>
                <p:cNvSpPr>
                  <a:spLocks/>
                </p:cNvSpPr>
                <p:nvPr/>
              </p:nvSpPr>
              <p:spPr bwMode="auto">
                <a:xfrm>
                  <a:off x="1518" y="575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1524" y="574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Freeform 299"/>
                <p:cNvSpPr>
                  <a:spLocks/>
                </p:cNvSpPr>
                <p:nvPr/>
              </p:nvSpPr>
              <p:spPr bwMode="auto">
                <a:xfrm>
                  <a:off x="1524" y="573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Freeform 300"/>
                <p:cNvSpPr>
                  <a:spLocks/>
                </p:cNvSpPr>
                <p:nvPr/>
              </p:nvSpPr>
              <p:spPr bwMode="auto">
                <a:xfrm>
                  <a:off x="1530" y="5721"/>
                  <a:ext cx="1" cy="18"/>
                </a:xfrm>
                <a:custGeom>
                  <a:avLst/>
                  <a:gdLst>
                    <a:gd name="T0" fmla="*/ 18 h 18"/>
                    <a:gd name="T1" fmla="*/ 12 h 18"/>
                    <a:gd name="T2" fmla="*/ 0 h 1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Freeform 301"/>
                <p:cNvSpPr>
                  <a:spLocks/>
                </p:cNvSpPr>
                <p:nvPr/>
              </p:nvSpPr>
              <p:spPr bwMode="auto">
                <a:xfrm>
                  <a:off x="1530" y="5709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Freeform 302"/>
                <p:cNvSpPr>
                  <a:spLocks/>
                </p:cNvSpPr>
                <p:nvPr/>
              </p:nvSpPr>
              <p:spPr bwMode="auto">
                <a:xfrm>
                  <a:off x="1536" y="5685"/>
                  <a:ext cx="1" cy="24"/>
                </a:xfrm>
                <a:custGeom>
                  <a:avLst/>
                  <a:gdLst>
                    <a:gd name="T0" fmla="*/ 24 h 24"/>
                    <a:gd name="T1" fmla="*/ 12 h 24"/>
                    <a:gd name="T2" fmla="*/ 0 h 2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1536" y="5667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1542" y="5643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1548" y="5619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Freeform 306"/>
                <p:cNvSpPr>
                  <a:spLocks/>
                </p:cNvSpPr>
                <p:nvPr/>
              </p:nvSpPr>
              <p:spPr bwMode="auto">
                <a:xfrm>
                  <a:off x="1548" y="5589"/>
                  <a:ext cx="6" cy="30"/>
                </a:xfrm>
                <a:custGeom>
                  <a:avLst/>
                  <a:gdLst>
                    <a:gd name="T0" fmla="*/ 0 w 6"/>
                    <a:gd name="T1" fmla="*/ 30 h 30"/>
                    <a:gd name="T2" fmla="*/ 0 w 6"/>
                    <a:gd name="T3" fmla="*/ 12 h 30"/>
                    <a:gd name="T4" fmla="*/ 6 w 6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0">
                      <a:moveTo>
                        <a:pt x="0" y="30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1554" y="5565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308"/>
                <p:cNvSpPr>
                  <a:spLocks/>
                </p:cNvSpPr>
                <p:nvPr/>
              </p:nvSpPr>
              <p:spPr bwMode="auto">
                <a:xfrm>
                  <a:off x="1554" y="5541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1560" y="5517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Freeform 310"/>
                <p:cNvSpPr>
                  <a:spLocks/>
                </p:cNvSpPr>
                <p:nvPr/>
              </p:nvSpPr>
              <p:spPr bwMode="auto">
                <a:xfrm>
                  <a:off x="1560" y="5493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1566" y="5469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Freeform 312"/>
                <p:cNvSpPr>
                  <a:spLocks/>
                </p:cNvSpPr>
                <p:nvPr/>
              </p:nvSpPr>
              <p:spPr bwMode="auto">
                <a:xfrm>
                  <a:off x="1566" y="5451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572" y="5433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1572" y="5415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1578" y="5403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1584" y="539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Freeform 317"/>
                <p:cNvSpPr>
                  <a:spLocks/>
                </p:cNvSpPr>
                <p:nvPr/>
              </p:nvSpPr>
              <p:spPr bwMode="auto">
                <a:xfrm>
                  <a:off x="1584" y="539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Line 318"/>
                <p:cNvSpPr>
                  <a:spLocks noChangeShapeType="1"/>
                </p:cNvSpPr>
                <p:nvPr/>
              </p:nvSpPr>
              <p:spPr bwMode="auto">
                <a:xfrm>
                  <a:off x="1590" y="539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Freeform 319"/>
                <p:cNvSpPr>
                  <a:spLocks/>
                </p:cNvSpPr>
                <p:nvPr/>
              </p:nvSpPr>
              <p:spPr bwMode="auto">
                <a:xfrm>
                  <a:off x="1590" y="539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Line 320"/>
                <p:cNvSpPr>
                  <a:spLocks noChangeShapeType="1"/>
                </p:cNvSpPr>
                <p:nvPr/>
              </p:nvSpPr>
              <p:spPr bwMode="auto">
                <a:xfrm>
                  <a:off x="1596" y="539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Freeform 321"/>
                <p:cNvSpPr>
                  <a:spLocks/>
                </p:cNvSpPr>
                <p:nvPr/>
              </p:nvSpPr>
              <p:spPr bwMode="auto">
                <a:xfrm>
                  <a:off x="1596" y="540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Freeform 322"/>
                <p:cNvSpPr>
                  <a:spLocks/>
                </p:cNvSpPr>
                <p:nvPr/>
              </p:nvSpPr>
              <p:spPr bwMode="auto">
                <a:xfrm>
                  <a:off x="1602" y="5409"/>
                  <a:ext cx="1" cy="18"/>
                </a:xfrm>
                <a:custGeom>
                  <a:avLst/>
                  <a:gdLst>
                    <a:gd name="T0" fmla="*/ 0 h 18"/>
                    <a:gd name="T1" fmla="*/ 6 h 18"/>
                    <a:gd name="T2" fmla="*/ 18 h 1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Freeform 323"/>
                <p:cNvSpPr>
                  <a:spLocks/>
                </p:cNvSpPr>
                <p:nvPr/>
              </p:nvSpPr>
              <p:spPr bwMode="auto">
                <a:xfrm>
                  <a:off x="1602" y="5427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Line 324"/>
                <p:cNvSpPr>
                  <a:spLocks noChangeShapeType="1"/>
                </p:cNvSpPr>
                <p:nvPr/>
              </p:nvSpPr>
              <p:spPr bwMode="auto">
                <a:xfrm>
                  <a:off x="1608" y="5439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Line 325"/>
                <p:cNvSpPr>
                  <a:spLocks noChangeShapeType="1"/>
                </p:cNvSpPr>
                <p:nvPr/>
              </p:nvSpPr>
              <p:spPr bwMode="auto">
                <a:xfrm>
                  <a:off x="1608" y="5457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Line 326"/>
                <p:cNvSpPr>
                  <a:spLocks noChangeShapeType="1"/>
                </p:cNvSpPr>
                <p:nvPr/>
              </p:nvSpPr>
              <p:spPr bwMode="auto">
                <a:xfrm>
                  <a:off x="1614" y="5475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Line 327"/>
                <p:cNvSpPr>
                  <a:spLocks noChangeShapeType="1"/>
                </p:cNvSpPr>
                <p:nvPr/>
              </p:nvSpPr>
              <p:spPr bwMode="auto">
                <a:xfrm>
                  <a:off x="1620" y="5499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Freeform 328"/>
                <p:cNvSpPr>
                  <a:spLocks/>
                </p:cNvSpPr>
                <p:nvPr/>
              </p:nvSpPr>
              <p:spPr bwMode="auto">
                <a:xfrm>
                  <a:off x="1620" y="5523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Line 329"/>
                <p:cNvSpPr>
                  <a:spLocks noChangeShapeType="1"/>
                </p:cNvSpPr>
                <p:nvPr/>
              </p:nvSpPr>
              <p:spPr bwMode="auto">
                <a:xfrm>
                  <a:off x="1626" y="5547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Freeform 330"/>
                <p:cNvSpPr>
                  <a:spLocks/>
                </p:cNvSpPr>
                <p:nvPr/>
              </p:nvSpPr>
              <p:spPr bwMode="auto">
                <a:xfrm>
                  <a:off x="1626" y="5571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Line 331"/>
                <p:cNvSpPr>
                  <a:spLocks noChangeShapeType="1"/>
                </p:cNvSpPr>
                <p:nvPr/>
              </p:nvSpPr>
              <p:spPr bwMode="auto">
                <a:xfrm>
                  <a:off x="1632" y="5595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Freeform 332"/>
                <p:cNvSpPr>
                  <a:spLocks/>
                </p:cNvSpPr>
                <p:nvPr/>
              </p:nvSpPr>
              <p:spPr bwMode="auto">
                <a:xfrm>
                  <a:off x="1632" y="5619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Line 333"/>
                <p:cNvSpPr>
                  <a:spLocks noChangeShapeType="1"/>
                </p:cNvSpPr>
                <p:nvPr/>
              </p:nvSpPr>
              <p:spPr bwMode="auto">
                <a:xfrm>
                  <a:off x="1638" y="5643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Freeform 334"/>
                <p:cNvSpPr>
                  <a:spLocks/>
                </p:cNvSpPr>
                <p:nvPr/>
              </p:nvSpPr>
              <p:spPr bwMode="auto">
                <a:xfrm>
                  <a:off x="1638" y="5661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6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Line 335"/>
                <p:cNvSpPr>
                  <a:spLocks noChangeShapeType="1"/>
                </p:cNvSpPr>
                <p:nvPr/>
              </p:nvSpPr>
              <p:spPr bwMode="auto">
                <a:xfrm>
                  <a:off x="1644" y="5679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Line 336"/>
                <p:cNvSpPr>
                  <a:spLocks noChangeShapeType="1"/>
                </p:cNvSpPr>
                <p:nvPr/>
              </p:nvSpPr>
              <p:spPr bwMode="auto">
                <a:xfrm>
                  <a:off x="1644" y="5697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Line 337"/>
                <p:cNvSpPr>
                  <a:spLocks noChangeShapeType="1"/>
                </p:cNvSpPr>
                <p:nvPr/>
              </p:nvSpPr>
              <p:spPr bwMode="auto">
                <a:xfrm>
                  <a:off x="1650" y="5709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Line 338"/>
                <p:cNvSpPr>
                  <a:spLocks noChangeShapeType="1"/>
                </p:cNvSpPr>
                <p:nvPr/>
              </p:nvSpPr>
              <p:spPr bwMode="auto">
                <a:xfrm>
                  <a:off x="1656" y="572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Freeform 339"/>
                <p:cNvSpPr>
                  <a:spLocks/>
                </p:cNvSpPr>
                <p:nvPr/>
              </p:nvSpPr>
              <p:spPr bwMode="auto">
                <a:xfrm>
                  <a:off x="1656" y="572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Line 340"/>
                <p:cNvSpPr>
                  <a:spLocks noChangeShapeType="1"/>
                </p:cNvSpPr>
                <p:nvPr/>
              </p:nvSpPr>
              <p:spPr bwMode="auto">
                <a:xfrm>
                  <a:off x="1662" y="573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Freeform 341"/>
                <p:cNvSpPr>
                  <a:spLocks/>
                </p:cNvSpPr>
                <p:nvPr/>
              </p:nvSpPr>
              <p:spPr bwMode="auto">
                <a:xfrm>
                  <a:off x="1662" y="572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668" y="572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Freeform 343"/>
                <p:cNvSpPr>
                  <a:spLocks/>
                </p:cNvSpPr>
                <p:nvPr/>
              </p:nvSpPr>
              <p:spPr bwMode="auto">
                <a:xfrm>
                  <a:off x="1668" y="571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1674" y="5703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Freeform 345"/>
                <p:cNvSpPr>
                  <a:spLocks/>
                </p:cNvSpPr>
                <p:nvPr/>
              </p:nvSpPr>
              <p:spPr bwMode="auto">
                <a:xfrm>
                  <a:off x="1674" y="5685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Freeform 346"/>
                <p:cNvSpPr>
                  <a:spLocks/>
                </p:cNvSpPr>
                <p:nvPr/>
              </p:nvSpPr>
              <p:spPr bwMode="auto">
                <a:xfrm>
                  <a:off x="1680" y="5673"/>
                  <a:ext cx="1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Freeform 347"/>
                <p:cNvSpPr>
                  <a:spLocks/>
                </p:cNvSpPr>
                <p:nvPr/>
              </p:nvSpPr>
              <p:spPr bwMode="auto">
                <a:xfrm>
                  <a:off x="1680" y="5649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686" y="5631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Freeform 349"/>
                <p:cNvSpPr>
                  <a:spLocks/>
                </p:cNvSpPr>
                <p:nvPr/>
              </p:nvSpPr>
              <p:spPr bwMode="auto">
                <a:xfrm>
                  <a:off x="1692" y="5607"/>
                  <a:ext cx="1" cy="24"/>
                </a:xfrm>
                <a:custGeom>
                  <a:avLst/>
                  <a:gdLst>
                    <a:gd name="T0" fmla="*/ 24 h 24"/>
                    <a:gd name="T1" fmla="*/ 12 h 24"/>
                    <a:gd name="T2" fmla="*/ 0 h 2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Freeform 350"/>
                <p:cNvSpPr>
                  <a:spLocks/>
                </p:cNvSpPr>
                <p:nvPr/>
              </p:nvSpPr>
              <p:spPr bwMode="auto">
                <a:xfrm>
                  <a:off x="1692" y="5589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698" y="5565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Freeform 352"/>
                <p:cNvSpPr>
                  <a:spLocks/>
                </p:cNvSpPr>
                <p:nvPr/>
              </p:nvSpPr>
              <p:spPr bwMode="auto">
                <a:xfrm>
                  <a:off x="1698" y="5541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1704" y="5523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Freeform 354"/>
                <p:cNvSpPr>
                  <a:spLocks/>
                </p:cNvSpPr>
                <p:nvPr/>
              </p:nvSpPr>
              <p:spPr bwMode="auto">
                <a:xfrm>
                  <a:off x="1704" y="5499"/>
                  <a:ext cx="6" cy="24"/>
                </a:xfrm>
                <a:custGeom>
                  <a:avLst/>
                  <a:gdLst>
                    <a:gd name="T0" fmla="*/ 0 w 6"/>
                    <a:gd name="T1" fmla="*/ 24 h 24"/>
                    <a:gd name="T2" fmla="*/ 0 w 6"/>
                    <a:gd name="T3" fmla="*/ 12 h 24"/>
                    <a:gd name="T4" fmla="*/ 6 w 6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1710" y="5481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Freeform 356"/>
                <p:cNvSpPr>
                  <a:spLocks/>
                </p:cNvSpPr>
                <p:nvPr/>
              </p:nvSpPr>
              <p:spPr bwMode="auto">
                <a:xfrm>
                  <a:off x="1710" y="5463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1716" y="5451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716" y="5439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1722" y="5427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1728" y="542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Freeform 361"/>
                <p:cNvSpPr>
                  <a:spLocks/>
                </p:cNvSpPr>
                <p:nvPr/>
              </p:nvSpPr>
              <p:spPr bwMode="auto">
                <a:xfrm>
                  <a:off x="1728" y="541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Line 362"/>
                <p:cNvSpPr>
                  <a:spLocks noChangeShapeType="1"/>
                </p:cNvSpPr>
                <p:nvPr/>
              </p:nvSpPr>
              <p:spPr bwMode="auto">
                <a:xfrm>
                  <a:off x="1734" y="541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Freeform 363"/>
                <p:cNvSpPr>
                  <a:spLocks/>
                </p:cNvSpPr>
                <p:nvPr/>
              </p:nvSpPr>
              <p:spPr bwMode="auto">
                <a:xfrm>
                  <a:off x="1734" y="541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Line 364"/>
                <p:cNvSpPr>
                  <a:spLocks noChangeShapeType="1"/>
                </p:cNvSpPr>
                <p:nvPr/>
              </p:nvSpPr>
              <p:spPr bwMode="auto">
                <a:xfrm>
                  <a:off x="1740" y="542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Freeform 365"/>
                <p:cNvSpPr>
                  <a:spLocks/>
                </p:cNvSpPr>
                <p:nvPr/>
              </p:nvSpPr>
              <p:spPr bwMode="auto">
                <a:xfrm>
                  <a:off x="1740" y="542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366"/>
                <p:cNvSpPr>
                  <a:spLocks noChangeShapeType="1"/>
                </p:cNvSpPr>
                <p:nvPr/>
              </p:nvSpPr>
              <p:spPr bwMode="auto">
                <a:xfrm>
                  <a:off x="1746" y="5433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Freeform 367"/>
                <p:cNvSpPr>
                  <a:spLocks/>
                </p:cNvSpPr>
                <p:nvPr/>
              </p:nvSpPr>
              <p:spPr bwMode="auto">
                <a:xfrm>
                  <a:off x="1746" y="5445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368"/>
                <p:cNvSpPr>
                  <a:spLocks noChangeShapeType="1"/>
                </p:cNvSpPr>
                <p:nvPr/>
              </p:nvSpPr>
              <p:spPr bwMode="auto">
                <a:xfrm>
                  <a:off x="1752" y="5457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369"/>
                <p:cNvSpPr>
                  <a:spLocks noChangeShapeType="1"/>
                </p:cNvSpPr>
                <p:nvPr/>
              </p:nvSpPr>
              <p:spPr bwMode="auto">
                <a:xfrm>
                  <a:off x="1752" y="5475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Line 370"/>
                <p:cNvSpPr>
                  <a:spLocks noChangeShapeType="1"/>
                </p:cNvSpPr>
                <p:nvPr/>
              </p:nvSpPr>
              <p:spPr bwMode="auto">
                <a:xfrm>
                  <a:off x="1758" y="5493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Line 371"/>
                <p:cNvSpPr>
                  <a:spLocks noChangeShapeType="1"/>
                </p:cNvSpPr>
                <p:nvPr/>
              </p:nvSpPr>
              <p:spPr bwMode="auto">
                <a:xfrm>
                  <a:off x="1764" y="5511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Freeform 372"/>
                <p:cNvSpPr>
                  <a:spLocks/>
                </p:cNvSpPr>
                <p:nvPr/>
              </p:nvSpPr>
              <p:spPr bwMode="auto">
                <a:xfrm>
                  <a:off x="1764" y="5529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12 h 24"/>
                    <a:gd name="T4" fmla="*/ 6 w 6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Line 373"/>
                <p:cNvSpPr>
                  <a:spLocks noChangeShapeType="1"/>
                </p:cNvSpPr>
                <p:nvPr/>
              </p:nvSpPr>
              <p:spPr bwMode="auto">
                <a:xfrm>
                  <a:off x="1770" y="5553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Freeform 374"/>
                <p:cNvSpPr>
                  <a:spLocks/>
                </p:cNvSpPr>
                <p:nvPr/>
              </p:nvSpPr>
              <p:spPr bwMode="auto">
                <a:xfrm>
                  <a:off x="1770" y="5571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6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Freeform 375"/>
                <p:cNvSpPr>
                  <a:spLocks/>
                </p:cNvSpPr>
                <p:nvPr/>
              </p:nvSpPr>
              <p:spPr bwMode="auto">
                <a:xfrm>
                  <a:off x="1776" y="5589"/>
                  <a:ext cx="1" cy="24"/>
                </a:xfrm>
                <a:custGeom>
                  <a:avLst/>
                  <a:gdLst>
                    <a:gd name="T0" fmla="*/ 0 h 24"/>
                    <a:gd name="T1" fmla="*/ 12 h 24"/>
                    <a:gd name="T2" fmla="*/ 24 h 2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Freeform 376"/>
                <p:cNvSpPr>
                  <a:spLocks/>
                </p:cNvSpPr>
                <p:nvPr/>
              </p:nvSpPr>
              <p:spPr bwMode="auto">
                <a:xfrm>
                  <a:off x="1776" y="5613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12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377"/>
                <p:cNvSpPr>
                  <a:spLocks noChangeShapeType="1"/>
                </p:cNvSpPr>
                <p:nvPr/>
              </p:nvSpPr>
              <p:spPr bwMode="auto">
                <a:xfrm>
                  <a:off x="1782" y="5631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Freeform 378"/>
                <p:cNvSpPr>
                  <a:spLocks/>
                </p:cNvSpPr>
                <p:nvPr/>
              </p:nvSpPr>
              <p:spPr bwMode="auto">
                <a:xfrm>
                  <a:off x="1782" y="5649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12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379"/>
                <p:cNvSpPr>
                  <a:spLocks noChangeShapeType="1"/>
                </p:cNvSpPr>
                <p:nvPr/>
              </p:nvSpPr>
              <p:spPr bwMode="auto">
                <a:xfrm>
                  <a:off x="1788" y="566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Line 380"/>
                <p:cNvSpPr>
                  <a:spLocks noChangeShapeType="1"/>
                </p:cNvSpPr>
                <p:nvPr/>
              </p:nvSpPr>
              <p:spPr bwMode="auto">
                <a:xfrm>
                  <a:off x="1788" y="5679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381"/>
                <p:cNvSpPr>
                  <a:spLocks noChangeShapeType="1"/>
                </p:cNvSpPr>
                <p:nvPr/>
              </p:nvSpPr>
              <p:spPr bwMode="auto">
                <a:xfrm>
                  <a:off x="1794" y="569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382"/>
                <p:cNvSpPr>
                  <a:spLocks noChangeShapeType="1"/>
                </p:cNvSpPr>
                <p:nvPr/>
              </p:nvSpPr>
              <p:spPr bwMode="auto">
                <a:xfrm>
                  <a:off x="1800" y="569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Freeform 383"/>
                <p:cNvSpPr>
                  <a:spLocks/>
                </p:cNvSpPr>
                <p:nvPr/>
              </p:nvSpPr>
              <p:spPr bwMode="auto">
                <a:xfrm>
                  <a:off x="1800" y="570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Line 384"/>
                <p:cNvSpPr>
                  <a:spLocks noChangeShapeType="1"/>
                </p:cNvSpPr>
                <p:nvPr/>
              </p:nvSpPr>
              <p:spPr bwMode="auto">
                <a:xfrm>
                  <a:off x="1806" y="570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Freeform 385"/>
                <p:cNvSpPr>
                  <a:spLocks/>
                </p:cNvSpPr>
                <p:nvPr/>
              </p:nvSpPr>
              <p:spPr bwMode="auto">
                <a:xfrm>
                  <a:off x="1806" y="570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1812" y="570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Freeform 387"/>
                <p:cNvSpPr>
                  <a:spLocks/>
                </p:cNvSpPr>
                <p:nvPr/>
              </p:nvSpPr>
              <p:spPr bwMode="auto">
                <a:xfrm>
                  <a:off x="1812" y="5691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1818" y="568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Freeform 389"/>
                <p:cNvSpPr>
                  <a:spLocks/>
                </p:cNvSpPr>
                <p:nvPr/>
              </p:nvSpPr>
              <p:spPr bwMode="auto">
                <a:xfrm>
                  <a:off x="1818" y="5673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1824" y="5655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1824" y="5637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Freeform 392"/>
                <p:cNvSpPr>
                  <a:spLocks/>
                </p:cNvSpPr>
                <p:nvPr/>
              </p:nvSpPr>
              <p:spPr bwMode="auto">
                <a:xfrm>
                  <a:off x="1830" y="562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6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Freeform 393"/>
                <p:cNvSpPr>
                  <a:spLocks/>
                </p:cNvSpPr>
                <p:nvPr/>
              </p:nvSpPr>
              <p:spPr bwMode="auto">
                <a:xfrm>
                  <a:off x="1836" y="5601"/>
                  <a:ext cx="1" cy="24"/>
                </a:xfrm>
                <a:custGeom>
                  <a:avLst/>
                  <a:gdLst>
                    <a:gd name="T0" fmla="*/ 24 h 24"/>
                    <a:gd name="T1" fmla="*/ 12 h 24"/>
                    <a:gd name="T2" fmla="*/ 0 h 2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Freeform 394"/>
                <p:cNvSpPr>
                  <a:spLocks/>
                </p:cNvSpPr>
                <p:nvPr/>
              </p:nvSpPr>
              <p:spPr bwMode="auto">
                <a:xfrm>
                  <a:off x="1836" y="5583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1842" y="5565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Freeform 396"/>
                <p:cNvSpPr>
                  <a:spLocks/>
                </p:cNvSpPr>
                <p:nvPr/>
              </p:nvSpPr>
              <p:spPr bwMode="auto">
                <a:xfrm>
                  <a:off x="1842" y="5547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1848" y="5529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Freeform 398"/>
                <p:cNvSpPr>
                  <a:spLocks/>
                </p:cNvSpPr>
                <p:nvPr/>
              </p:nvSpPr>
              <p:spPr bwMode="auto">
                <a:xfrm>
                  <a:off x="1848" y="5511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1854" y="5493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Freeform 400"/>
                <p:cNvSpPr>
                  <a:spLocks/>
                </p:cNvSpPr>
                <p:nvPr/>
              </p:nvSpPr>
              <p:spPr bwMode="auto">
                <a:xfrm>
                  <a:off x="1854" y="5481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Freeform 401"/>
                <p:cNvSpPr>
                  <a:spLocks/>
                </p:cNvSpPr>
                <p:nvPr/>
              </p:nvSpPr>
              <p:spPr bwMode="auto">
                <a:xfrm>
                  <a:off x="1860" y="5463"/>
                  <a:ext cx="1" cy="18"/>
                </a:xfrm>
                <a:custGeom>
                  <a:avLst/>
                  <a:gdLst>
                    <a:gd name="T0" fmla="*/ 18 h 18"/>
                    <a:gd name="T1" fmla="*/ 6 h 18"/>
                    <a:gd name="T2" fmla="*/ 0 h 1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Freeform 402"/>
                <p:cNvSpPr>
                  <a:spLocks/>
                </p:cNvSpPr>
                <p:nvPr/>
              </p:nvSpPr>
              <p:spPr bwMode="auto">
                <a:xfrm>
                  <a:off x="1860" y="545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1866" y="5445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1872" y="543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Freeform 405"/>
                <p:cNvSpPr>
                  <a:spLocks/>
                </p:cNvSpPr>
                <p:nvPr/>
              </p:nvSpPr>
              <p:spPr bwMode="auto">
                <a:xfrm>
                  <a:off x="1872" y="543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Line 406"/>
                <p:cNvSpPr>
                  <a:spLocks noChangeShapeType="1"/>
                </p:cNvSpPr>
                <p:nvPr/>
              </p:nvSpPr>
              <p:spPr bwMode="auto">
                <a:xfrm>
                  <a:off x="1878" y="543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Freeform 407"/>
                <p:cNvSpPr>
                  <a:spLocks/>
                </p:cNvSpPr>
                <p:nvPr/>
              </p:nvSpPr>
              <p:spPr bwMode="auto">
                <a:xfrm>
                  <a:off x="1878" y="543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Line 408"/>
                <p:cNvSpPr>
                  <a:spLocks noChangeShapeType="1"/>
                </p:cNvSpPr>
                <p:nvPr/>
              </p:nvSpPr>
              <p:spPr bwMode="auto">
                <a:xfrm>
                  <a:off x="1884" y="543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Freeform 409"/>
                <p:cNvSpPr>
                  <a:spLocks/>
                </p:cNvSpPr>
                <p:nvPr/>
              </p:nvSpPr>
              <p:spPr bwMode="auto">
                <a:xfrm>
                  <a:off x="1884" y="544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Line 410"/>
                <p:cNvSpPr>
                  <a:spLocks noChangeShapeType="1"/>
                </p:cNvSpPr>
                <p:nvPr/>
              </p:nvSpPr>
              <p:spPr bwMode="auto">
                <a:xfrm>
                  <a:off x="1890" y="5451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Freeform 411"/>
                <p:cNvSpPr>
                  <a:spLocks/>
                </p:cNvSpPr>
                <p:nvPr/>
              </p:nvSpPr>
              <p:spPr bwMode="auto">
                <a:xfrm>
                  <a:off x="1890" y="546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12"/>
              <p:cNvGrpSpPr>
                <a:grpSpLocks/>
              </p:cNvGrpSpPr>
              <p:nvPr/>
            </p:nvGrpSpPr>
            <p:grpSpPr bwMode="auto">
              <a:xfrm>
                <a:off x="1896" y="5457"/>
                <a:ext cx="656" cy="235"/>
                <a:chOff x="1896" y="5457"/>
                <a:chExt cx="656" cy="235"/>
              </a:xfrm>
            </p:grpSpPr>
            <p:sp>
              <p:nvSpPr>
                <p:cNvPr id="420" name="Line 413"/>
                <p:cNvSpPr>
                  <a:spLocks noChangeShapeType="1"/>
                </p:cNvSpPr>
                <p:nvPr/>
              </p:nvSpPr>
              <p:spPr bwMode="auto">
                <a:xfrm>
                  <a:off x="1896" y="547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414"/>
                <p:cNvSpPr>
                  <a:spLocks noChangeShapeType="1"/>
                </p:cNvSpPr>
                <p:nvPr/>
              </p:nvSpPr>
              <p:spPr bwMode="auto">
                <a:xfrm>
                  <a:off x="1896" y="5487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415"/>
                <p:cNvSpPr>
                  <a:spLocks noChangeShapeType="1"/>
                </p:cNvSpPr>
                <p:nvPr/>
              </p:nvSpPr>
              <p:spPr bwMode="auto">
                <a:xfrm>
                  <a:off x="1902" y="5499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416"/>
                <p:cNvSpPr>
                  <a:spLocks noChangeShapeType="1"/>
                </p:cNvSpPr>
                <p:nvPr/>
              </p:nvSpPr>
              <p:spPr bwMode="auto">
                <a:xfrm>
                  <a:off x="1908" y="5517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Freeform 417"/>
                <p:cNvSpPr>
                  <a:spLocks/>
                </p:cNvSpPr>
                <p:nvPr/>
              </p:nvSpPr>
              <p:spPr bwMode="auto">
                <a:xfrm>
                  <a:off x="1908" y="5535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6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418"/>
                <p:cNvSpPr>
                  <a:spLocks noChangeShapeType="1"/>
                </p:cNvSpPr>
                <p:nvPr/>
              </p:nvSpPr>
              <p:spPr bwMode="auto">
                <a:xfrm>
                  <a:off x="1914" y="5553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Freeform 419"/>
                <p:cNvSpPr>
                  <a:spLocks/>
                </p:cNvSpPr>
                <p:nvPr/>
              </p:nvSpPr>
              <p:spPr bwMode="auto">
                <a:xfrm>
                  <a:off x="1914" y="5571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6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420"/>
                <p:cNvSpPr>
                  <a:spLocks noChangeShapeType="1"/>
                </p:cNvSpPr>
                <p:nvPr/>
              </p:nvSpPr>
              <p:spPr bwMode="auto">
                <a:xfrm>
                  <a:off x="1920" y="5589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Freeform 421"/>
                <p:cNvSpPr>
                  <a:spLocks/>
                </p:cNvSpPr>
                <p:nvPr/>
              </p:nvSpPr>
              <p:spPr bwMode="auto">
                <a:xfrm>
                  <a:off x="1920" y="5607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12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422"/>
                <p:cNvSpPr>
                  <a:spLocks noChangeShapeType="1"/>
                </p:cNvSpPr>
                <p:nvPr/>
              </p:nvSpPr>
              <p:spPr bwMode="auto">
                <a:xfrm>
                  <a:off x="1926" y="562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Freeform 423"/>
                <p:cNvSpPr>
                  <a:spLocks/>
                </p:cNvSpPr>
                <p:nvPr/>
              </p:nvSpPr>
              <p:spPr bwMode="auto">
                <a:xfrm>
                  <a:off x="1926" y="5637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424"/>
                <p:cNvSpPr>
                  <a:spLocks noChangeShapeType="1"/>
                </p:cNvSpPr>
                <p:nvPr/>
              </p:nvSpPr>
              <p:spPr bwMode="auto">
                <a:xfrm>
                  <a:off x="1932" y="564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425"/>
                <p:cNvSpPr>
                  <a:spLocks noChangeShapeType="1"/>
                </p:cNvSpPr>
                <p:nvPr/>
              </p:nvSpPr>
              <p:spPr bwMode="auto">
                <a:xfrm>
                  <a:off x="1932" y="5661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426"/>
                <p:cNvSpPr>
                  <a:spLocks noChangeShapeType="1"/>
                </p:cNvSpPr>
                <p:nvPr/>
              </p:nvSpPr>
              <p:spPr bwMode="auto">
                <a:xfrm>
                  <a:off x="1938" y="5673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427"/>
                <p:cNvSpPr>
                  <a:spLocks noChangeShapeType="1"/>
                </p:cNvSpPr>
                <p:nvPr/>
              </p:nvSpPr>
              <p:spPr bwMode="auto">
                <a:xfrm>
                  <a:off x="1944" y="567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Freeform 428"/>
                <p:cNvSpPr>
                  <a:spLocks/>
                </p:cNvSpPr>
                <p:nvPr/>
              </p:nvSpPr>
              <p:spPr bwMode="auto">
                <a:xfrm>
                  <a:off x="1944" y="568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429"/>
                <p:cNvSpPr>
                  <a:spLocks noChangeShapeType="1"/>
                </p:cNvSpPr>
                <p:nvPr/>
              </p:nvSpPr>
              <p:spPr bwMode="auto">
                <a:xfrm>
                  <a:off x="1950" y="569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Freeform 430"/>
                <p:cNvSpPr>
                  <a:spLocks/>
                </p:cNvSpPr>
                <p:nvPr/>
              </p:nvSpPr>
              <p:spPr bwMode="auto">
                <a:xfrm>
                  <a:off x="1950" y="568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Line 431"/>
                <p:cNvSpPr>
                  <a:spLocks noChangeShapeType="1"/>
                </p:cNvSpPr>
                <p:nvPr/>
              </p:nvSpPr>
              <p:spPr bwMode="auto">
                <a:xfrm>
                  <a:off x="1956" y="568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Freeform 432"/>
                <p:cNvSpPr>
                  <a:spLocks/>
                </p:cNvSpPr>
                <p:nvPr/>
              </p:nvSpPr>
              <p:spPr bwMode="auto">
                <a:xfrm>
                  <a:off x="1956" y="567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962" y="566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1962" y="5655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1968" y="5643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1974" y="5631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437"/>
                <p:cNvSpPr>
                  <a:spLocks/>
                </p:cNvSpPr>
                <p:nvPr/>
              </p:nvSpPr>
              <p:spPr bwMode="auto">
                <a:xfrm>
                  <a:off x="1974" y="5613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980" y="5601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439"/>
                <p:cNvSpPr>
                  <a:spLocks/>
                </p:cNvSpPr>
                <p:nvPr/>
              </p:nvSpPr>
              <p:spPr bwMode="auto">
                <a:xfrm>
                  <a:off x="1980" y="5583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12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1986" y="5565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441"/>
                <p:cNvSpPr>
                  <a:spLocks/>
                </p:cNvSpPr>
                <p:nvPr/>
              </p:nvSpPr>
              <p:spPr bwMode="auto">
                <a:xfrm>
                  <a:off x="1986" y="5547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1992" y="553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443"/>
                <p:cNvSpPr>
                  <a:spLocks/>
                </p:cNvSpPr>
                <p:nvPr/>
              </p:nvSpPr>
              <p:spPr bwMode="auto">
                <a:xfrm>
                  <a:off x="1992" y="5517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998" y="550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1998" y="5493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004" y="5481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2010" y="546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Freeform 448"/>
                <p:cNvSpPr>
                  <a:spLocks/>
                </p:cNvSpPr>
                <p:nvPr/>
              </p:nvSpPr>
              <p:spPr bwMode="auto">
                <a:xfrm>
                  <a:off x="2010" y="546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2016" y="545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450"/>
                <p:cNvSpPr>
                  <a:spLocks/>
                </p:cNvSpPr>
                <p:nvPr/>
              </p:nvSpPr>
              <p:spPr bwMode="auto">
                <a:xfrm>
                  <a:off x="2016" y="545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Line 451"/>
                <p:cNvSpPr>
                  <a:spLocks noChangeShapeType="1"/>
                </p:cNvSpPr>
                <p:nvPr/>
              </p:nvSpPr>
              <p:spPr bwMode="auto">
                <a:xfrm>
                  <a:off x="2022" y="545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452"/>
                <p:cNvSpPr>
                  <a:spLocks/>
                </p:cNvSpPr>
                <p:nvPr/>
              </p:nvSpPr>
              <p:spPr bwMode="auto">
                <a:xfrm>
                  <a:off x="2022" y="545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453"/>
                <p:cNvSpPr>
                  <a:spLocks noChangeShapeType="1"/>
                </p:cNvSpPr>
                <p:nvPr/>
              </p:nvSpPr>
              <p:spPr bwMode="auto">
                <a:xfrm>
                  <a:off x="2028" y="545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454"/>
                <p:cNvSpPr>
                  <a:spLocks/>
                </p:cNvSpPr>
                <p:nvPr/>
              </p:nvSpPr>
              <p:spPr bwMode="auto">
                <a:xfrm>
                  <a:off x="2028" y="546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455"/>
                <p:cNvSpPr>
                  <a:spLocks noChangeShapeType="1"/>
                </p:cNvSpPr>
                <p:nvPr/>
              </p:nvSpPr>
              <p:spPr bwMode="auto">
                <a:xfrm>
                  <a:off x="2034" y="546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Line 456"/>
                <p:cNvSpPr>
                  <a:spLocks noChangeShapeType="1"/>
                </p:cNvSpPr>
                <p:nvPr/>
              </p:nvSpPr>
              <p:spPr bwMode="auto">
                <a:xfrm>
                  <a:off x="2034" y="5475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457"/>
                <p:cNvSpPr>
                  <a:spLocks noChangeShapeType="1"/>
                </p:cNvSpPr>
                <p:nvPr/>
              </p:nvSpPr>
              <p:spPr bwMode="auto">
                <a:xfrm>
                  <a:off x="2040" y="5487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458"/>
                <p:cNvSpPr>
                  <a:spLocks noChangeShapeType="1"/>
                </p:cNvSpPr>
                <p:nvPr/>
              </p:nvSpPr>
              <p:spPr bwMode="auto">
                <a:xfrm>
                  <a:off x="2046" y="549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459"/>
                <p:cNvSpPr>
                  <a:spLocks/>
                </p:cNvSpPr>
                <p:nvPr/>
              </p:nvSpPr>
              <p:spPr bwMode="auto">
                <a:xfrm>
                  <a:off x="2046" y="5511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460"/>
                <p:cNvSpPr>
                  <a:spLocks/>
                </p:cNvSpPr>
                <p:nvPr/>
              </p:nvSpPr>
              <p:spPr bwMode="auto">
                <a:xfrm>
                  <a:off x="2052" y="5523"/>
                  <a:ext cx="1" cy="18"/>
                </a:xfrm>
                <a:custGeom>
                  <a:avLst/>
                  <a:gdLst>
                    <a:gd name="T0" fmla="*/ 0 h 18"/>
                    <a:gd name="T1" fmla="*/ 6 h 18"/>
                    <a:gd name="T2" fmla="*/ 18 h 1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461"/>
                <p:cNvSpPr>
                  <a:spLocks/>
                </p:cNvSpPr>
                <p:nvPr/>
              </p:nvSpPr>
              <p:spPr bwMode="auto">
                <a:xfrm>
                  <a:off x="2052" y="5541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462"/>
                <p:cNvSpPr>
                  <a:spLocks noChangeShapeType="1"/>
                </p:cNvSpPr>
                <p:nvPr/>
              </p:nvSpPr>
              <p:spPr bwMode="auto">
                <a:xfrm>
                  <a:off x="2058" y="5553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463"/>
                <p:cNvSpPr>
                  <a:spLocks/>
                </p:cNvSpPr>
                <p:nvPr/>
              </p:nvSpPr>
              <p:spPr bwMode="auto">
                <a:xfrm>
                  <a:off x="2058" y="5571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12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464"/>
                <p:cNvSpPr>
                  <a:spLocks noChangeShapeType="1"/>
                </p:cNvSpPr>
                <p:nvPr/>
              </p:nvSpPr>
              <p:spPr bwMode="auto">
                <a:xfrm>
                  <a:off x="2064" y="558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465"/>
                <p:cNvSpPr>
                  <a:spLocks/>
                </p:cNvSpPr>
                <p:nvPr/>
              </p:nvSpPr>
              <p:spPr bwMode="auto">
                <a:xfrm>
                  <a:off x="2064" y="5601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466"/>
                <p:cNvSpPr>
                  <a:spLocks/>
                </p:cNvSpPr>
                <p:nvPr/>
              </p:nvSpPr>
              <p:spPr bwMode="auto">
                <a:xfrm>
                  <a:off x="2070" y="5613"/>
                  <a:ext cx="1" cy="18"/>
                </a:xfrm>
                <a:custGeom>
                  <a:avLst/>
                  <a:gdLst>
                    <a:gd name="T0" fmla="*/ 0 h 18"/>
                    <a:gd name="T1" fmla="*/ 6 h 18"/>
                    <a:gd name="T2" fmla="*/ 18 h 1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467"/>
                <p:cNvSpPr>
                  <a:spLocks noChangeShapeType="1"/>
                </p:cNvSpPr>
                <p:nvPr/>
              </p:nvSpPr>
              <p:spPr bwMode="auto">
                <a:xfrm>
                  <a:off x="2070" y="5631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468"/>
                <p:cNvSpPr>
                  <a:spLocks noChangeShapeType="1"/>
                </p:cNvSpPr>
                <p:nvPr/>
              </p:nvSpPr>
              <p:spPr bwMode="auto">
                <a:xfrm>
                  <a:off x="2076" y="5643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469"/>
                <p:cNvSpPr>
                  <a:spLocks noChangeShapeType="1"/>
                </p:cNvSpPr>
                <p:nvPr/>
              </p:nvSpPr>
              <p:spPr bwMode="auto">
                <a:xfrm>
                  <a:off x="2082" y="564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470"/>
                <p:cNvSpPr>
                  <a:spLocks/>
                </p:cNvSpPr>
                <p:nvPr/>
              </p:nvSpPr>
              <p:spPr bwMode="auto">
                <a:xfrm>
                  <a:off x="2082" y="566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Line 471"/>
                <p:cNvSpPr>
                  <a:spLocks noChangeShapeType="1"/>
                </p:cNvSpPr>
                <p:nvPr/>
              </p:nvSpPr>
              <p:spPr bwMode="auto">
                <a:xfrm>
                  <a:off x="2088" y="566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Freeform 472"/>
                <p:cNvSpPr>
                  <a:spLocks/>
                </p:cNvSpPr>
                <p:nvPr/>
              </p:nvSpPr>
              <p:spPr bwMode="auto">
                <a:xfrm>
                  <a:off x="2088" y="567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Line 473"/>
                <p:cNvSpPr>
                  <a:spLocks noChangeShapeType="1"/>
                </p:cNvSpPr>
                <p:nvPr/>
              </p:nvSpPr>
              <p:spPr bwMode="auto">
                <a:xfrm>
                  <a:off x="2094" y="567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Freeform 474"/>
                <p:cNvSpPr>
                  <a:spLocks/>
                </p:cNvSpPr>
                <p:nvPr/>
              </p:nvSpPr>
              <p:spPr bwMode="auto">
                <a:xfrm>
                  <a:off x="2094" y="567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2100" y="566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Freeform 476"/>
                <p:cNvSpPr>
                  <a:spLocks/>
                </p:cNvSpPr>
                <p:nvPr/>
              </p:nvSpPr>
              <p:spPr bwMode="auto">
                <a:xfrm>
                  <a:off x="2100" y="566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2106" y="565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2106" y="5643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2112" y="5631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2118" y="561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481"/>
                <p:cNvSpPr>
                  <a:spLocks/>
                </p:cNvSpPr>
                <p:nvPr/>
              </p:nvSpPr>
              <p:spPr bwMode="auto">
                <a:xfrm>
                  <a:off x="2118" y="5607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2124" y="559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483"/>
                <p:cNvSpPr>
                  <a:spLocks/>
                </p:cNvSpPr>
                <p:nvPr/>
              </p:nvSpPr>
              <p:spPr bwMode="auto">
                <a:xfrm>
                  <a:off x="2124" y="5577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0 w 6"/>
                    <a:gd name="T3" fmla="*/ 6 h 18"/>
                    <a:gd name="T4" fmla="*/ 6 w 6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2130" y="556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485"/>
                <p:cNvSpPr>
                  <a:spLocks/>
                </p:cNvSpPr>
                <p:nvPr/>
              </p:nvSpPr>
              <p:spPr bwMode="auto">
                <a:xfrm>
                  <a:off x="2130" y="5553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486"/>
                <p:cNvSpPr>
                  <a:spLocks/>
                </p:cNvSpPr>
                <p:nvPr/>
              </p:nvSpPr>
              <p:spPr bwMode="auto">
                <a:xfrm>
                  <a:off x="2136" y="5535"/>
                  <a:ext cx="1" cy="18"/>
                </a:xfrm>
                <a:custGeom>
                  <a:avLst/>
                  <a:gdLst>
                    <a:gd name="T0" fmla="*/ 18 h 18"/>
                    <a:gd name="T1" fmla="*/ 6 h 18"/>
                    <a:gd name="T2" fmla="*/ 0 h 1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8">
                      <a:moveTo>
                        <a:pt x="0" y="18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487"/>
                <p:cNvSpPr>
                  <a:spLocks/>
                </p:cNvSpPr>
                <p:nvPr/>
              </p:nvSpPr>
              <p:spPr bwMode="auto">
                <a:xfrm>
                  <a:off x="2136" y="5523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2142" y="5511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2142" y="5499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2148" y="5493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2154" y="5481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492"/>
                <p:cNvSpPr>
                  <a:spLocks/>
                </p:cNvSpPr>
                <p:nvPr/>
              </p:nvSpPr>
              <p:spPr bwMode="auto">
                <a:xfrm>
                  <a:off x="2154" y="547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Line 493"/>
                <p:cNvSpPr>
                  <a:spLocks noChangeShapeType="1"/>
                </p:cNvSpPr>
                <p:nvPr/>
              </p:nvSpPr>
              <p:spPr bwMode="auto">
                <a:xfrm>
                  <a:off x="2160" y="547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494"/>
                <p:cNvSpPr>
                  <a:spLocks/>
                </p:cNvSpPr>
                <p:nvPr/>
              </p:nvSpPr>
              <p:spPr bwMode="auto">
                <a:xfrm>
                  <a:off x="2160" y="546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Line 495"/>
                <p:cNvSpPr>
                  <a:spLocks noChangeShapeType="1"/>
                </p:cNvSpPr>
                <p:nvPr/>
              </p:nvSpPr>
              <p:spPr bwMode="auto">
                <a:xfrm>
                  <a:off x="2166" y="546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496"/>
                <p:cNvSpPr>
                  <a:spLocks/>
                </p:cNvSpPr>
                <p:nvPr/>
              </p:nvSpPr>
              <p:spPr bwMode="auto">
                <a:xfrm>
                  <a:off x="2166" y="546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Line 497"/>
                <p:cNvSpPr>
                  <a:spLocks noChangeShapeType="1"/>
                </p:cNvSpPr>
                <p:nvPr/>
              </p:nvSpPr>
              <p:spPr bwMode="auto">
                <a:xfrm>
                  <a:off x="2172" y="547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498"/>
                <p:cNvSpPr>
                  <a:spLocks/>
                </p:cNvSpPr>
                <p:nvPr/>
              </p:nvSpPr>
              <p:spPr bwMode="auto">
                <a:xfrm>
                  <a:off x="2172" y="547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Line 499"/>
                <p:cNvSpPr>
                  <a:spLocks noChangeShapeType="1"/>
                </p:cNvSpPr>
                <p:nvPr/>
              </p:nvSpPr>
              <p:spPr bwMode="auto">
                <a:xfrm>
                  <a:off x="2178" y="548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Line 500"/>
                <p:cNvSpPr>
                  <a:spLocks noChangeShapeType="1"/>
                </p:cNvSpPr>
                <p:nvPr/>
              </p:nvSpPr>
              <p:spPr bwMode="auto">
                <a:xfrm>
                  <a:off x="2178" y="5487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Line 501"/>
                <p:cNvSpPr>
                  <a:spLocks noChangeShapeType="1"/>
                </p:cNvSpPr>
                <p:nvPr/>
              </p:nvSpPr>
              <p:spPr bwMode="auto">
                <a:xfrm>
                  <a:off x="2184" y="5499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Line 502"/>
                <p:cNvSpPr>
                  <a:spLocks noChangeShapeType="1"/>
                </p:cNvSpPr>
                <p:nvPr/>
              </p:nvSpPr>
              <p:spPr bwMode="auto">
                <a:xfrm>
                  <a:off x="2190" y="550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503"/>
                <p:cNvSpPr>
                  <a:spLocks/>
                </p:cNvSpPr>
                <p:nvPr/>
              </p:nvSpPr>
              <p:spPr bwMode="auto">
                <a:xfrm>
                  <a:off x="2190" y="5517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504"/>
                <p:cNvSpPr>
                  <a:spLocks noChangeShapeType="1"/>
                </p:cNvSpPr>
                <p:nvPr/>
              </p:nvSpPr>
              <p:spPr bwMode="auto">
                <a:xfrm>
                  <a:off x="2196" y="552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505"/>
                <p:cNvSpPr>
                  <a:spLocks/>
                </p:cNvSpPr>
                <p:nvPr/>
              </p:nvSpPr>
              <p:spPr bwMode="auto">
                <a:xfrm>
                  <a:off x="2196" y="5541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6 h 18"/>
                    <a:gd name="T4" fmla="*/ 6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Line 506"/>
                <p:cNvSpPr>
                  <a:spLocks noChangeShapeType="1"/>
                </p:cNvSpPr>
                <p:nvPr/>
              </p:nvSpPr>
              <p:spPr bwMode="auto">
                <a:xfrm>
                  <a:off x="2202" y="555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507"/>
                <p:cNvSpPr>
                  <a:spLocks/>
                </p:cNvSpPr>
                <p:nvPr/>
              </p:nvSpPr>
              <p:spPr bwMode="auto">
                <a:xfrm>
                  <a:off x="2202" y="5571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508"/>
                <p:cNvSpPr>
                  <a:spLocks noChangeShapeType="1"/>
                </p:cNvSpPr>
                <p:nvPr/>
              </p:nvSpPr>
              <p:spPr bwMode="auto">
                <a:xfrm>
                  <a:off x="2208" y="5583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Freeform 509"/>
                <p:cNvSpPr>
                  <a:spLocks/>
                </p:cNvSpPr>
                <p:nvPr/>
              </p:nvSpPr>
              <p:spPr bwMode="auto">
                <a:xfrm>
                  <a:off x="2208" y="5595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510"/>
                <p:cNvSpPr>
                  <a:spLocks noChangeShapeType="1"/>
                </p:cNvSpPr>
                <p:nvPr/>
              </p:nvSpPr>
              <p:spPr bwMode="auto">
                <a:xfrm>
                  <a:off x="2214" y="560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511"/>
                <p:cNvSpPr>
                  <a:spLocks noChangeShapeType="1"/>
                </p:cNvSpPr>
                <p:nvPr/>
              </p:nvSpPr>
              <p:spPr bwMode="auto">
                <a:xfrm>
                  <a:off x="2214" y="5619"/>
                  <a:ext cx="7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Line 512"/>
                <p:cNvSpPr>
                  <a:spLocks noChangeShapeType="1"/>
                </p:cNvSpPr>
                <p:nvPr/>
              </p:nvSpPr>
              <p:spPr bwMode="auto">
                <a:xfrm>
                  <a:off x="2221" y="563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513"/>
                <p:cNvSpPr>
                  <a:spLocks noChangeShapeType="1"/>
                </p:cNvSpPr>
                <p:nvPr/>
              </p:nvSpPr>
              <p:spPr bwMode="auto">
                <a:xfrm>
                  <a:off x="2227" y="563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514"/>
                <p:cNvSpPr>
                  <a:spLocks/>
                </p:cNvSpPr>
                <p:nvPr/>
              </p:nvSpPr>
              <p:spPr bwMode="auto">
                <a:xfrm>
                  <a:off x="2227" y="564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515"/>
                <p:cNvSpPr>
                  <a:spLocks noChangeShapeType="1"/>
                </p:cNvSpPr>
                <p:nvPr/>
              </p:nvSpPr>
              <p:spPr bwMode="auto">
                <a:xfrm>
                  <a:off x="2233" y="565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516"/>
                <p:cNvSpPr>
                  <a:spLocks/>
                </p:cNvSpPr>
                <p:nvPr/>
              </p:nvSpPr>
              <p:spPr bwMode="auto">
                <a:xfrm>
                  <a:off x="2233" y="565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Line 517"/>
                <p:cNvSpPr>
                  <a:spLocks noChangeShapeType="1"/>
                </p:cNvSpPr>
                <p:nvPr/>
              </p:nvSpPr>
              <p:spPr bwMode="auto">
                <a:xfrm>
                  <a:off x="2239" y="566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518"/>
                <p:cNvSpPr>
                  <a:spLocks/>
                </p:cNvSpPr>
                <p:nvPr/>
              </p:nvSpPr>
              <p:spPr bwMode="auto">
                <a:xfrm>
                  <a:off x="2239" y="565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519"/>
                <p:cNvSpPr>
                  <a:spLocks noChangeShapeType="1"/>
                </p:cNvSpPr>
                <p:nvPr/>
              </p:nvSpPr>
              <p:spPr bwMode="auto">
                <a:xfrm>
                  <a:off x="2245" y="565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Freeform 520"/>
                <p:cNvSpPr>
                  <a:spLocks/>
                </p:cNvSpPr>
                <p:nvPr/>
              </p:nvSpPr>
              <p:spPr bwMode="auto">
                <a:xfrm>
                  <a:off x="2245" y="564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2251" y="564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Line 522"/>
                <p:cNvSpPr>
                  <a:spLocks noChangeShapeType="1"/>
                </p:cNvSpPr>
                <p:nvPr/>
              </p:nvSpPr>
              <p:spPr bwMode="auto">
                <a:xfrm flipV="1">
                  <a:off x="2251" y="5631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257" y="5625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524"/>
                <p:cNvSpPr>
                  <a:spLocks noChangeShapeType="1"/>
                </p:cNvSpPr>
                <p:nvPr/>
              </p:nvSpPr>
              <p:spPr bwMode="auto">
                <a:xfrm flipV="1">
                  <a:off x="2263" y="5613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Freeform 525"/>
                <p:cNvSpPr>
                  <a:spLocks/>
                </p:cNvSpPr>
                <p:nvPr/>
              </p:nvSpPr>
              <p:spPr bwMode="auto">
                <a:xfrm>
                  <a:off x="2263" y="5601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526"/>
                <p:cNvSpPr>
                  <a:spLocks noChangeShapeType="1"/>
                </p:cNvSpPr>
                <p:nvPr/>
              </p:nvSpPr>
              <p:spPr bwMode="auto">
                <a:xfrm flipV="1">
                  <a:off x="2269" y="558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Freeform 527"/>
                <p:cNvSpPr>
                  <a:spLocks/>
                </p:cNvSpPr>
                <p:nvPr/>
              </p:nvSpPr>
              <p:spPr bwMode="auto">
                <a:xfrm>
                  <a:off x="2269" y="5577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528"/>
                <p:cNvSpPr>
                  <a:spLocks noChangeShapeType="1"/>
                </p:cNvSpPr>
                <p:nvPr/>
              </p:nvSpPr>
              <p:spPr bwMode="auto">
                <a:xfrm flipV="1">
                  <a:off x="2275" y="556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Freeform 529"/>
                <p:cNvSpPr>
                  <a:spLocks/>
                </p:cNvSpPr>
                <p:nvPr/>
              </p:nvSpPr>
              <p:spPr bwMode="auto">
                <a:xfrm>
                  <a:off x="2275" y="5553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2281" y="5541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531"/>
                <p:cNvSpPr>
                  <a:spLocks/>
                </p:cNvSpPr>
                <p:nvPr/>
              </p:nvSpPr>
              <p:spPr bwMode="auto">
                <a:xfrm>
                  <a:off x="2281" y="5529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2287" y="551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2287" y="551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2293" y="5499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535"/>
                <p:cNvSpPr>
                  <a:spLocks noChangeShapeType="1"/>
                </p:cNvSpPr>
                <p:nvPr/>
              </p:nvSpPr>
              <p:spPr bwMode="auto">
                <a:xfrm flipV="1">
                  <a:off x="2299" y="549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Freeform 536"/>
                <p:cNvSpPr>
                  <a:spLocks/>
                </p:cNvSpPr>
                <p:nvPr/>
              </p:nvSpPr>
              <p:spPr bwMode="auto">
                <a:xfrm>
                  <a:off x="2299" y="548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Line 537"/>
                <p:cNvSpPr>
                  <a:spLocks noChangeShapeType="1"/>
                </p:cNvSpPr>
                <p:nvPr/>
              </p:nvSpPr>
              <p:spPr bwMode="auto">
                <a:xfrm>
                  <a:off x="2305" y="548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538"/>
                <p:cNvSpPr>
                  <a:spLocks/>
                </p:cNvSpPr>
                <p:nvPr/>
              </p:nvSpPr>
              <p:spPr bwMode="auto">
                <a:xfrm>
                  <a:off x="2305" y="548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539"/>
                <p:cNvSpPr>
                  <a:spLocks noChangeShapeType="1"/>
                </p:cNvSpPr>
                <p:nvPr/>
              </p:nvSpPr>
              <p:spPr bwMode="auto">
                <a:xfrm>
                  <a:off x="2311" y="548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540"/>
                <p:cNvSpPr>
                  <a:spLocks/>
                </p:cNvSpPr>
                <p:nvPr/>
              </p:nvSpPr>
              <p:spPr bwMode="auto">
                <a:xfrm>
                  <a:off x="2311" y="548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541"/>
                <p:cNvSpPr>
                  <a:spLocks noChangeShapeType="1"/>
                </p:cNvSpPr>
                <p:nvPr/>
              </p:nvSpPr>
              <p:spPr bwMode="auto">
                <a:xfrm>
                  <a:off x="2317" y="548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Freeform 542"/>
                <p:cNvSpPr>
                  <a:spLocks/>
                </p:cNvSpPr>
                <p:nvPr/>
              </p:nvSpPr>
              <p:spPr bwMode="auto">
                <a:xfrm>
                  <a:off x="2317" y="548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543"/>
                <p:cNvSpPr>
                  <a:spLocks noChangeShapeType="1"/>
                </p:cNvSpPr>
                <p:nvPr/>
              </p:nvSpPr>
              <p:spPr bwMode="auto">
                <a:xfrm>
                  <a:off x="2323" y="549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544"/>
                <p:cNvSpPr>
                  <a:spLocks noChangeShapeType="1"/>
                </p:cNvSpPr>
                <p:nvPr/>
              </p:nvSpPr>
              <p:spPr bwMode="auto">
                <a:xfrm>
                  <a:off x="2323" y="5499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545"/>
                <p:cNvSpPr>
                  <a:spLocks noChangeShapeType="1"/>
                </p:cNvSpPr>
                <p:nvPr/>
              </p:nvSpPr>
              <p:spPr bwMode="auto">
                <a:xfrm>
                  <a:off x="2329" y="5505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546"/>
                <p:cNvSpPr>
                  <a:spLocks noChangeShapeType="1"/>
                </p:cNvSpPr>
                <p:nvPr/>
              </p:nvSpPr>
              <p:spPr bwMode="auto">
                <a:xfrm>
                  <a:off x="2335" y="551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547"/>
                <p:cNvSpPr>
                  <a:spLocks/>
                </p:cNvSpPr>
                <p:nvPr/>
              </p:nvSpPr>
              <p:spPr bwMode="auto">
                <a:xfrm>
                  <a:off x="2335" y="552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548"/>
                <p:cNvSpPr>
                  <a:spLocks noChangeShapeType="1"/>
                </p:cNvSpPr>
                <p:nvPr/>
              </p:nvSpPr>
              <p:spPr bwMode="auto">
                <a:xfrm>
                  <a:off x="2341" y="553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Freeform 549"/>
                <p:cNvSpPr>
                  <a:spLocks/>
                </p:cNvSpPr>
                <p:nvPr/>
              </p:nvSpPr>
              <p:spPr bwMode="auto">
                <a:xfrm>
                  <a:off x="2341" y="5547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550"/>
                <p:cNvSpPr>
                  <a:spLocks noChangeShapeType="1"/>
                </p:cNvSpPr>
                <p:nvPr/>
              </p:nvSpPr>
              <p:spPr bwMode="auto">
                <a:xfrm>
                  <a:off x="2347" y="555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Freeform 551"/>
                <p:cNvSpPr>
                  <a:spLocks/>
                </p:cNvSpPr>
                <p:nvPr/>
              </p:nvSpPr>
              <p:spPr bwMode="auto">
                <a:xfrm>
                  <a:off x="2347" y="5571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Line 552"/>
                <p:cNvSpPr>
                  <a:spLocks noChangeShapeType="1"/>
                </p:cNvSpPr>
                <p:nvPr/>
              </p:nvSpPr>
              <p:spPr bwMode="auto">
                <a:xfrm>
                  <a:off x="2353" y="5583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Freeform 553"/>
                <p:cNvSpPr>
                  <a:spLocks/>
                </p:cNvSpPr>
                <p:nvPr/>
              </p:nvSpPr>
              <p:spPr bwMode="auto">
                <a:xfrm>
                  <a:off x="2353" y="559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554"/>
                <p:cNvSpPr>
                  <a:spLocks noChangeShapeType="1"/>
                </p:cNvSpPr>
                <p:nvPr/>
              </p:nvSpPr>
              <p:spPr bwMode="auto">
                <a:xfrm>
                  <a:off x="2359" y="5601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555"/>
                <p:cNvSpPr>
                  <a:spLocks noChangeShapeType="1"/>
                </p:cNvSpPr>
                <p:nvPr/>
              </p:nvSpPr>
              <p:spPr bwMode="auto">
                <a:xfrm>
                  <a:off x="2359" y="5613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556"/>
                <p:cNvSpPr>
                  <a:spLocks noChangeShapeType="1"/>
                </p:cNvSpPr>
                <p:nvPr/>
              </p:nvSpPr>
              <p:spPr bwMode="auto">
                <a:xfrm>
                  <a:off x="2365" y="5625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Line 557"/>
                <p:cNvSpPr>
                  <a:spLocks noChangeShapeType="1"/>
                </p:cNvSpPr>
                <p:nvPr/>
              </p:nvSpPr>
              <p:spPr bwMode="auto">
                <a:xfrm>
                  <a:off x="2371" y="563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Freeform 558"/>
                <p:cNvSpPr>
                  <a:spLocks/>
                </p:cNvSpPr>
                <p:nvPr/>
              </p:nvSpPr>
              <p:spPr bwMode="auto">
                <a:xfrm>
                  <a:off x="2371" y="563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559"/>
                <p:cNvSpPr>
                  <a:spLocks noChangeShapeType="1"/>
                </p:cNvSpPr>
                <p:nvPr/>
              </p:nvSpPr>
              <p:spPr bwMode="auto">
                <a:xfrm>
                  <a:off x="2377" y="564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Freeform 560"/>
                <p:cNvSpPr>
                  <a:spLocks/>
                </p:cNvSpPr>
                <p:nvPr/>
              </p:nvSpPr>
              <p:spPr bwMode="auto">
                <a:xfrm>
                  <a:off x="2377" y="564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561"/>
                <p:cNvSpPr>
                  <a:spLocks noChangeShapeType="1"/>
                </p:cNvSpPr>
                <p:nvPr/>
              </p:nvSpPr>
              <p:spPr bwMode="auto">
                <a:xfrm>
                  <a:off x="2383" y="564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Freeform 562"/>
                <p:cNvSpPr>
                  <a:spLocks/>
                </p:cNvSpPr>
                <p:nvPr/>
              </p:nvSpPr>
              <p:spPr bwMode="auto">
                <a:xfrm>
                  <a:off x="2383" y="564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Line 563"/>
                <p:cNvSpPr>
                  <a:spLocks noChangeShapeType="1"/>
                </p:cNvSpPr>
                <p:nvPr/>
              </p:nvSpPr>
              <p:spPr bwMode="auto">
                <a:xfrm>
                  <a:off x="2389" y="564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Freeform 564"/>
                <p:cNvSpPr>
                  <a:spLocks/>
                </p:cNvSpPr>
                <p:nvPr/>
              </p:nvSpPr>
              <p:spPr bwMode="auto">
                <a:xfrm>
                  <a:off x="2389" y="563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2395" y="563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2395" y="5625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2401" y="5619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2407" y="560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Freeform 569"/>
                <p:cNvSpPr>
                  <a:spLocks/>
                </p:cNvSpPr>
                <p:nvPr/>
              </p:nvSpPr>
              <p:spPr bwMode="auto">
                <a:xfrm>
                  <a:off x="2407" y="559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2413" y="558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Freeform 571"/>
                <p:cNvSpPr>
                  <a:spLocks/>
                </p:cNvSpPr>
                <p:nvPr/>
              </p:nvSpPr>
              <p:spPr bwMode="auto">
                <a:xfrm>
                  <a:off x="2413" y="5577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Line 572"/>
                <p:cNvSpPr>
                  <a:spLocks noChangeShapeType="1"/>
                </p:cNvSpPr>
                <p:nvPr/>
              </p:nvSpPr>
              <p:spPr bwMode="auto">
                <a:xfrm flipV="1">
                  <a:off x="2419" y="556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Freeform 573"/>
                <p:cNvSpPr>
                  <a:spLocks/>
                </p:cNvSpPr>
                <p:nvPr/>
              </p:nvSpPr>
              <p:spPr bwMode="auto">
                <a:xfrm>
                  <a:off x="2419" y="5553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Line 574"/>
                <p:cNvSpPr>
                  <a:spLocks noChangeShapeType="1"/>
                </p:cNvSpPr>
                <p:nvPr/>
              </p:nvSpPr>
              <p:spPr bwMode="auto">
                <a:xfrm flipV="1">
                  <a:off x="2425" y="554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Freeform 575"/>
                <p:cNvSpPr>
                  <a:spLocks/>
                </p:cNvSpPr>
                <p:nvPr/>
              </p:nvSpPr>
              <p:spPr bwMode="auto">
                <a:xfrm>
                  <a:off x="2425" y="553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2431" y="5523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2431" y="5517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Line 578"/>
                <p:cNvSpPr>
                  <a:spLocks noChangeShapeType="1"/>
                </p:cNvSpPr>
                <p:nvPr/>
              </p:nvSpPr>
              <p:spPr bwMode="auto">
                <a:xfrm flipV="1">
                  <a:off x="2437" y="551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Line 579"/>
                <p:cNvSpPr>
                  <a:spLocks noChangeShapeType="1"/>
                </p:cNvSpPr>
                <p:nvPr/>
              </p:nvSpPr>
              <p:spPr bwMode="auto">
                <a:xfrm flipV="1">
                  <a:off x="2443" y="550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Freeform 580"/>
                <p:cNvSpPr>
                  <a:spLocks/>
                </p:cNvSpPr>
                <p:nvPr/>
              </p:nvSpPr>
              <p:spPr bwMode="auto">
                <a:xfrm>
                  <a:off x="2443" y="549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Line 581"/>
                <p:cNvSpPr>
                  <a:spLocks noChangeShapeType="1"/>
                </p:cNvSpPr>
                <p:nvPr/>
              </p:nvSpPr>
              <p:spPr bwMode="auto">
                <a:xfrm>
                  <a:off x="2449" y="549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Freeform 582"/>
                <p:cNvSpPr>
                  <a:spLocks/>
                </p:cNvSpPr>
                <p:nvPr/>
              </p:nvSpPr>
              <p:spPr bwMode="auto">
                <a:xfrm>
                  <a:off x="2449" y="549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Line 583"/>
                <p:cNvSpPr>
                  <a:spLocks noChangeShapeType="1"/>
                </p:cNvSpPr>
                <p:nvPr/>
              </p:nvSpPr>
              <p:spPr bwMode="auto">
                <a:xfrm>
                  <a:off x="2455" y="549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Freeform 584"/>
                <p:cNvSpPr>
                  <a:spLocks/>
                </p:cNvSpPr>
                <p:nvPr/>
              </p:nvSpPr>
              <p:spPr bwMode="auto">
                <a:xfrm>
                  <a:off x="2455" y="549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Line 585"/>
                <p:cNvSpPr>
                  <a:spLocks noChangeShapeType="1"/>
                </p:cNvSpPr>
                <p:nvPr/>
              </p:nvSpPr>
              <p:spPr bwMode="auto">
                <a:xfrm>
                  <a:off x="2461" y="549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Freeform 586"/>
                <p:cNvSpPr>
                  <a:spLocks/>
                </p:cNvSpPr>
                <p:nvPr/>
              </p:nvSpPr>
              <p:spPr bwMode="auto">
                <a:xfrm>
                  <a:off x="2461" y="549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Line 587"/>
                <p:cNvSpPr>
                  <a:spLocks noChangeShapeType="1"/>
                </p:cNvSpPr>
                <p:nvPr/>
              </p:nvSpPr>
              <p:spPr bwMode="auto">
                <a:xfrm>
                  <a:off x="2467" y="550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Line 588"/>
                <p:cNvSpPr>
                  <a:spLocks noChangeShapeType="1"/>
                </p:cNvSpPr>
                <p:nvPr/>
              </p:nvSpPr>
              <p:spPr bwMode="auto">
                <a:xfrm>
                  <a:off x="2467" y="551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Line 589"/>
                <p:cNvSpPr>
                  <a:spLocks noChangeShapeType="1"/>
                </p:cNvSpPr>
                <p:nvPr/>
              </p:nvSpPr>
              <p:spPr bwMode="auto">
                <a:xfrm>
                  <a:off x="2473" y="5517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Line 590"/>
                <p:cNvSpPr>
                  <a:spLocks noChangeShapeType="1"/>
                </p:cNvSpPr>
                <p:nvPr/>
              </p:nvSpPr>
              <p:spPr bwMode="auto">
                <a:xfrm>
                  <a:off x="2479" y="552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Freeform 591"/>
                <p:cNvSpPr>
                  <a:spLocks/>
                </p:cNvSpPr>
                <p:nvPr/>
              </p:nvSpPr>
              <p:spPr bwMode="auto">
                <a:xfrm>
                  <a:off x="2479" y="5529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Line 592"/>
                <p:cNvSpPr>
                  <a:spLocks noChangeShapeType="1"/>
                </p:cNvSpPr>
                <p:nvPr/>
              </p:nvSpPr>
              <p:spPr bwMode="auto">
                <a:xfrm>
                  <a:off x="2485" y="5541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Freeform 593"/>
                <p:cNvSpPr>
                  <a:spLocks/>
                </p:cNvSpPr>
                <p:nvPr/>
              </p:nvSpPr>
              <p:spPr bwMode="auto">
                <a:xfrm>
                  <a:off x="2485" y="555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Line 594"/>
                <p:cNvSpPr>
                  <a:spLocks noChangeShapeType="1"/>
                </p:cNvSpPr>
                <p:nvPr/>
              </p:nvSpPr>
              <p:spPr bwMode="auto">
                <a:xfrm>
                  <a:off x="2491" y="555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Freeform 595"/>
                <p:cNvSpPr>
                  <a:spLocks/>
                </p:cNvSpPr>
                <p:nvPr/>
              </p:nvSpPr>
              <p:spPr bwMode="auto">
                <a:xfrm>
                  <a:off x="2491" y="5571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Line 596"/>
                <p:cNvSpPr>
                  <a:spLocks noChangeShapeType="1"/>
                </p:cNvSpPr>
                <p:nvPr/>
              </p:nvSpPr>
              <p:spPr bwMode="auto">
                <a:xfrm>
                  <a:off x="2497" y="558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Line 597"/>
                <p:cNvSpPr>
                  <a:spLocks noChangeShapeType="1"/>
                </p:cNvSpPr>
                <p:nvPr/>
              </p:nvSpPr>
              <p:spPr bwMode="auto">
                <a:xfrm>
                  <a:off x="2497" y="5589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Line 598"/>
                <p:cNvSpPr>
                  <a:spLocks noChangeShapeType="1"/>
                </p:cNvSpPr>
                <p:nvPr/>
              </p:nvSpPr>
              <p:spPr bwMode="auto">
                <a:xfrm>
                  <a:off x="2503" y="560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Line 599"/>
                <p:cNvSpPr>
                  <a:spLocks noChangeShapeType="1"/>
                </p:cNvSpPr>
                <p:nvPr/>
              </p:nvSpPr>
              <p:spPr bwMode="auto">
                <a:xfrm>
                  <a:off x="2509" y="560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Freeform 600"/>
                <p:cNvSpPr>
                  <a:spLocks/>
                </p:cNvSpPr>
                <p:nvPr/>
              </p:nvSpPr>
              <p:spPr bwMode="auto">
                <a:xfrm>
                  <a:off x="2509" y="561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Line 601"/>
                <p:cNvSpPr>
                  <a:spLocks noChangeShapeType="1"/>
                </p:cNvSpPr>
                <p:nvPr/>
              </p:nvSpPr>
              <p:spPr bwMode="auto">
                <a:xfrm>
                  <a:off x="2515" y="561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Freeform 602"/>
                <p:cNvSpPr>
                  <a:spLocks/>
                </p:cNvSpPr>
                <p:nvPr/>
              </p:nvSpPr>
              <p:spPr bwMode="auto">
                <a:xfrm>
                  <a:off x="2515" y="562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Line 603"/>
                <p:cNvSpPr>
                  <a:spLocks noChangeShapeType="1"/>
                </p:cNvSpPr>
                <p:nvPr/>
              </p:nvSpPr>
              <p:spPr bwMode="auto">
                <a:xfrm>
                  <a:off x="2521" y="563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Freeform 604"/>
                <p:cNvSpPr>
                  <a:spLocks/>
                </p:cNvSpPr>
                <p:nvPr/>
              </p:nvSpPr>
              <p:spPr bwMode="auto">
                <a:xfrm>
                  <a:off x="2521" y="563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Line 605"/>
                <p:cNvSpPr>
                  <a:spLocks noChangeShapeType="1"/>
                </p:cNvSpPr>
                <p:nvPr/>
              </p:nvSpPr>
              <p:spPr bwMode="auto">
                <a:xfrm>
                  <a:off x="2527" y="563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606"/>
                <p:cNvSpPr>
                  <a:spLocks/>
                </p:cNvSpPr>
                <p:nvPr/>
              </p:nvSpPr>
              <p:spPr bwMode="auto">
                <a:xfrm>
                  <a:off x="2527" y="563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2533" y="563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2533" y="5625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Line 609"/>
                <p:cNvSpPr>
                  <a:spLocks noChangeShapeType="1"/>
                </p:cNvSpPr>
                <p:nvPr/>
              </p:nvSpPr>
              <p:spPr bwMode="auto">
                <a:xfrm>
                  <a:off x="2539" y="562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610"/>
                <p:cNvSpPr>
                  <a:spLocks noChangeShapeType="1"/>
                </p:cNvSpPr>
                <p:nvPr/>
              </p:nvSpPr>
              <p:spPr bwMode="auto">
                <a:xfrm flipV="1">
                  <a:off x="2545" y="561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Freeform 611"/>
                <p:cNvSpPr>
                  <a:spLocks/>
                </p:cNvSpPr>
                <p:nvPr/>
              </p:nvSpPr>
              <p:spPr bwMode="auto">
                <a:xfrm>
                  <a:off x="2545" y="5607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2551" y="560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613"/>
              <p:cNvGrpSpPr>
                <a:grpSpLocks/>
              </p:cNvGrpSpPr>
              <p:nvPr/>
            </p:nvGrpSpPr>
            <p:grpSpPr bwMode="auto">
              <a:xfrm>
                <a:off x="2551" y="5505"/>
                <a:ext cx="655" cy="121"/>
                <a:chOff x="2551" y="5505"/>
                <a:chExt cx="655" cy="121"/>
              </a:xfrm>
            </p:grpSpPr>
            <p:sp>
              <p:nvSpPr>
                <p:cNvPr id="220" name="Freeform 614"/>
                <p:cNvSpPr>
                  <a:spLocks/>
                </p:cNvSpPr>
                <p:nvPr/>
              </p:nvSpPr>
              <p:spPr bwMode="auto">
                <a:xfrm>
                  <a:off x="2551" y="559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2557" y="5583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616"/>
                <p:cNvSpPr>
                  <a:spLocks/>
                </p:cNvSpPr>
                <p:nvPr/>
              </p:nvSpPr>
              <p:spPr bwMode="auto">
                <a:xfrm>
                  <a:off x="2557" y="557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2563" y="5565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618"/>
                <p:cNvSpPr>
                  <a:spLocks/>
                </p:cNvSpPr>
                <p:nvPr/>
              </p:nvSpPr>
              <p:spPr bwMode="auto">
                <a:xfrm>
                  <a:off x="2563" y="555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569" y="554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2569" y="554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621"/>
                <p:cNvSpPr>
                  <a:spLocks noChangeShapeType="1"/>
                </p:cNvSpPr>
                <p:nvPr/>
              </p:nvSpPr>
              <p:spPr bwMode="auto">
                <a:xfrm flipV="1">
                  <a:off x="2575" y="5529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622"/>
                <p:cNvSpPr>
                  <a:spLocks noChangeShapeType="1"/>
                </p:cNvSpPr>
                <p:nvPr/>
              </p:nvSpPr>
              <p:spPr bwMode="auto">
                <a:xfrm flipV="1">
                  <a:off x="2581" y="552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623"/>
                <p:cNvSpPr>
                  <a:spLocks/>
                </p:cNvSpPr>
                <p:nvPr/>
              </p:nvSpPr>
              <p:spPr bwMode="auto">
                <a:xfrm>
                  <a:off x="2581" y="551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624"/>
                <p:cNvSpPr>
                  <a:spLocks noChangeShapeType="1"/>
                </p:cNvSpPr>
                <p:nvPr/>
              </p:nvSpPr>
              <p:spPr bwMode="auto">
                <a:xfrm flipV="1">
                  <a:off x="2587" y="551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625"/>
                <p:cNvSpPr>
                  <a:spLocks/>
                </p:cNvSpPr>
                <p:nvPr/>
              </p:nvSpPr>
              <p:spPr bwMode="auto">
                <a:xfrm>
                  <a:off x="2587" y="551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626"/>
                <p:cNvSpPr>
                  <a:spLocks/>
                </p:cNvSpPr>
                <p:nvPr/>
              </p:nvSpPr>
              <p:spPr bwMode="auto">
                <a:xfrm>
                  <a:off x="2593" y="5505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627"/>
                <p:cNvSpPr>
                  <a:spLocks/>
                </p:cNvSpPr>
                <p:nvPr/>
              </p:nvSpPr>
              <p:spPr bwMode="auto">
                <a:xfrm>
                  <a:off x="2593" y="550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628"/>
                <p:cNvSpPr>
                  <a:spLocks noChangeShapeType="1"/>
                </p:cNvSpPr>
                <p:nvPr/>
              </p:nvSpPr>
              <p:spPr bwMode="auto">
                <a:xfrm>
                  <a:off x="2599" y="550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629"/>
                <p:cNvSpPr>
                  <a:spLocks/>
                </p:cNvSpPr>
                <p:nvPr/>
              </p:nvSpPr>
              <p:spPr bwMode="auto">
                <a:xfrm>
                  <a:off x="2599" y="550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630"/>
                <p:cNvSpPr>
                  <a:spLocks/>
                </p:cNvSpPr>
                <p:nvPr/>
              </p:nvSpPr>
              <p:spPr bwMode="auto">
                <a:xfrm>
                  <a:off x="2605" y="5505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631"/>
                <p:cNvSpPr>
                  <a:spLocks noChangeShapeType="1"/>
                </p:cNvSpPr>
                <p:nvPr/>
              </p:nvSpPr>
              <p:spPr bwMode="auto">
                <a:xfrm>
                  <a:off x="2605" y="551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632"/>
                <p:cNvSpPr>
                  <a:spLocks noChangeShapeType="1"/>
                </p:cNvSpPr>
                <p:nvPr/>
              </p:nvSpPr>
              <p:spPr bwMode="auto">
                <a:xfrm>
                  <a:off x="2611" y="551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633"/>
                <p:cNvSpPr>
                  <a:spLocks noChangeShapeType="1"/>
                </p:cNvSpPr>
                <p:nvPr/>
              </p:nvSpPr>
              <p:spPr bwMode="auto">
                <a:xfrm>
                  <a:off x="2617" y="551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634"/>
                <p:cNvSpPr>
                  <a:spLocks/>
                </p:cNvSpPr>
                <p:nvPr/>
              </p:nvSpPr>
              <p:spPr bwMode="auto">
                <a:xfrm>
                  <a:off x="2617" y="552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635"/>
                <p:cNvSpPr>
                  <a:spLocks noChangeShapeType="1"/>
                </p:cNvSpPr>
                <p:nvPr/>
              </p:nvSpPr>
              <p:spPr bwMode="auto">
                <a:xfrm>
                  <a:off x="2623" y="552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636"/>
                <p:cNvSpPr>
                  <a:spLocks/>
                </p:cNvSpPr>
                <p:nvPr/>
              </p:nvSpPr>
              <p:spPr bwMode="auto">
                <a:xfrm>
                  <a:off x="2623" y="5535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637"/>
                <p:cNvSpPr>
                  <a:spLocks noChangeShapeType="1"/>
                </p:cNvSpPr>
                <p:nvPr/>
              </p:nvSpPr>
              <p:spPr bwMode="auto">
                <a:xfrm>
                  <a:off x="2629" y="554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638"/>
                <p:cNvSpPr>
                  <a:spLocks/>
                </p:cNvSpPr>
                <p:nvPr/>
              </p:nvSpPr>
              <p:spPr bwMode="auto">
                <a:xfrm>
                  <a:off x="2629" y="555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639"/>
                <p:cNvSpPr>
                  <a:spLocks noChangeShapeType="1"/>
                </p:cNvSpPr>
                <p:nvPr/>
              </p:nvSpPr>
              <p:spPr bwMode="auto">
                <a:xfrm>
                  <a:off x="2635" y="5559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640"/>
                <p:cNvSpPr>
                  <a:spLocks/>
                </p:cNvSpPr>
                <p:nvPr/>
              </p:nvSpPr>
              <p:spPr bwMode="auto">
                <a:xfrm>
                  <a:off x="2635" y="55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641"/>
                <p:cNvSpPr>
                  <a:spLocks noChangeShapeType="1"/>
                </p:cNvSpPr>
                <p:nvPr/>
              </p:nvSpPr>
              <p:spPr bwMode="auto">
                <a:xfrm>
                  <a:off x="2641" y="557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642"/>
                <p:cNvSpPr>
                  <a:spLocks noChangeShapeType="1"/>
                </p:cNvSpPr>
                <p:nvPr/>
              </p:nvSpPr>
              <p:spPr bwMode="auto">
                <a:xfrm>
                  <a:off x="2641" y="5589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643"/>
                <p:cNvSpPr>
                  <a:spLocks noChangeShapeType="1"/>
                </p:cNvSpPr>
                <p:nvPr/>
              </p:nvSpPr>
              <p:spPr bwMode="auto">
                <a:xfrm>
                  <a:off x="2647" y="5595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644"/>
                <p:cNvSpPr>
                  <a:spLocks noChangeShapeType="1"/>
                </p:cNvSpPr>
                <p:nvPr/>
              </p:nvSpPr>
              <p:spPr bwMode="auto">
                <a:xfrm>
                  <a:off x="2653" y="560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645"/>
                <p:cNvSpPr>
                  <a:spLocks/>
                </p:cNvSpPr>
                <p:nvPr/>
              </p:nvSpPr>
              <p:spPr bwMode="auto">
                <a:xfrm>
                  <a:off x="2653" y="560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646"/>
                <p:cNvSpPr>
                  <a:spLocks noChangeShapeType="1"/>
                </p:cNvSpPr>
                <p:nvPr/>
              </p:nvSpPr>
              <p:spPr bwMode="auto">
                <a:xfrm>
                  <a:off x="2659" y="561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647"/>
                <p:cNvSpPr>
                  <a:spLocks/>
                </p:cNvSpPr>
                <p:nvPr/>
              </p:nvSpPr>
              <p:spPr bwMode="auto">
                <a:xfrm>
                  <a:off x="2659" y="561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648"/>
                <p:cNvSpPr>
                  <a:spLocks noChangeShapeType="1"/>
                </p:cNvSpPr>
                <p:nvPr/>
              </p:nvSpPr>
              <p:spPr bwMode="auto">
                <a:xfrm>
                  <a:off x="2665" y="562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649"/>
                <p:cNvSpPr>
                  <a:spLocks/>
                </p:cNvSpPr>
                <p:nvPr/>
              </p:nvSpPr>
              <p:spPr bwMode="auto">
                <a:xfrm>
                  <a:off x="2665" y="562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650"/>
                <p:cNvSpPr>
                  <a:spLocks noChangeShapeType="1"/>
                </p:cNvSpPr>
                <p:nvPr/>
              </p:nvSpPr>
              <p:spPr bwMode="auto">
                <a:xfrm>
                  <a:off x="2671" y="562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651"/>
                <p:cNvSpPr>
                  <a:spLocks/>
                </p:cNvSpPr>
                <p:nvPr/>
              </p:nvSpPr>
              <p:spPr bwMode="auto">
                <a:xfrm>
                  <a:off x="2671" y="562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652"/>
                <p:cNvSpPr>
                  <a:spLocks noChangeShapeType="1"/>
                </p:cNvSpPr>
                <p:nvPr/>
              </p:nvSpPr>
              <p:spPr bwMode="auto">
                <a:xfrm>
                  <a:off x="2677" y="562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653"/>
                <p:cNvSpPr>
                  <a:spLocks noChangeShapeType="1"/>
                </p:cNvSpPr>
                <p:nvPr/>
              </p:nvSpPr>
              <p:spPr bwMode="auto">
                <a:xfrm flipV="1">
                  <a:off x="2677" y="5619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654"/>
                <p:cNvSpPr>
                  <a:spLocks noChangeShapeType="1"/>
                </p:cNvSpPr>
                <p:nvPr/>
              </p:nvSpPr>
              <p:spPr bwMode="auto">
                <a:xfrm flipV="1">
                  <a:off x="2683" y="5613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655"/>
                <p:cNvSpPr>
                  <a:spLocks noChangeShapeType="1"/>
                </p:cNvSpPr>
                <p:nvPr/>
              </p:nvSpPr>
              <p:spPr bwMode="auto">
                <a:xfrm>
                  <a:off x="2689" y="561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656"/>
                <p:cNvSpPr>
                  <a:spLocks/>
                </p:cNvSpPr>
                <p:nvPr/>
              </p:nvSpPr>
              <p:spPr bwMode="auto">
                <a:xfrm>
                  <a:off x="2689" y="5601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657"/>
                <p:cNvSpPr>
                  <a:spLocks noChangeShapeType="1"/>
                </p:cNvSpPr>
                <p:nvPr/>
              </p:nvSpPr>
              <p:spPr bwMode="auto">
                <a:xfrm flipV="1">
                  <a:off x="2695" y="559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658"/>
                <p:cNvSpPr>
                  <a:spLocks/>
                </p:cNvSpPr>
                <p:nvPr/>
              </p:nvSpPr>
              <p:spPr bwMode="auto">
                <a:xfrm>
                  <a:off x="2695" y="558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659"/>
                <p:cNvSpPr>
                  <a:spLocks noChangeShapeType="1"/>
                </p:cNvSpPr>
                <p:nvPr/>
              </p:nvSpPr>
              <p:spPr bwMode="auto">
                <a:xfrm flipV="1">
                  <a:off x="2701" y="558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660"/>
                <p:cNvSpPr>
                  <a:spLocks/>
                </p:cNvSpPr>
                <p:nvPr/>
              </p:nvSpPr>
              <p:spPr bwMode="auto">
                <a:xfrm>
                  <a:off x="2701" y="5571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707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662"/>
                <p:cNvSpPr>
                  <a:spLocks/>
                </p:cNvSpPr>
                <p:nvPr/>
              </p:nvSpPr>
              <p:spPr bwMode="auto">
                <a:xfrm>
                  <a:off x="2707" y="555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2713" y="555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2713" y="5541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719" y="5535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2725" y="552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667"/>
                <p:cNvSpPr>
                  <a:spLocks/>
                </p:cNvSpPr>
                <p:nvPr/>
              </p:nvSpPr>
              <p:spPr bwMode="auto">
                <a:xfrm>
                  <a:off x="2725" y="552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668"/>
                <p:cNvSpPr>
                  <a:spLocks noChangeShapeType="1"/>
                </p:cNvSpPr>
                <p:nvPr/>
              </p:nvSpPr>
              <p:spPr bwMode="auto">
                <a:xfrm>
                  <a:off x="2731" y="552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669"/>
                <p:cNvSpPr>
                  <a:spLocks/>
                </p:cNvSpPr>
                <p:nvPr/>
              </p:nvSpPr>
              <p:spPr bwMode="auto">
                <a:xfrm>
                  <a:off x="2731" y="551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670"/>
                <p:cNvSpPr>
                  <a:spLocks noChangeShapeType="1"/>
                </p:cNvSpPr>
                <p:nvPr/>
              </p:nvSpPr>
              <p:spPr bwMode="auto">
                <a:xfrm>
                  <a:off x="2737" y="551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671"/>
                <p:cNvSpPr>
                  <a:spLocks/>
                </p:cNvSpPr>
                <p:nvPr/>
              </p:nvSpPr>
              <p:spPr bwMode="auto">
                <a:xfrm>
                  <a:off x="2737" y="551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672"/>
                <p:cNvSpPr>
                  <a:spLocks noChangeShapeType="1"/>
                </p:cNvSpPr>
                <p:nvPr/>
              </p:nvSpPr>
              <p:spPr bwMode="auto">
                <a:xfrm>
                  <a:off x="2743" y="551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Freeform 673"/>
                <p:cNvSpPr>
                  <a:spLocks/>
                </p:cNvSpPr>
                <p:nvPr/>
              </p:nvSpPr>
              <p:spPr bwMode="auto">
                <a:xfrm>
                  <a:off x="2743" y="551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674"/>
                <p:cNvSpPr>
                  <a:spLocks noChangeShapeType="1"/>
                </p:cNvSpPr>
                <p:nvPr/>
              </p:nvSpPr>
              <p:spPr bwMode="auto">
                <a:xfrm>
                  <a:off x="2749" y="551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675"/>
                <p:cNvSpPr>
                  <a:spLocks noChangeShapeType="1"/>
                </p:cNvSpPr>
                <p:nvPr/>
              </p:nvSpPr>
              <p:spPr bwMode="auto">
                <a:xfrm>
                  <a:off x="2749" y="5517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676"/>
                <p:cNvSpPr>
                  <a:spLocks noChangeShapeType="1"/>
                </p:cNvSpPr>
                <p:nvPr/>
              </p:nvSpPr>
              <p:spPr bwMode="auto">
                <a:xfrm>
                  <a:off x="2755" y="5517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677"/>
                <p:cNvSpPr>
                  <a:spLocks noChangeShapeType="1"/>
                </p:cNvSpPr>
                <p:nvPr/>
              </p:nvSpPr>
              <p:spPr bwMode="auto">
                <a:xfrm>
                  <a:off x="2761" y="552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678"/>
                <p:cNvSpPr>
                  <a:spLocks/>
                </p:cNvSpPr>
                <p:nvPr/>
              </p:nvSpPr>
              <p:spPr bwMode="auto">
                <a:xfrm>
                  <a:off x="2761" y="552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679"/>
                <p:cNvSpPr>
                  <a:spLocks noChangeShapeType="1"/>
                </p:cNvSpPr>
                <p:nvPr/>
              </p:nvSpPr>
              <p:spPr bwMode="auto">
                <a:xfrm>
                  <a:off x="2767" y="553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Freeform 680"/>
                <p:cNvSpPr>
                  <a:spLocks/>
                </p:cNvSpPr>
                <p:nvPr/>
              </p:nvSpPr>
              <p:spPr bwMode="auto">
                <a:xfrm>
                  <a:off x="2767" y="554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681"/>
                <p:cNvSpPr>
                  <a:spLocks noChangeShapeType="1"/>
                </p:cNvSpPr>
                <p:nvPr/>
              </p:nvSpPr>
              <p:spPr bwMode="auto">
                <a:xfrm>
                  <a:off x="2773" y="554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Freeform 682"/>
                <p:cNvSpPr>
                  <a:spLocks/>
                </p:cNvSpPr>
                <p:nvPr/>
              </p:nvSpPr>
              <p:spPr bwMode="auto">
                <a:xfrm>
                  <a:off x="2773" y="555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6 w 6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683"/>
                <p:cNvSpPr>
                  <a:spLocks noChangeShapeType="1"/>
                </p:cNvSpPr>
                <p:nvPr/>
              </p:nvSpPr>
              <p:spPr bwMode="auto">
                <a:xfrm>
                  <a:off x="2779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Freeform 684"/>
                <p:cNvSpPr>
                  <a:spLocks/>
                </p:cNvSpPr>
                <p:nvPr/>
              </p:nvSpPr>
              <p:spPr bwMode="auto">
                <a:xfrm>
                  <a:off x="2779" y="55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685"/>
                <p:cNvSpPr>
                  <a:spLocks noChangeShapeType="1"/>
                </p:cNvSpPr>
                <p:nvPr/>
              </p:nvSpPr>
              <p:spPr bwMode="auto">
                <a:xfrm>
                  <a:off x="2785" y="557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686"/>
                <p:cNvSpPr>
                  <a:spLocks noChangeShapeType="1"/>
                </p:cNvSpPr>
                <p:nvPr/>
              </p:nvSpPr>
              <p:spPr bwMode="auto">
                <a:xfrm>
                  <a:off x="2785" y="5583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687"/>
                <p:cNvSpPr>
                  <a:spLocks noChangeShapeType="1"/>
                </p:cNvSpPr>
                <p:nvPr/>
              </p:nvSpPr>
              <p:spPr bwMode="auto">
                <a:xfrm>
                  <a:off x="2791" y="5589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688"/>
                <p:cNvSpPr>
                  <a:spLocks noChangeShapeType="1"/>
                </p:cNvSpPr>
                <p:nvPr/>
              </p:nvSpPr>
              <p:spPr bwMode="auto">
                <a:xfrm>
                  <a:off x="2797" y="559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Freeform 689"/>
                <p:cNvSpPr>
                  <a:spLocks/>
                </p:cNvSpPr>
                <p:nvPr/>
              </p:nvSpPr>
              <p:spPr bwMode="auto">
                <a:xfrm>
                  <a:off x="2797" y="560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690"/>
                <p:cNvSpPr>
                  <a:spLocks noChangeShapeType="1"/>
                </p:cNvSpPr>
                <p:nvPr/>
              </p:nvSpPr>
              <p:spPr bwMode="auto">
                <a:xfrm>
                  <a:off x="2803" y="560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Freeform 691"/>
                <p:cNvSpPr>
                  <a:spLocks/>
                </p:cNvSpPr>
                <p:nvPr/>
              </p:nvSpPr>
              <p:spPr bwMode="auto">
                <a:xfrm>
                  <a:off x="2803" y="561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692"/>
                <p:cNvSpPr>
                  <a:spLocks/>
                </p:cNvSpPr>
                <p:nvPr/>
              </p:nvSpPr>
              <p:spPr bwMode="auto">
                <a:xfrm>
                  <a:off x="2809" y="5613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693"/>
                <p:cNvSpPr>
                  <a:spLocks/>
                </p:cNvSpPr>
                <p:nvPr/>
              </p:nvSpPr>
              <p:spPr bwMode="auto">
                <a:xfrm>
                  <a:off x="2809" y="561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694"/>
                <p:cNvSpPr>
                  <a:spLocks noChangeShapeType="1"/>
                </p:cNvSpPr>
                <p:nvPr/>
              </p:nvSpPr>
              <p:spPr bwMode="auto">
                <a:xfrm>
                  <a:off x="2815" y="561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695"/>
                <p:cNvSpPr>
                  <a:spLocks/>
                </p:cNvSpPr>
                <p:nvPr/>
              </p:nvSpPr>
              <p:spPr bwMode="auto">
                <a:xfrm>
                  <a:off x="2815" y="561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696"/>
                <p:cNvSpPr>
                  <a:spLocks/>
                </p:cNvSpPr>
                <p:nvPr/>
              </p:nvSpPr>
              <p:spPr bwMode="auto">
                <a:xfrm>
                  <a:off x="2821" y="5613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697"/>
                <p:cNvSpPr>
                  <a:spLocks noChangeShapeType="1"/>
                </p:cNvSpPr>
                <p:nvPr/>
              </p:nvSpPr>
              <p:spPr bwMode="auto">
                <a:xfrm>
                  <a:off x="2821" y="5613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698"/>
                <p:cNvSpPr>
                  <a:spLocks/>
                </p:cNvSpPr>
                <p:nvPr/>
              </p:nvSpPr>
              <p:spPr bwMode="auto">
                <a:xfrm>
                  <a:off x="2827" y="560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699"/>
                <p:cNvSpPr>
                  <a:spLocks noChangeShapeType="1"/>
                </p:cNvSpPr>
                <p:nvPr/>
              </p:nvSpPr>
              <p:spPr bwMode="auto">
                <a:xfrm>
                  <a:off x="2833" y="560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700"/>
                <p:cNvSpPr>
                  <a:spLocks/>
                </p:cNvSpPr>
                <p:nvPr/>
              </p:nvSpPr>
              <p:spPr bwMode="auto">
                <a:xfrm>
                  <a:off x="2833" y="560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701"/>
                <p:cNvSpPr>
                  <a:spLocks noChangeShapeType="1"/>
                </p:cNvSpPr>
                <p:nvPr/>
              </p:nvSpPr>
              <p:spPr bwMode="auto">
                <a:xfrm flipV="1">
                  <a:off x="2839" y="559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702"/>
                <p:cNvSpPr>
                  <a:spLocks/>
                </p:cNvSpPr>
                <p:nvPr/>
              </p:nvSpPr>
              <p:spPr bwMode="auto">
                <a:xfrm>
                  <a:off x="2839" y="558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5" y="5577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Freeform 704"/>
                <p:cNvSpPr>
                  <a:spLocks/>
                </p:cNvSpPr>
                <p:nvPr/>
              </p:nvSpPr>
              <p:spPr bwMode="auto">
                <a:xfrm>
                  <a:off x="2845" y="557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2851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706"/>
                <p:cNvSpPr>
                  <a:spLocks/>
                </p:cNvSpPr>
                <p:nvPr/>
              </p:nvSpPr>
              <p:spPr bwMode="auto">
                <a:xfrm>
                  <a:off x="2851" y="555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57" y="555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708"/>
                <p:cNvSpPr>
                  <a:spLocks noChangeShapeType="1"/>
                </p:cNvSpPr>
                <p:nvPr/>
              </p:nvSpPr>
              <p:spPr bwMode="auto">
                <a:xfrm flipV="1">
                  <a:off x="2857" y="5547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Line 709"/>
                <p:cNvSpPr>
                  <a:spLocks noChangeShapeType="1"/>
                </p:cNvSpPr>
                <p:nvPr/>
              </p:nvSpPr>
              <p:spPr bwMode="auto">
                <a:xfrm flipV="1">
                  <a:off x="2863" y="554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2869" y="553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711"/>
                <p:cNvSpPr>
                  <a:spLocks/>
                </p:cNvSpPr>
                <p:nvPr/>
              </p:nvSpPr>
              <p:spPr bwMode="auto">
                <a:xfrm>
                  <a:off x="2869" y="552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712"/>
                <p:cNvSpPr>
                  <a:spLocks noChangeShapeType="1"/>
                </p:cNvSpPr>
                <p:nvPr/>
              </p:nvSpPr>
              <p:spPr bwMode="auto">
                <a:xfrm>
                  <a:off x="2875" y="552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713"/>
                <p:cNvSpPr>
                  <a:spLocks/>
                </p:cNvSpPr>
                <p:nvPr/>
              </p:nvSpPr>
              <p:spPr bwMode="auto">
                <a:xfrm>
                  <a:off x="2875" y="552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Line 714"/>
                <p:cNvSpPr>
                  <a:spLocks noChangeShapeType="1"/>
                </p:cNvSpPr>
                <p:nvPr/>
              </p:nvSpPr>
              <p:spPr bwMode="auto">
                <a:xfrm>
                  <a:off x="2881" y="552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715"/>
                <p:cNvSpPr>
                  <a:spLocks/>
                </p:cNvSpPr>
                <p:nvPr/>
              </p:nvSpPr>
              <p:spPr bwMode="auto">
                <a:xfrm>
                  <a:off x="2881" y="552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Line 716"/>
                <p:cNvSpPr>
                  <a:spLocks noChangeShapeType="1"/>
                </p:cNvSpPr>
                <p:nvPr/>
              </p:nvSpPr>
              <p:spPr bwMode="auto">
                <a:xfrm>
                  <a:off x="2887" y="552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717"/>
                <p:cNvSpPr>
                  <a:spLocks/>
                </p:cNvSpPr>
                <p:nvPr/>
              </p:nvSpPr>
              <p:spPr bwMode="auto">
                <a:xfrm>
                  <a:off x="2887" y="552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Line 718"/>
                <p:cNvSpPr>
                  <a:spLocks noChangeShapeType="1"/>
                </p:cNvSpPr>
                <p:nvPr/>
              </p:nvSpPr>
              <p:spPr bwMode="auto">
                <a:xfrm>
                  <a:off x="2893" y="552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Freeform 719"/>
                <p:cNvSpPr>
                  <a:spLocks/>
                </p:cNvSpPr>
                <p:nvPr/>
              </p:nvSpPr>
              <p:spPr bwMode="auto">
                <a:xfrm>
                  <a:off x="2893" y="552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Line 720"/>
                <p:cNvSpPr>
                  <a:spLocks noChangeShapeType="1"/>
                </p:cNvSpPr>
                <p:nvPr/>
              </p:nvSpPr>
              <p:spPr bwMode="auto">
                <a:xfrm>
                  <a:off x="2899" y="5529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Line 721"/>
                <p:cNvSpPr>
                  <a:spLocks noChangeShapeType="1"/>
                </p:cNvSpPr>
                <p:nvPr/>
              </p:nvSpPr>
              <p:spPr bwMode="auto">
                <a:xfrm>
                  <a:off x="2905" y="552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Freeform 722"/>
                <p:cNvSpPr>
                  <a:spLocks/>
                </p:cNvSpPr>
                <p:nvPr/>
              </p:nvSpPr>
              <p:spPr bwMode="auto">
                <a:xfrm>
                  <a:off x="2905" y="553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723"/>
                <p:cNvSpPr>
                  <a:spLocks noChangeShapeType="1"/>
                </p:cNvSpPr>
                <p:nvPr/>
              </p:nvSpPr>
              <p:spPr bwMode="auto">
                <a:xfrm>
                  <a:off x="2911" y="554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724"/>
                <p:cNvSpPr>
                  <a:spLocks/>
                </p:cNvSpPr>
                <p:nvPr/>
              </p:nvSpPr>
              <p:spPr bwMode="auto">
                <a:xfrm>
                  <a:off x="2911" y="554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725"/>
                <p:cNvSpPr>
                  <a:spLocks noChangeShapeType="1"/>
                </p:cNvSpPr>
                <p:nvPr/>
              </p:nvSpPr>
              <p:spPr bwMode="auto">
                <a:xfrm>
                  <a:off x="2917" y="555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726"/>
                <p:cNvSpPr>
                  <a:spLocks/>
                </p:cNvSpPr>
                <p:nvPr/>
              </p:nvSpPr>
              <p:spPr bwMode="auto">
                <a:xfrm>
                  <a:off x="2917" y="555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727"/>
                <p:cNvSpPr>
                  <a:spLocks noChangeShapeType="1"/>
                </p:cNvSpPr>
                <p:nvPr/>
              </p:nvSpPr>
              <p:spPr bwMode="auto">
                <a:xfrm>
                  <a:off x="2923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Freeform 728"/>
                <p:cNvSpPr>
                  <a:spLocks/>
                </p:cNvSpPr>
                <p:nvPr/>
              </p:nvSpPr>
              <p:spPr bwMode="auto">
                <a:xfrm>
                  <a:off x="2923" y="55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729"/>
                <p:cNvSpPr>
                  <a:spLocks noChangeShapeType="1"/>
                </p:cNvSpPr>
                <p:nvPr/>
              </p:nvSpPr>
              <p:spPr bwMode="auto">
                <a:xfrm>
                  <a:off x="2929" y="557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730"/>
                <p:cNvSpPr>
                  <a:spLocks noChangeShapeType="1"/>
                </p:cNvSpPr>
                <p:nvPr/>
              </p:nvSpPr>
              <p:spPr bwMode="auto">
                <a:xfrm>
                  <a:off x="2929" y="5583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731"/>
                <p:cNvSpPr>
                  <a:spLocks noChangeShapeType="1"/>
                </p:cNvSpPr>
                <p:nvPr/>
              </p:nvSpPr>
              <p:spPr bwMode="auto">
                <a:xfrm>
                  <a:off x="2935" y="5589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Line 732"/>
                <p:cNvSpPr>
                  <a:spLocks noChangeShapeType="1"/>
                </p:cNvSpPr>
                <p:nvPr/>
              </p:nvSpPr>
              <p:spPr bwMode="auto">
                <a:xfrm>
                  <a:off x="2941" y="559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733"/>
                <p:cNvSpPr>
                  <a:spLocks/>
                </p:cNvSpPr>
                <p:nvPr/>
              </p:nvSpPr>
              <p:spPr bwMode="auto">
                <a:xfrm>
                  <a:off x="2941" y="560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Freeform 734"/>
                <p:cNvSpPr>
                  <a:spLocks/>
                </p:cNvSpPr>
                <p:nvPr/>
              </p:nvSpPr>
              <p:spPr bwMode="auto">
                <a:xfrm>
                  <a:off x="2947" y="5601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735"/>
                <p:cNvSpPr>
                  <a:spLocks/>
                </p:cNvSpPr>
                <p:nvPr/>
              </p:nvSpPr>
              <p:spPr bwMode="auto">
                <a:xfrm>
                  <a:off x="2947" y="560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Freeform 736"/>
                <p:cNvSpPr>
                  <a:spLocks/>
                </p:cNvSpPr>
                <p:nvPr/>
              </p:nvSpPr>
              <p:spPr bwMode="auto">
                <a:xfrm>
                  <a:off x="2953" y="5607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Freeform 737"/>
                <p:cNvSpPr>
                  <a:spLocks/>
                </p:cNvSpPr>
                <p:nvPr/>
              </p:nvSpPr>
              <p:spPr bwMode="auto">
                <a:xfrm>
                  <a:off x="2953" y="561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738"/>
                <p:cNvSpPr>
                  <a:spLocks noChangeShapeType="1"/>
                </p:cNvSpPr>
                <p:nvPr/>
              </p:nvSpPr>
              <p:spPr bwMode="auto">
                <a:xfrm>
                  <a:off x="2959" y="561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Freeform 739"/>
                <p:cNvSpPr>
                  <a:spLocks/>
                </p:cNvSpPr>
                <p:nvPr/>
              </p:nvSpPr>
              <p:spPr bwMode="auto">
                <a:xfrm>
                  <a:off x="2959" y="561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740"/>
                <p:cNvSpPr>
                  <a:spLocks/>
                </p:cNvSpPr>
                <p:nvPr/>
              </p:nvSpPr>
              <p:spPr bwMode="auto">
                <a:xfrm>
                  <a:off x="2965" y="5607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741"/>
                <p:cNvSpPr>
                  <a:spLocks noChangeShapeType="1"/>
                </p:cNvSpPr>
                <p:nvPr/>
              </p:nvSpPr>
              <p:spPr bwMode="auto">
                <a:xfrm>
                  <a:off x="2965" y="5607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742"/>
                <p:cNvSpPr>
                  <a:spLocks/>
                </p:cNvSpPr>
                <p:nvPr/>
              </p:nvSpPr>
              <p:spPr bwMode="auto">
                <a:xfrm>
                  <a:off x="2971" y="560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743"/>
                <p:cNvSpPr>
                  <a:spLocks noChangeShapeType="1"/>
                </p:cNvSpPr>
                <p:nvPr/>
              </p:nvSpPr>
              <p:spPr bwMode="auto">
                <a:xfrm>
                  <a:off x="2977" y="560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744"/>
                <p:cNvSpPr>
                  <a:spLocks/>
                </p:cNvSpPr>
                <p:nvPr/>
              </p:nvSpPr>
              <p:spPr bwMode="auto">
                <a:xfrm>
                  <a:off x="2977" y="559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745"/>
                <p:cNvSpPr>
                  <a:spLocks noChangeShapeType="1"/>
                </p:cNvSpPr>
                <p:nvPr/>
              </p:nvSpPr>
              <p:spPr bwMode="auto">
                <a:xfrm flipV="1">
                  <a:off x="2983" y="558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746"/>
                <p:cNvSpPr>
                  <a:spLocks/>
                </p:cNvSpPr>
                <p:nvPr/>
              </p:nvSpPr>
              <p:spPr bwMode="auto">
                <a:xfrm>
                  <a:off x="2983" y="558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2989" y="557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748"/>
                <p:cNvSpPr>
                  <a:spLocks/>
                </p:cNvSpPr>
                <p:nvPr/>
              </p:nvSpPr>
              <p:spPr bwMode="auto">
                <a:xfrm>
                  <a:off x="2989" y="557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749"/>
                <p:cNvSpPr>
                  <a:spLocks noChangeShapeType="1"/>
                </p:cNvSpPr>
                <p:nvPr/>
              </p:nvSpPr>
              <p:spPr bwMode="auto">
                <a:xfrm flipV="1">
                  <a:off x="2995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750"/>
                <p:cNvSpPr>
                  <a:spLocks/>
                </p:cNvSpPr>
                <p:nvPr/>
              </p:nvSpPr>
              <p:spPr bwMode="auto">
                <a:xfrm>
                  <a:off x="2995" y="555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751"/>
                <p:cNvSpPr>
                  <a:spLocks noChangeShapeType="1"/>
                </p:cNvSpPr>
                <p:nvPr/>
              </p:nvSpPr>
              <p:spPr bwMode="auto">
                <a:xfrm flipV="1">
                  <a:off x="3001" y="555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752"/>
                <p:cNvSpPr>
                  <a:spLocks noChangeShapeType="1"/>
                </p:cNvSpPr>
                <p:nvPr/>
              </p:nvSpPr>
              <p:spPr bwMode="auto">
                <a:xfrm flipV="1">
                  <a:off x="3001" y="5547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753"/>
                <p:cNvSpPr>
                  <a:spLocks noChangeShapeType="1"/>
                </p:cNvSpPr>
                <p:nvPr/>
              </p:nvSpPr>
              <p:spPr bwMode="auto">
                <a:xfrm>
                  <a:off x="3007" y="5547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3013" y="554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Freeform 755"/>
                <p:cNvSpPr>
                  <a:spLocks/>
                </p:cNvSpPr>
                <p:nvPr/>
              </p:nvSpPr>
              <p:spPr bwMode="auto">
                <a:xfrm>
                  <a:off x="3013" y="553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756"/>
                <p:cNvSpPr>
                  <a:spLocks noChangeShapeType="1"/>
                </p:cNvSpPr>
                <p:nvPr/>
              </p:nvSpPr>
              <p:spPr bwMode="auto">
                <a:xfrm>
                  <a:off x="3019" y="553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757"/>
                <p:cNvSpPr>
                  <a:spLocks/>
                </p:cNvSpPr>
                <p:nvPr/>
              </p:nvSpPr>
              <p:spPr bwMode="auto">
                <a:xfrm>
                  <a:off x="3019" y="552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758"/>
                <p:cNvSpPr>
                  <a:spLocks noChangeShapeType="1"/>
                </p:cNvSpPr>
                <p:nvPr/>
              </p:nvSpPr>
              <p:spPr bwMode="auto">
                <a:xfrm>
                  <a:off x="3025" y="552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759"/>
                <p:cNvSpPr>
                  <a:spLocks/>
                </p:cNvSpPr>
                <p:nvPr/>
              </p:nvSpPr>
              <p:spPr bwMode="auto">
                <a:xfrm>
                  <a:off x="3025" y="552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760"/>
                <p:cNvSpPr>
                  <a:spLocks noChangeShapeType="1"/>
                </p:cNvSpPr>
                <p:nvPr/>
              </p:nvSpPr>
              <p:spPr bwMode="auto">
                <a:xfrm>
                  <a:off x="3031" y="552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761"/>
                <p:cNvSpPr>
                  <a:spLocks noChangeShapeType="1"/>
                </p:cNvSpPr>
                <p:nvPr/>
              </p:nvSpPr>
              <p:spPr bwMode="auto">
                <a:xfrm>
                  <a:off x="3031" y="5529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762"/>
                <p:cNvSpPr>
                  <a:spLocks noChangeShapeType="1"/>
                </p:cNvSpPr>
                <p:nvPr/>
              </p:nvSpPr>
              <p:spPr bwMode="auto">
                <a:xfrm>
                  <a:off x="3037" y="5529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Freeform 763"/>
                <p:cNvSpPr>
                  <a:spLocks/>
                </p:cNvSpPr>
                <p:nvPr/>
              </p:nvSpPr>
              <p:spPr bwMode="auto">
                <a:xfrm>
                  <a:off x="3043" y="5529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Freeform 764"/>
                <p:cNvSpPr>
                  <a:spLocks/>
                </p:cNvSpPr>
                <p:nvPr/>
              </p:nvSpPr>
              <p:spPr bwMode="auto">
                <a:xfrm>
                  <a:off x="3043" y="553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Freeform 765"/>
                <p:cNvSpPr>
                  <a:spLocks/>
                </p:cNvSpPr>
                <p:nvPr/>
              </p:nvSpPr>
              <p:spPr bwMode="auto">
                <a:xfrm>
                  <a:off x="3049" y="5535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Freeform 766"/>
                <p:cNvSpPr>
                  <a:spLocks/>
                </p:cNvSpPr>
                <p:nvPr/>
              </p:nvSpPr>
              <p:spPr bwMode="auto">
                <a:xfrm>
                  <a:off x="3049" y="554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767"/>
                <p:cNvSpPr>
                  <a:spLocks noChangeShapeType="1"/>
                </p:cNvSpPr>
                <p:nvPr/>
              </p:nvSpPr>
              <p:spPr bwMode="auto">
                <a:xfrm>
                  <a:off x="3055" y="554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768"/>
                <p:cNvSpPr>
                  <a:spLocks/>
                </p:cNvSpPr>
                <p:nvPr/>
              </p:nvSpPr>
              <p:spPr bwMode="auto">
                <a:xfrm>
                  <a:off x="3055" y="554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769"/>
                <p:cNvSpPr>
                  <a:spLocks noChangeShapeType="1"/>
                </p:cNvSpPr>
                <p:nvPr/>
              </p:nvSpPr>
              <p:spPr bwMode="auto">
                <a:xfrm>
                  <a:off x="3061" y="555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Freeform 770"/>
                <p:cNvSpPr>
                  <a:spLocks/>
                </p:cNvSpPr>
                <p:nvPr/>
              </p:nvSpPr>
              <p:spPr bwMode="auto">
                <a:xfrm>
                  <a:off x="3061" y="555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771"/>
                <p:cNvSpPr>
                  <a:spLocks noChangeShapeType="1"/>
                </p:cNvSpPr>
                <p:nvPr/>
              </p:nvSpPr>
              <p:spPr bwMode="auto">
                <a:xfrm>
                  <a:off x="3067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772"/>
                <p:cNvSpPr>
                  <a:spLocks noChangeShapeType="1"/>
                </p:cNvSpPr>
                <p:nvPr/>
              </p:nvSpPr>
              <p:spPr bwMode="auto">
                <a:xfrm>
                  <a:off x="3067" y="557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773"/>
                <p:cNvSpPr>
                  <a:spLocks noChangeShapeType="1"/>
                </p:cNvSpPr>
                <p:nvPr/>
              </p:nvSpPr>
              <p:spPr bwMode="auto">
                <a:xfrm>
                  <a:off x="3073" y="5577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774"/>
                <p:cNvSpPr>
                  <a:spLocks noChangeShapeType="1"/>
                </p:cNvSpPr>
                <p:nvPr/>
              </p:nvSpPr>
              <p:spPr bwMode="auto">
                <a:xfrm>
                  <a:off x="3079" y="558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Freeform 775"/>
                <p:cNvSpPr>
                  <a:spLocks/>
                </p:cNvSpPr>
                <p:nvPr/>
              </p:nvSpPr>
              <p:spPr bwMode="auto">
                <a:xfrm>
                  <a:off x="3079" y="558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776"/>
                <p:cNvSpPr>
                  <a:spLocks noChangeShapeType="1"/>
                </p:cNvSpPr>
                <p:nvPr/>
              </p:nvSpPr>
              <p:spPr bwMode="auto">
                <a:xfrm>
                  <a:off x="3085" y="558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Freeform 777"/>
                <p:cNvSpPr>
                  <a:spLocks/>
                </p:cNvSpPr>
                <p:nvPr/>
              </p:nvSpPr>
              <p:spPr bwMode="auto">
                <a:xfrm>
                  <a:off x="3085" y="559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Freeform 778"/>
                <p:cNvSpPr>
                  <a:spLocks/>
                </p:cNvSpPr>
                <p:nvPr/>
              </p:nvSpPr>
              <p:spPr bwMode="auto">
                <a:xfrm>
                  <a:off x="3091" y="5595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Freeform 779"/>
                <p:cNvSpPr>
                  <a:spLocks/>
                </p:cNvSpPr>
                <p:nvPr/>
              </p:nvSpPr>
              <p:spPr bwMode="auto">
                <a:xfrm>
                  <a:off x="3091" y="560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Freeform 780"/>
                <p:cNvSpPr>
                  <a:spLocks/>
                </p:cNvSpPr>
                <p:nvPr/>
              </p:nvSpPr>
              <p:spPr bwMode="auto">
                <a:xfrm>
                  <a:off x="3097" y="5601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Freeform 781"/>
                <p:cNvSpPr>
                  <a:spLocks/>
                </p:cNvSpPr>
                <p:nvPr/>
              </p:nvSpPr>
              <p:spPr bwMode="auto">
                <a:xfrm>
                  <a:off x="3097" y="560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782"/>
                <p:cNvSpPr>
                  <a:spLocks noChangeShapeType="1"/>
                </p:cNvSpPr>
                <p:nvPr/>
              </p:nvSpPr>
              <p:spPr bwMode="auto">
                <a:xfrm>
                  <a:off x="3103" y="560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783"/>
                <p:cNvSpPr>
                  <a:spLocks noChangeShapeType="1"/>
                </p:cNvSpPr>
                <p:nvPr/>
              </p:nvSpPr>
              <p:spPr bwMode="auto">
                <a:xfrm>
                  <a:off x="3103" y="5607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Freeform 784"/>
                <p:cNvSpPr>
                  <a:spLocks/>
                </p:cNvSpPr>
                <p:nvPr/>
              </p:nvSpPr>
              <p:spPr bwMode="auto">
                <a:xfrm>
                  <a:off x="3109" y="560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785"/>
                <p:cNvSpPr>
                  <a:spLocks noChangeShapeType="1"/>
                </p:cNvSpPr>
                <p:nvPr/>
              </p:nvSpPr>
              <p:spPr bwMode="auto">
                <a:xfrm>
                  <a:off x="3115" y="560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786"/>
                <p:cNvSpPr>
                  <a:spLocks/>
                </p:cNvSpPr>
                <p:nvPr/>
              </p:nvSpPr>
              <p:spPr bwMode="auto">
                <a:xfrm>
                  <a:off x="3115" y="560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3121" y="559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Freeform 788"/>
                <p:cNvSpPr>
                  <a:spLocks/>
                </p:cNvSpPr>
                <p:nvPr/>
              </p:nvSpPr>
              <p:spPr bwMode="auto">
                <a:xfrm>
                  <a:off x="3121" y="558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789"/>
                <p:cNvSpPr>
                  <a:spLocks noChangeShapeType="1"/>
                </p:cNvSpPr>
                <p:nvPr/>
              </p:nvSpPr>
              <p:spPr bwMode="auto">
                <a:xfrm>
                  <a:off x="3127" y="558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Freeform 790"/>
                <p:cNvSpPr>
                  <a:spLocks/>
                </p:cNvSpPr>
                <p:nvPr/>
              </p:nvSpPr>
              <p:spPr bwMode="auto">
                <a:xfrm>
                  <a:off x="3127" y="558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3133" y="557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Freeform 792"/>
                <p:cNvSpPr>
                  <a:spLocks/>
                </p:cNvSpPr>
                <p:nvPr/>
              </p:nvSpPr>
              <p:spPr bwMode="auto">
                <a:xfrm>
                  <a:off x="3133" y="557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793"/>
                <p:cNvSpPr>
                  <a:spLocks noChangeShapeType="1"/>
                </p:cNvSpPr>
                <p:nvPr/>
              </p:nvSpPr>
              <p:spPr bwMode="auto">
                <a:xfrm flipV="1">
                  <a:off x="3139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794"/>
                <p:cNvSpPr>
                  <a:spLocks noChangeShapeType="1"/>
                </p:cNvSpPr>
                <p:nvPr/>
              </p:nvSpPr>
              <p:spPr bwMode="auto">
                <a:xfrm flipV="1">
                  <a:off x="3139" y="5559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795"/>
                <p:cNvSpPr>
                  <a:spLocks noChangeShapeType="1"/>
                </p:cNvSpPr>
                <p:nvPr/>
              </p:nvSpPr>
              <p:spPr bwMode="auto">
                <a:xfrm>
                  <a:off x="3145" y="5559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3151" y="555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Freeform 797"/>
                <p:cNvSpPr>
                  <a:spLocks/>
                </p:cNvSpPr>
                <p:nvPr/>
              </p:nvSpPr>
              <p:spPr bwMode="auto">
                <a:xfrm>
                  <a:off x="3151" y="554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798"/>
                <p:cNvSpPr>
                  <a:spLocks noChangeShapeType="1"/>
                </p:cNvSpPr>
                <p:nvPr/>
              </p:nvSpPr>
              <p:spPr bwMode="auto">
                <a:xfrm flipV="1">
                  <a:off x="3157" y="5541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Freeform 799"/>
                <p:cNvSpPr>
                  <a:spLocks/>
                </p:cNvSpPr>
                <p:nvPr/>
              </p:nvSpPr>
              <p:spPr bwMode="auto">
                <a:xfrm>
                  <a:off x="3157" y="554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Freeform 800"/>
                <p:cNvSpPr>
                  <a:spLocks/>
                </p:cNvSpPr>
                <p:nvPr/>
              </p:nvSpPr>
              <p:spPr bwMode="auto">
                <a:xfrm>
                  <a:off x="3163" y="5535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Freeform 801"/>
                <p:cNvSpPr>
                  <a:spLocks/>
                </p:cNvSpPr>
                <p:nvPr/>
              </p:nvSpPr>
              <p:spPr bwMode="auto">
                <a:xfrm>
                  <a:off x="3163" y="553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802"/>
                <p:cNvSpPr>
                  <a:spLocks noChangeShapeType="1"/>
                </p:cNvSpPr>
                <p:nvPr/>
              </p:nvSpPr>
              <p:spPr bwMode="auto">
                <a:xfrm>
                  <a:off x="3169" y="553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Freeform 803"/>
                <p:cNvSpPr>
                  <a:spLocks/>
                </p:cNvSpPr>
                <p:nvPr/>
              </p:nvSpPr>
              <p:spPr bwMode="auto">
                <a:xfrm>
                  <a:off x="3169" y="553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804"/>
                <p:cNvSpPr>
                  <a:spLocks noChangeShapeType="1"/>
                </p:cNvSpPr>
                <p:nvPr/>
              </p:nvSpPr>
              <p:spPr bwMode="auto">
                <a:xfrm>
                  <a:off x="3175" y="553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805"/>
                <p:cNvSpPr>
                  <a:spLocks noChangeShapeType="1"/>
                </p:cNvSpPr>
                <p:nvPr/>
              </p:nvSpPr>
              <p:spPr bwMode="auto">
                <a:xfrm>
                  <a:off x="3175" y="553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806"/>
                <p:cNvSpPr>
                  <a:spLocks noChangeShapeType="1"/>
                </p:cNvSpPr>
                <p:nvPr/>
              </p:nvSpPr>
              <p:spPr bwMode="auto">
                <a:xfrm>
                  <a:off x="3181" y="553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807"/>
                <p:cNvSpPr>
                  <a:spLocks noChangeShapeType="1"/>
                </p:cNvSpPr>
                <p:nvPr/>
              </p:nvSpPr>
              <p:spPr bwMode="auto">
                <a:xfrm>
                  <a:off x="3187" y="553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Freeform 808"/>
                <p:cNvSpPr>
                  <a:spLocks/>
                </p:cNvSpPr>
                <p:nvPr/>
              </p:nvSpPr>
              <p:spPr bwMode="auto">
                <a:xfrm>
                  <a:off x="3187" y="553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809"/>
                <p:cNvSpPr>
                  <a:spLocks noChangeShapeType="1"/>
                </p:cNvSpPr>
                <p:nvPr/>
              </p:nvSpPr>
              <p:spPr bwMode="auto">
                <a:xfrm>
                  <a:off x="3193" y="554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Freeform 810"/>
                <p:cNvSpPr>
                  <a:spLocks/>
                </p:cNvSpPr>
                <p:nvPr/>
              </p:nvSpPr>
              <p:spPr bwMode="auto">
                <a:xfrm>
                  <a:off x="3193" y="554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811"/>
                <p:cNvSpPr>
                  <a:spLocks noChangeShapeType="1"/>
                </p:cNvSpPr>
                <p:nvPr/>
              </p:nvSpPr>
              <p:spPr bwMode="auto">
                <a:xfrm>
                  <a:off x="3199" y="554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Freeform 812"/>
                <p:cNvSpPr>
                  <a:spLocks/>
                </p:cNvSpPr>
                <p:nvPr/>
              </p:nvSpPr>
              <p:spPr bwMode="auto">
                <a:xfrm>
                  <a:off x="3199" y="555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813"/>
                <p:cNvSpPr>
                  <a:spLocks noChangeShapeType="1"/>
                </p:cNvSpPr>
                <p:nvPr/>
              </p:nvSpPr>
              <p:spPr bwMode="auto">
                <a:xfrm>
                  <a:off x="3205" y="555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814"/>
              <p:cNvGrpSpPr>
                <a:grpSpLocks/>
              </p:cNvGrpSpPr>
              <p:nvPr/>
            </p:nvGrpSpPr>
            <p:grpSpPr bwMode="auto">
              <a:xfrm>
                <a:off x="2221" y="5535"/>
                <a:ext cx="1638" cy="192"/>
                <a:chOff x="2221" y="5535"/>
                <a:chExt cx="1638" cy="192"/>
              </a:xfrm>
            </p:grpSpPr>
            <p:sp>
              <p:nvSpPr>
                <p:cNvPr id="20" name="Freeform 815"/>
                <p:cNvSpPr>
                  <a:spLocks/>
                </p:cNvSpPr>
                <p:nvPr/>
              </p:nvSpPr>
              <p:spPr bwMode="auto">
                <a:xfrm>
                  <a:off x="3205" y="555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16"/>
                <p:cNvSpPr>
                  <a:spLocks noChangeShapeType="1"/>
                </p:cNvSpPr>
                <p:nvPr/>
              </p:nvSpPr>
              <p:spPr bwMode="auto">
                <a:xfrm>
                  <a:off x="3211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817"/>
                <p:cNvSpPr>
                  <a:spLocks noChangeShapeType="1"/>
                </p:cNvSpPr>
                <p:nvPr/>
              </p:nvSpPr>
              <p:spPr bwMode="auto">
                <a:xfrm>
                  <a:off x="3211" y="557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818"/>
                <p:cNvSpPr>
                  <a:spLocks noChangeShapeType="1"/>
                </p:cNvSpPr>
                <p:nvPr/>
              </p:nvSpPr>
              <p:spPr bwMode="auto">
                <a:xfrm>
                  <a:off x="3217" y="5577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819"/>
                <p:cNvSpPr>
                  <a:spLocks noChangeShapeType="1"/>
                </p:cNvSpPr>
                <p:nvPr/>
              </p:nvSpPr>
              <p:spPr bwMode="auto">
                <a:xfrm>
                  <a:off x="3223" y="557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820"/>
                <p:cNvSpPr>
                  <a:spLocks/>
                </p:cNvSpPr>
                <p:nvPr/>
              </p:nvSpPr>
              <p:spPr bwMode="auto">
                <a:xfrm>
                  <a:off x="3223" y="558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821"/>
                <p:cNvSpPr>
                  <a:spLocks noChangeShapeType="1"/>
                </p:cNvSpPr>
                <p:nvPr/>
              </p:nvSpPr>
              <p:spPr bwMode="auto">
                <a:xfrm>
                  <a:off x="3229" y="558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822"/>
                <p:cNvSpPr>
                  <a:spLocks/>
                </p:cNvSpPr>
                <p:nvPr/>
              </p:nvSpPr>
              <p:spPr bwMode="auto">
                <a:xfrm>
                  <a:off x="3229" y="558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823"/>
                <p:cNvSpPr>
                  <a:spLocks noChangeShapeType="1"/>
                </p:cNvSpPr>
                <p:nvPr/>
              </p:nvSpPr>
              <p:spPr bwMode="auto">
                <a:xfrm>
                  <a:off x="3235" y="559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824"/>
                <p:cNvSpPr>
                  <a:spLocks/>
                </p:cNvSpPr>
                <p:nvPr/>
              </p:nvSpPr>
              <p:spPr bwMode="auto">
                <a:xfrm>
                  <a:off x="3235" y="559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825"/>
                <p:cNvSpPr>
                  <a:spLocks noChangeShapeType="1"/>
                </p:cNvSpPr>
                <p:nvPr/>
              </p:nvSpPr>
              <p:spPr bwMode="auto">
                <a:xfrm>
                  <a:off x="3241" y="560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826"/>
                <p:cNvSpPr>
                  <a:spLocks/>
                </p:cNvSpPr>
                <p:nvPr/>
              </p:nvSpPr>
              <p:spPr bwMode="auto">
                <a:xfrm>
                  <a:off x="3241" y="560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827"/>
                <p:cNvSpPr>
                  <a:spLocks noChangeShapeType="1"/>
                </p:cNvSpPr>
                <p:nvPr/>
              </p:nvSpPr>
              <p:spPr bwMode="auto">
                <a:xfrm>
                  <a:off x="3247" y="560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828"/>
                <p:cNvSpPr>
                  <a:spLocks noChangeShapeType="1"/>
                </p:cNvSpPr>
                <p:nvPr/>
              </p:nvSpPr>
              <p:spPr bwMode="auto">
                <a:xfrm>
                  <a:off x="3247" y="560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829"/>
                <p:cNvSpPr>
                  <a:spLocks noChangeShapeType="1"/>
                </p:cNvSpPr>
                <p:nvPr/>
              </p:nvSpPr>
              <p:spPr bwMode="auto">
                <a:xfrm>
                  <a:off x="3253" y="560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830"/>
                <p:cNvSpPr>
                  <a:spLocks/>
                </p:cNvSpPr>
                <p:nvPr/>
              </p:nvSpPr>
              <p:spPr bwMode="auto">
                <a:xfrm>
                  <a:off x="3259" y="5595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831"/>
                <p:cNvSpPr>
                  <a:spLocks/>
                </p:cNvSpPr>
                <p:nvPr/>
              </p:nvSpPr>
              <p:spPr bwMode="auto">
                <a:xfrm>
                  <a:off x="3259" y="559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832"/>
                <p:cNvSpPr>
                  <a:spLocks/>
                </p:cNvSpPr>
                <p:nvPr/>
              </p:nvSpPr>
              <p:spPr bwMode="auto">
                <a:xfrm>
                  <a:off x="3265" y="5589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833"/>
                <p:cNvSpPr>
                  <a:spLocks/>
                </p:cNvSpPr>
                <p:nvPr/>
              </p:nvSpPr>
              <p:spPr bwMode="auto">
                <a:xfrm>
                  <a:off x="3265" y="558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834"/>
                <p:cNvSpPr>
                  <a:spLocks noChangeShapeType="1"/>
                </p:cNvSpPr>
                <p:nvPr/>
              </p:nvSpPr>
              <p:spPr bwMode="auto">
                <a:xfrm flipV="1">
                  <a:off x="3271" y="558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835"/>
                <p:cNvSpPr>
                  <a:spLocks/>
                </p:cNvSpPr>
                <p:nvPr/>
              </p:nvSpPr>
              <p:spPr bwMode="auto">
                <a:xfrm>
                  <a:off x="3271" y="557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836"/>
                <p:cNvSpPr>
                  <a:spLocks noChangeShapeType="1"/>
                </p:cNvSpPr>
                <p:nvPr/>
              </p:nvSpPr>
              <p:spPr bwMode="auto">
                <a:xfrm>
                  <a:off x="3277" y="557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837"/>
                <p:cNvSpPr>
                  <a:spLocks/>
                </p:cNvSpPr>
                <p:nvPr/>
              </p:nvSpPr>
              <p:spPr bwMode="auto">
                <a:xfrm>
                  <a:off x="3277" y="557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838"/>
                <p:cNvSpPr>
                  <a:spLocks noChangeShapeType="1"/>
                </p:cNvSpPr>
                <p:nvPr/>
              </p:nvSpPr>
              <p:spPr bwMode="auto">
                <a:xfrm flipV="1">
                  <a:off x="3283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839"/>
                <p:cNvSpPr>
                  <a:spLocks noChangeShapeType="1"/>
                </p:cNvSpPr>
                <p:nvPr/>
              </p:nvSpPr>
              <p:spPr bwMode="auto">
                <a:xfrm>
                  <a:off x="3283" y="556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840"/>
                <p:cNvSpPr>
                  <a:spLocks noChangeShapeType="1"/>
                </p:cNvSpPr>
                <p:nvPr/>
              </p:nvSpPr>
              <p:spPr bwMode="auto">
                <a:xfrm flipV="1">
                  <a:off x="3289" y="5559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841"/>
                <p:cNvSpPr>
                  <a:spLocks noChangeShapeType="1"/>
                </p:cNvSpPr>
                <p:nvPr/>
              </p:nvSpPr>
              <p:spPr bwMode="auto">
                <a:xfrm flipV="1">
                  <a:off x="3295" y="555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842"/>
                <p:cNvSpPr>
                  <a:spLocks/>
                </p:cNvSpPr>
                <p:nvPr/>
              </p:nvSpPr>
              <p:spPr bwMode="auto">
                <a:xfrm>
                  <a:off x="3295" y="555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843"/>
                <p:cNvSpPr>
                  <a:spLocks noChangeShapeType="1"/>
                </p:cNvSpPr>
                <p:nvPr/>
              </p:nvSpPr>
              <p:spPr bwMode="auto">
                <a:xfrm flipV="1">
                  <a:off x="3301" y="554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844"/>
                <p:cNvSpPr>
                  <a:spLocks/>
                </p:cNvSpPr>
                <p:nvPr/>
              </p:nvSpPr>
              <p:spPr bwMode="auto">
                <a:xfrm>
                  <a:off x="3301" y="554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845"/>
                <p:cNvSpPr>
                  <a:spLocks noChangeShapeType="1"/>
                </p:cNvSpPr>
                <p:nvPr/>
              </p:nvSpPr>
              <p:spPr bwMode="auto">
                <a:xfrm>
                  <a:off x="3307" y="554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46"/>
                <p:cNvSpPr>
                  <a:spLocks/>
                </p:cNvSpPr>
                <p:nvPr/>
              </p:nvSpPr>
              <p:spPr bwMode="auto">
                <a:xfrm>
                  <a:off x="3307" y="554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847"/>
                <p:cNvSpPr>
                  <a:spLocks noChangeShapeType="1"/>
                </p:cNvSpPr>
                <p:nvPr/>
              </p:nvSpPr>
              <p:spPr bwMode="auto">
                <a:xfrm>
                  <a:off x="3313" y="554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48"/>
                <p:cNvSpPr>
                  <a:spLocks/>
                </p:cNvSpPr>
                <p:nvPr/>
              </p:nvSpPr>
              <p:spPr bwMode="auto">
                <a:xfrm>
                  <a:off x="3313" y="553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849"/>
                <p:cNvSpPr>
                  <a:spLocks noChangeShapeType="1"/>
                </p:cNvSpPr>
                <p:nvPr/>
              </p:nvSpPr>
              <p:spPr bwMode="auto">
                <a:xfrm>
                  <a:off x="3319" y="553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850"/>
                <p:cNvSpPr>
                  <a:spLocks/>
                </p:cNvSpPr>
                <p:nvPr/>
              </p:nvSpPr>
              <p:spPr bwMode="auto">
                <a:xfrm>
                  <a:off x="3319" y="553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851"/>
                <p:cNvSpPr>
                  <a:spLocks noChangeShapeType="1"/>
                </p:cNvSpPr>
                <p:nvPr/>
              </p:nvSpPr>
              <p:spPr bwMode="auto">
                <a:xfrm>
                  <a:off x="3325" y="554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852"/>
                <p:cNvSpPr>
                  <a:spLocks noChangeShapeType="1"/>
                </p:cNvSpPr>
                <p:nvPr/>
              </p:nvSpPr>
              <p:spPr bwMode="auto">
                <a:xfrm>
                  <a:off x="3331" y="554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853"/>
                <p:cNvSpPr>
                  <a:spLocks/>
                </p:cNvSpPr>
                <p:nvPr/>
              </p:nvSpPr>
              <p:spPr bwMode="auto">
                <a:xfrm>
                  <a:off x="3331" y="554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854"/>
                <p:cNvSpPr>
                  <a:spLocks/>
                </p:cNvSpPr>
                <p:nvPr/>
              </p:nvSpPr>
              <p:spPr bwMode="auto">
                <a:xfrm>
                  <a:off x="3337" y="5541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855"/>
                <p:cNvSpPr>
                  <a:spLocks/>
                </p:cNvSpPr>
                <p:nvPr/>
              </p:nvSpPr>
              <p:spPr bwMode="auto">
                <a:xfrm>
                  <a:off x="3337" y="554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856"/>
                <p:cNvSpPr>
                  <a:spLocks noChangeShapeType="1"/>
                </p:cNvSpPr>
                <p:nvPr/>
              </p:nvSpPr>
              <p:spPr bwMode="auto">
                <a:xfrm>
                  <a:off x="3343" y="554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857"/>
                <p:cNvSpPr>
                  <a:spLocks/>
                </p:cNvSpPr>
                <p:nvPr/>
              </p:nvSpPr>
              <p:spPr bwMode="auto">
                <a:xfrm>
                  <a:off x="3343" y="555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858"/>
                <p:cNvSpPr>
                  <a:spLocks noChangeShapeType="1"/>
                </p:cNvSpPr>
                <p:nvPr/>
              </p:nvSpPr>
              <p:spPr bwMode="auto">
                <a:xfrm>
                  <a:off x="3349" y="555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859"/>
                <p:cNvSpPr>
                  <a:spLocks/>
                </p:cNvSpPr>
                <p:nvPr/>
              </p:nvSpPr>
              <p:spPr bwMode="auto">
                <a:xfrm>
                  <a:off x="3349" y="555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860"/>
                <p:cNvSpPr>
                  <a:spLocks noChangeShapeType="1"/>
                </p:cNvSpPr>
                <p:nvPr/>
              </p:nvSpPr>
              <p:spPr bwMode="auto">
                <a:xfrm>
                  <a:off x="3355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861"/>
                <p:cNvSpPr>
                  <a:spLocks noChangeShapeType="1"/>
                </p:cNvSpPr>
                <p:nvPr/>
              </p:nvSpPr>
              <p:spPr bwMode="auto">
                <a:xfrm>
                  <a:off x="3355" y="557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862"/>
                <p:cNvSpPr>
                  <a:spLocks noChangeShapeType="1"/>
                </p:cNvSpPr>
                <p:nvPr/>
              </p:nvSpPr>
              <p:spPr bwMode="auto">
                <a:xfrm>
                  <a:off x="3361" y="5571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863"/>
                <p:cNvSpPr>
                  <a:spLocks noChangeShapeType="1"/>
                </p:cNvSpPr>
                <p:nvPr/>
              </p:nvSpPr>
              <p:spPr bwMode="auto">
                <a:xfrm>
                  <a:off x="3367" y="5577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864"/>
                <p:cNvSpPr>
                  <a:spLocks/>
                </p:cNvSpPr>
                <p:nvPr/>
              </p:nvSpPr>
              <p:spPr bwMode="auto">
                <a:xfrm>
                  <a:off x="3367" y="558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865"/>
                <p:cNvSpPr>
                  <a:spLocks/>
                </p:cNvSpPr>
                <p:nvPr/>
              </p:nvSpPr>
              <p:spPr bwMode="auto">
                <a:xfrm>
                  <a:off x="3373" y="5583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866"/>
                <p:cNvSpPr>
                  <a:spLocks/>
                </p:cNvSpPr>
                <p:nvPr/>
              </p:nvSpPr>
              <p:spPr bwMode="auto">
                <a:xfrm>
                  <a:off x="3373" y="558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867"/>
                <p:cNvSpPr>
                  <a:spLocks/>
                </p:cNvSpPr>
                <p:nvPr/>
              </p:nvSpPr>
              <p:spPr bwMode="auto">
                <a:xfrm>
                  <a:off x="3379" y="5589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868"/>
                <p:cNvSpPr>
                  <a:spLocks/>
                </p:cNvSpPr>
                <p:nvPr/>
              </p:nvSpPr>
              <p:spPr bwMode="auto">
                <a:xfrm>
                  <a:off x="3379" y="559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869"/>
                <p:cNvSpPr>
                  <a:spLocks noChangeShapeType="1"/>
                </p:cNvSpPr>
                <p:nvPr/>
              </p:nvSpPr>
              <p:spPr bwMode="auto">
                <a:xfrm>
                  <a:off x="3385" y="559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870"/>
                <p:cNvSpPr>
                  <a:spLocks/>
                </p:cNvSpPr>
                <p:nvPr/>
              </p:nvSpPr>
              <p:spPr bwMode="auto">
                <a:xfrm>
                  <a:off x="3385" y="559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871"/>
                <p:cNvSpPr>
                  <a:spLocks noChangeShapeType="1"/>
                </p:cNvSpPr>
                <p:nvPr/>
              </p:nvSpPr>
              <p:spPr bwMode="auto">
                <a:xfrm>
                  <a:off x="3391" y="559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872"/>
                <p:cNvSpPr>
                  <a:spLocks noChangeShapeType="1"/>
                </p:cNvSpPr>
                <p:nvPr/>
              </p:nvSpPr>
              <p:spPr bwMode="auto">
                <a:xfrm>
                  <a:off x="3391" y="559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873"/>
                <p:cNvSpPr>
                  <a:spLocks noChangeShapeType="1"/>
                </p:cNvSpPr>
                <p:nvPr/>
              </p:nvSpPr>
              <p:spPr bwMode="auto">
                <a:xfrm>
                  <a:off x="3397" y="559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874"/>
                <p:cNvSpPr>
                  <a:spLocks noChangeShapeType="1"/>
                </p:cNvSpPr>
                <p:nvPr/>
              </p:nvSpPr>
              <p:spPr bwMode="auto">
                <a:xfrm>
                  <a:off x="3403" y="559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875"/>
                <p:cNvSpPr>
                  <a:spLocks/>
                </p:cNvSpPr>
                <p:nvPr/>
              </p:nvSpPr>
              <p:spPr bwMode="auto">
                <a:xfrm>
                  <a:off x="3403" y="558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876"/>
                <p:cNvSpPr>
                  <a:spLocks noChangeShapeType="1"/>
                </p:cNvSpPr>
                <p:nvPr/>
              </p:nvSpPr>
              <p:spPr bwMode="auto">
                <a:xfrm>
                  <a:off x="3409" y="558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877"/>
                <p:cNvSpPr>
                  <a:spLocks/>
                </p:cNvSpPr>
                <p:nvPr/>
              </p:nvSpPr>
              <p:spPr bwMode="auto">
                <a:xfrm>
                  <a:off x="3409" y="558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878"/>
                <p:cNvSpPr>
                  <a:spLocks noChangeShapeType="1"/>
                </p:cNvSpPr>
                <p:nvPr/>
              </p:nvSpPr>
              <p:spPr bwMode="auto">
                <a:xfrm>
                  <a:off x="3415" y="558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879"/>
                <p:cNvSpPr>
                  <a:spLocks/>
                </p:cNvSpPr>
                <p:nvPr/>
              </p:nvSpPr>
              <p:spPr bwMode="auto">
                <a:xfrm>
                  <a:off x="3415" y="557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880"/>
                <p:cNvSpPr>
                  <a:spLocks noChangeShapeType="1"/>
                </p:cNvSpPr>
                <p:nvPr/>
              </p:nvSpPr>
              <p:spPr bwMode="auto">
                <a:xfrm>
                  <a:off x="3421" y="557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881"/>
                <p:cNvSpPr>
                  <a:spLocks/>
                </p:cNvSpPr>
                <p:nvPr/>
              </p:nvSpPr>
              <p:spPr bwMode="auto">
                <a:xfrm>
                  <a:off x="3421" y="557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427" y="5565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883"/>
                <p:cNvSpPr>
                  <a:spLocks noChangeShapeType="1"/>
                </p:cNvSpPr>
                <p:nvPr/>
              </p:nvSpPr>
              <p:spPr bwMode="auto">
                <a:xfrm>
                  <a:off x="3427" y="556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884"/>
                <p:cNvSpPr>
                  <a:spLocks noChangeShapeType="1"/>
                </p:cNvSpPr>
                <p:nvPr/>
              </p:nvSpPr>
              <p:spPr bwMode="auto">
                <a:xfrm flipV="1">
                  <a:off x="3433" y="5559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3439" y="5553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886"/>
                <p:cNvSpPr>
                  <a:spLocks/>
                </p:cNvSpPr>
                <p:nvPr/>
              </p:nvSpPr>
              <p:spPr bwMode="auto">
                <a:xfrm>
                  <a:off x="3439" y="555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887"/>
                <p:cNvSpPr>
                  <a:spLocks/>
                </p:cNvSpPr>
                <p:nvPr/>
              </p:nvSpPr>
              <p:spPr bwMode="auto">
                <a:xfrm>
                  <a:off x="3445" y="5547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888"/>
                <p:cNvSpPr>
                  <a:spLocks/>
                </p:cNvSpPr>
                <p:nvPr/>
              </p:nvSpPr>
              <p:spPr bwMode="auto">
                <a:xfrm>
                  <a:off x="3445" y="554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889"/>
                <p:cNvSpPr>
                  <a:spLocks noChangeShapeType="1"/>
                </p:cNvSpPr>
                <p:nvPr/>
              </p:nvSpPr>
              <p:spPr bwMode="auto">
                <a:xfrm>
                  <a:off x="3451" y="554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890"/>
                <p:cNvSpPr>
                  <a:spLocks/>
                </p:cNvSpPr>
                <p:nvPr/>
              </p:nvSpPr>
              <p:spPr bwMode="auto">
                <a:xfrm>
                  <a:off x="3451" y="554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891"/>
                <p:cNvSpPr>
                  <a:spLocks noChangeShapeType="1"/>
                </p:cNvSpPr>
                <p:nvPr/>
              </p:nvSpPr>
              <p:spPr bwMode="auto">
                <a:xfrm>
                  <a:off x="3457" y="554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892"/>
                <p:cNvSpPr>
                  <a:spLocks/>
                </p:cNvSpPr>
                <p:nvPr/>
              </p:nvSpPr>
              <p:spPr bwMode="auto">
                <a:xfrm>
                  <a:off x="3457" y="554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893"/>
                <p:cNvSpPr>
                  <a:spLocks noChangeShapeType="1"/>
                </p:cNvSpPr>
                <p:nvPr/>
              </p:nvSpPr>
              <p:spPr bwMode="auto">
                <a:xfrm>
                  <a:off x="3463" y="554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894"/>
                <p:cNvSpPr>
                  <a:spLocks noChangeShapeType="1"/>
                </p:cNvSpPr>
                <p:nvPr/>
              </p:nvSpPr>
              <p:spPr bwMode="auto">
                <a:xfrm>
                  <a:off x="3463" y="554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895"/>
                <p:cNvSpPr>
                  <a:spLocks noChangeShapeType="1"/>
                </p:cNvSpPr>
                <p:nvPr/>
              </p:nvSpPr>
              <p:spPr bwMode="auto">
                <a:xfrm>
                  <a:off x="3469" y="554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896"/>
                <p:cNvSpPr>
                  <a:spLocks/>
                </p:cNvSpPr>
                <p:nvPr/>
              </p:nvSpPr>
              <p:spPr bwMode="auto">
                <a:xfrm>
                  <a:off x="3475" y="5541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897"/>
                <p:cNvSpPr>
                  <a:spLocks/>
                </p:cNvSpPr>
                <p:nvPr/>
              </p:nvSpPr>
              <p:spPr bwMode="auto">
                <a:xfrm>
                  <a:off x="3475" y="554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898"/>
                <p:cNvSpPr>
                  <a:spLocks noChangeShapeType="1"/>
                </p:cNvSpPr>
                <p:nvPr/>
              </p:nvSpPr>
              <p:spPr bwMode="auto">
                <a:xfrm>
                  <a:off x="3481" y="554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899"/>
                <p:cNvSpPr>
                  <a:spLocks/>
                </p:cNvSpPr>
                <p:nvPr/>
              </p:nvSpPr>
              <p:spPr bwMode="auto">
                <a:xfrm>
                  <a:off x="3481" y="554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900"/>
                <p:cNvSpPr>
                  <a:spLocks noChangeShapeType="1"/>
                </p:cNvSpPr>
                <p:nvPr/>
              </p:nvSpPr>
              <p:spPr bwMode="auto">
                <a:xfrm>
                  <a:off x="3487" y="555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901"/>
                <p:cNvSpPr>
                  <a:spLocks/>
                </p:cNvSpPr>
                <p:nvPr/>
              </p:nvSpPr>
              <p:spPr bwMode="auto">
                <a:xfrm>
                  <a:off x="3487" y="555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902"/>
                <p:cNvSpPr>
                  <a:spLocks noChangeShapeType="1"/>
                </p:cNvSpPr>
                <p:nvPr/>
              </p:nvSpPr>
              <p:spPr bwMode="auto">
                <a:xfrm>
                  <a:off x="3493" y="5559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903"/>
                <p:cNvSpPr>
                  <a:spLocks/>
                </p:cNvSpPr>
                <p:nvPr/>
              </p:nvSpPr>
              <p:spPr bwMode="auto">
                <a:xfrm>
                  <a:off x="3493" y="556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904"/>
                <p:cNvSpPr>
                  <a:spLocks/>
                </p:cNvSpPr>
                <p:nvPr/>
              </p:nvSpPr>
              <p:spPr bwMode="auto">
                <a:xfrm>
                  <a:off x="3499" y="5565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905"/>
                <p:cNvSpPr>
                  <a:spLocks noChangeShapeType="1"/>
                </p:cNvSpPr>
                <p:nvPr/>
              </p:nvSpPr>
              <p:spPr bwMode="auto">
                <a:xfrm>
                  <a:off x="3499" y="557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906"/>
                <p:cNvSpPr>
                  <a:spLocks/>
                </p:cNvSpPr>
                <p:nvPr/>
              </p:nvSpPr>
              <p:spPr bwMode="auto">
                <a:xfrm>
                  <a:off x="3505" y="55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907"/>
                <p:cNvSpPr>
                  <a:spLocks noChangeShapeType="1"/>
                </p:cNvSpPr>
                <p:nvPr/>
              </p:nvSpPr>
              <p:spPr bwMode="auto">
                <a:xfrm>
                  <a:off x="3511" y="557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908"/>
                <p:cNvSpPr>
                  <a:spLocks/>
                </p:cNvSpPr>
                <p:nvPr/>
              </p:nvSpPr>
              <p:spPr bwMode="auto">
                <a:xfrm>
                  <a:off x="3511" y="557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909"/>
                <p:cNvSpPr>
                  <a:spLocks noChangeShapeType="1"/>
                </p:cNvSpPr>
                <p:nvPr/>
              </p:nvSpPr>
              <p:spPr bwMode="auto">
                <a:xfrm>
                  <a:off x="3517" y="558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910"/>
                <p:cNvSpPr>
                  <a:spLocks/>
                </p:cNvSpPr>
                <p:nvPr/>
              </p:nvSpPr>
              <p:spPr bwMode="auto">
                <a:xfrm>
                  <a:off x="3517" y="558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911"/>
                <p:cNvSpPr>
                  <a:spLocks noChangeShapeType="1"/>
                </p:cNvSpPr>
                <p:nvPr/>
              </p:nvSpPr>
              <p:spPr bwMode="auto">
                <a:xfrm>
                  <a:off x="3523" y="558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912"/>
                <p:cNvSpPr>
                  <a:spLocks/>
                </p:cNvSpPr>
                <p:nvPr/>
              </p:nvSpPr>
              <p:spPr bwMode="auto">
                <a:xfrm>
                  <a:off x="3523" y="558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913"/>
                <p:cNvSpPr>
                  <a:spLocks noChangeShapeType="1"/>
                </p:cNvSpPr>
                <p:nvPr/>
              </p:nvSpPr>
              <p:spPr bwMode="auto">
                <a:xfrm>
                  <a:off x="3529" y="558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14"/>
                <p:cNvSpPr>
                  <a:spLocks/>
                </p:cNvSpPr>
                <p:nvPr/>
              </p:nvSpPr>
              <p:spPr bwMode="auto">
                <a:xfrm>
                  <a:off x="3529" y="558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915"/>
                <p:cNvSpPr>
                  <a:spLocks noChangeShapeType="1"/>
                </p:cNvSpPr>
                <p:nvPr/>
              </p:nvSpPr>
              <p:spPr bwMode="auto">
                <a:xfrm>
                  <a:off x="3535" y="559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916"/>
                <p:cNvSpPr>
                  <a:spLocks/>
                </p:cNvSpPr>
                <p:nvPr/>
              </p:nvSpPr>
              <p:spPr bwMode="auto">
                <a:xfrm>
                  <a:off x="3535" y="558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917"/>
                <p:cNvSpPr>
                  <a:spLocks noChangeShapeType="1"/>
                </p:cNvSpPr>
                <p:nvPr/>
              </p:nvSpPr>
              <p:spPr bwMode="auto">
                <a:xfrm>
                  <a:off x="3541" y="5589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918"/>
                <p:cNvSpPr>
                  <a:spLocks noChangeShapeType="1"/>
                </p:cNvSpPr>
                <p:nvPr/>
              </p:nvSpPr>
              <p:spPr bwMode="auto">
                <a:xfrm>
                  <a:off x="3547" y="558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919"/>
                <p:cNvSpPr>
                  <a:spLocks/>
                </p:cNvSpPr>
                <p:nvPr/>
              </p:nvSpPr>
              <p:spPr bwMode="auto">
                <a:xfrm>
                  <a:off x="3547" y="558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920"/>
                <p:cNvSpPr>
                  <a:spLocks/>
                </p:cNvSpPr>
                <p:nvPr/>
              </p:nvSpPr>
              <p:spPr bwMode="auto">
                <a:xfrm>
                  <a:off x="3553" y="5583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921"/>
                <p:cNvSpPr>
                  <a:spLocks/>
                </p:cNvSpPr>
                <p:nvPr/>
              </p:nvSpPr>
              <p:spPr bwMode="auto">
                <a:xfrm>
                  <a:off x="3553" y="558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922"/>
                <p:cNvSpPr>
                  <a:spLocks/>
                </p:cNvSpPr>
                <p:nvPr/>
              </p:nvSpPr>
              <p:spPr bwMode="auto">
                <a:xfrm>
                  <a:off x="3559" y="5577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923"/>
                <p:cNvSpPr>
                  <a:spLocks/>
                </p:cNvSpPr>
                <p:nvPr/>
              </p:nvSpPr>
              <p:spPr bwMode="auto">
                <a:xfrm>
                  <a:off x="3559" y="557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924"/>
                <p:cNvSpPr>
                  <a:spLocks/>
                </p:cNvSpPr>
                <p:nvPr/>
              </p:nvSpPr>
              <p:spPr bwMode="auto">
                <a:xfrm>
                  <a:off x="3565" y="5571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25"/>
                <p:cNvSpPr>
                  <a:spLocks/>
                </p:cNvSpPr>
                <p:nvPr/>
              </p:nvSpPr>
              <p:spPr bwMode="auto">
                <a:xfrm>
                  <a:off x="3565" y="557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26"/>
                <p:cNvSpPr>
                  <a:spLocks/>
                </p:cNvSpPr>
                <p:nvPr/>
              </p:nvSpPr>
              <p:spPr bwMode="auto">
                <a:xfrm>
                  <a:off x="3571" y="5565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927"/>
                <p:cNvSpPr>
                  <a:spLocks noChangeShapeType="1"/>
                </p:cNvSpPr>
                <p:nvPr/>
              </p:nvSpPr>
              <p:spPr bwMode="auto">
                <a:xfrm>
                  <a:off x="3571" y="556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928"/>
                <p:cNvSpPr>
                  <a:spLocks/>
                </p:cNvSpPr>
                <p:nvPr/>
              </p:nvSpPr>
              <p:spPr bwMode="auto">
                <a:xfrm>
                  <a:off x="3577" y="555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929"/>
                <p:cNvSpPr>
                  <a:spLocks noChangeShapeType="1"/>
                </p:cNvSpPr>
                <p:nvPr/>
              </p:nvSpPr>
              <p:spPr bwMode="auto">
                <a:xfrm>
                  <a:off x="3583" y="555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930"/>
                <p:cNvSpPr>
                  <a:spLocks/>
                </p:cNvSpPr>
                <p:nvPr/>
              </p:nvSpPr>
              <p:spPr bwMode="auto">
                <a:xfrm>
                  <a:off x="3583" y="555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931"/>
                <p:cNvSpPr>
                  <a:spLocks noChangeShapeType="1"/>
                </p:cNvSpPr>
                <p:nvPr/>
              </p:nvSpPr>
              <p:spPr bwMode="auto">
                <a:xfrm>
                  <a:off x="3589" y="555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932"/>
                <p:cNvSpPr>
                  <a:spLocks/>
                </p:cNvSpPr>
                <p:nvPr/>
              </p:nvSpPr>
              <p:spPr bwMode="auto">
                <a:xfrm>
                  <a:off x="3589" y="554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933"/>
                <p:cNvSpPr>
                  <a:spLocks noChangeShapeType="1"/>
                </p:cNvSpPr>
                <p:nvPr/>
              </p:nvSpPr>
              <p:spPr bwMode="auto">
                <a:xfrm>
                  <a:off x="3595" y="554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934"/>
                <p:cNvSpPr>
                  <a:spLocks/>
                </p:cNvSpPr>
                <p:nvPr/>
              </p:nvSpPr>
              <p:spPr bwMode="auto">
                <a:xfrm>
                  <a:off x="3595" y="554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935"/>
                <p:cNvSpPr>
                  <a:spLocks noChangeShapeType="1"/>
                </p:cNvSpPr>
                <p:nvPr/>
              </p:nvSpPr>
              <p:spPr bwMode="auto">
                <a:xfrm>
                  <a:off x="3601" y="554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936"/>
                <p:cNvSpPr>
                  <a:spLocks noChangeShapeType="1"/>
                </p:cNvSpPr>
                <p:nvPr/>
              </p:nvSpPr>
              <p:spPr bwMode="auto">
                <a:xfrm>
                  <a:off x="3601" y="5547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937"/>
                <p:cNvSpPr>
                  <a:spLocks noChangeShapeType="1"/>
                </p:cNvSpPr>
                <p:nvPr/>
              </p:nvSpPr>
              <p:spPr bwMode="auto">
                <a:xfrm>
                  <a:off x="3607" y="5547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938"/>
                <p:cNvSpPr>
                  <a:spLocks noChangeShapeType="1"/>
                </p:cNvSpPr>
                <p:nvPr/>
              </p:nvSpPr>
              <p:spPr bwMode="auto">
                <a:xfrm>
                  <a:off x="3613" y="554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939"/>
                <p:cNvSpPr>
                  <a:spLocks/>
                </p:cNvSpPr>
                <p:nvPr/>
              </p:nvSpPr>
              <p:spPr bwMode="auto">
                <a:xfrm>
                  <a:off x="3613" y="554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940"/>
                <p:cNvSpPr>
                  <a:spLocks noChangeShapeType="1"/>
                </p:cNvSpPr>
                <p:nvPr/>
              </p:nvSpPr>
              <p:spPr bwMode="auto">
                <a:xfrm>
                  <a:off x="3619" y="554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941"/>
                <p:cNvSpPr>
                  <a:spLocks/>
                </p:cNvSpPr>
                <p:nvPr/>
              </p:nvSpPr>
              <p:spPr bwMode="auto">
                <a:xfrm>
                  <a:off x="3619" y="554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942"/>
                <p:cNvSpPr>
                  <a:spLocks/>
                </p:cNvSpPr>
                <p:nvPr/>
              </p:nvSpPr>
              <p:spPr bwMode="auto">
                <a:xfrm>
                  <a:off x="3625" y="5547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943"/>
                <p:cNvSpPr>
                  <a:spLocks/>
                </p:cNvSpPr>
                <p:nvPr/>
              </p:nvSpPr>
              <p:spPr bwMode="auto">
                <a:xfrm>
                  <a:off x="3625" y="555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944"/>
                <p:cNvSpPr>
                  <a:spLocks/>
                </p:cNvSpPr>
                <p:nvPr/>
              </p:nvSpPr>
              <p:spPr bwMode="auto">
                <a:xfrm>
                  <a:off x="3631" y="5553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945"/>
                <p:cNvSpPr>
                  <a:spLocks/>
                </p:cNvSpPr>
                <p:nvPr/>
              </p:nvSpPr>
              <p:spPr bwMode="auto">
                <a:xfrm>
                  <a:off x="3631" y="555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946"/>
                <p:cNvSpPr>
                  <a:spLocks/>
                </p:cNvSpPr>
                <p:nvPr/>
              </p:nvSpPr>
              <p:spPr bwMode="auto">
                <a:xfrm>
                  <a:off x="3637" y="5559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947"/>
                <p:cNvSpPr>
                  <a:spLocks noChangeShapeType="1"/>
                </p:cNvSpPr>
                <p:nvPr/>
              </p:nvSpPr>
              <p:spPr bwMode="auto">
                <a:xfrm>
                  <a:off x="3637" y="556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948"/>
                <p:cNvSpPr>
                  <a:spLocks/>
                </p:cNvSpPr>
                <p:nvPr/>
              </p:nvSpPr>
              <p:spPr bwMode="auto">
                <a:xfrm>
                  <a:off x="3643" y="556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949"/>
                <p:cNvSpPr>
                  <a:spLocks noChangeShapeType="1"/>
                </p:cNvSpPr>
                <p:nvPr/>
              </p:nvSpPr>
              <p:spPr bwMode="auto">
                <a:xfrm>
                  <a:off x="3649" y="557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950"/>
                <p:cNvSpPr>
                  <a:spLocks/>
                </p:cNvSpPr>
                <p:nvPr/>
              </p:nvSpPr>
              <p:spPr bwMode="auto">
                <a:xfrm>
                  <a:off x="3649" y="55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951"/>
                <p:cNvSpPr>
                  <a:spLocks noChangeShapeType="1"/>
                </p:cNvSpPr>
                <p:nvPr/>
              </p:nvSpPr>
              <p:spPr bwMode="auto">
                <a:xfrm>
                  <a:off x="3655" y="557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952"/>
                <p:cNvSpPr>
                  <a:spLocks/>
                </p:cNvSpPr>
                <p:nvPr/>
              </p:nvSpPr>
              <p:spPr bwMode="auto">
                <a:xfrm>
                  <a:off x="3655" y="557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953"/>
                <p:cNvSpPr>
                  <a:spLocks noChangeShapeType="1"/>
                </p:cNvSpPr>
                <p:nvPr/>
              </p:nvSpPr>
              <p:spPr bwMode="auto">
                <a:xfrm>
                  <a:off x="3661" y="558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954"/>
                <p:cNvSpPr>
                  <a:spLocks/>
                </p:cNvSpPr>
                <p:nvPr/>
              </p:nvSpPr>
              <p:spPr bwMode="auto">
                <a:xfrm>
                  <a:off x="3661" y="558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955"/>
                <p:cNvSpPr>
                  <a:spLocks/>
                </p:cNvSpPr>
                <p:nvPr/>
              </p:nvSpPr>
              <p:spPr bwMode="auto">
                <a:xfrm>
                  <a:off x="3667" y="5583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956"/>
                <p:cNvSpPr>
                  <a:spLocks/>
                </p:cNvSpPr>
                <p:nvPr/>
              </p:nvSpPr>
              <p:spPr bwMode="auto">
                <a:xfrm>
                  <a:off x="3667" y="558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957"/>
                <p:cNvSpPr>
                  <a:spLocks noChangeShapeType="1"/>
                </p:cNvSpPr>
                <p:nvPr/>
              </p:nvSpPr>
              <p:spPr bwMode="auto">
                <a:xfrm>
                  <a:off x="3673" y="558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958"/>
                <p:cNvSpPr>
                  <a:spLocks noChangeShapeType="1"/>
                </p:cNvSpPr>
                <p:nvPr/>
              </p:nvSpPr>
              <p:spPr bwMode="auto">
                <a:xfrm>
                  <a:off x="3673" y="5589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959"/>
                <p:cNvSpPr>
                  <a:spLocks noChangeShapeType="1"/>
                </p:cNvSpPr>
                <p:nvPr/>
              </p:nvSpPr>
              <p:spPr bwMode="auto">
                <a:xfrm>
                  <a:off x="3679" y="5589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960"/>
                <p:cNvSpPr>
                  <a:spLocks noChangeShapeType="1"/>
                </p:cNvSpPr>
                <p:nvPr/>
              </p:nvSpPr>
              <p:spPr bwMode="auto">
                <a:xfrm>
                  <a:off x="3685" y="558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961"/>
                <p:cNvSpPr>
                  <a:spLocks/>
                </p:cNvSpPr>
                <p:nvPr/>
              </p:nvSpPr>
              <p:spPr bwMode="auto">
                <a:xfrm>
                  <a:off x="3685" y="558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962"/>
                <p:cNvSpPr>
                  <a:spLocks noChangeShapeType="1"/>
                </p:cNvSpPr>
                <p:nvPr/>
              </p:nvSpPr>
              <p:spPr bwMode="auto">
                <a:xfrm>
                  <a:off x="3691" y="558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963"/>
                <p:cNvSpPr>
                  <a:spLocks/>
                </p:cNvSpPr>
                <p:nvPr/>
              </p:nvSpPr>
              <p:spPr bwMode="auto">
                <a:xfrm>
                  <a:off x="3691" y="558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964"/>
                <p:cNvSpPr>
                  <a:spLocks noChangeShapeType="1"/>
                </p:cNvSpPr>
                <p:nvPr/>
              </p:nvSpPr>
              <p:spPr bwMode="auto">
                <a:xfrm>
                  <a:off x="3697" y="558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965"/>
                <p:cNvSpPr>
                  <a:spLocks/>
                </p:cNvSpPr>
                <p:nvPr/>
              </p:nvSpPr>
              <p:spPr bwMode="auto">
                <a:xfrm>
                  <a:off x="3697" y="558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966"/>
                <p:cNvSpPr>
                  <a:spLocks/>
                </p:cNvSpPr>
                <p:nvPr/>
              </p:nvSpPr>
              <p:spPr bwMode="auto">
                <a:xfrm>
                  <a:off x="3703" y="5577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967"/>
                <p:cNvSpPr>
                  <a:spLocks/>
                </p:cNvSpPr>
                <p:nvPr/>
              </p:nvSpPr>
              <p:spPr bwMode="auto">
                <a:xfrm>
                  <a:off x="3703" y="557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968"/>
                <p:cNvSpPr>
                  <a:spLocks/>
                </p:cNvSpPr>
                <p:nvPr/>
              </p:nvSpPr>
              <p:spPr bwMode="auto">
                <a:xfrm>
                  <a:off x="3709" y="5571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969"/>
                <p:cNvSpPr>
                  <a:spLocks noChangeShapeType="1"/>
                </p:cNvSpPr>
                <p:nvPr/>
              </p:nvSpPr>
              <p:spPr bwMode="auto">
                <a:xfrm>
                  <a:off x="3709" y="557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970"/>
                <p:cNvSpPr>
                  <a:spLocks/>
                </p:cNvSpPr>
                <p:nvPr/>
              </p:nvSpPr>
              <p:spPr bwMode="auto">
                <a:xfrm>
                  <a:off x="3715" y="556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971"/>
                <p:cNvSpPr>
                  <a:spLocks noChangeShapeType="1"/>
                </p:cNvSpPr>
                <p:nvPr/>
              </p:nvSpPr>
              <p:spPr bwMode="auto">
                <a:xfrm>
                  <a:off x="3721" y="556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972"/>
                <p:cNvSpPr>
                  <a:spLocks/>
                </p:cNvSpPr>
                <p:nvPr/>
              </p:nvSpPr>
              <p:spPr bwMode="auto">
                <a:xfrm>
                  <a:off x="3721" y="555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973"/>
                <p:cNvSpPr>
                  <a:spLocks noChangeShapeType="1"/>
                </p:cNvSpPr>
                <p:nvPr/>
              </p:nvSpPr>
              <p:spPr bwMode="auto">
                <a:xfrm>
                  <a:off x="3727" y="555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974"/>
                <p:cNvSpPr>
                  <a:spLocks/>
                </p:cNvSpPr>
                <p:nvPr/>
              </p:nvSpPr>
              <p:spPr bwMode="auto">
                <a:xfrm>
                  <a:off x="3727" y="555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975"/>
                <p:cNvSpPr>
                  <a:spLocks/>
                </p:cNvSpPr>
                <p:nvPr/>
              </p:nvSpPr>
              <p:spPr bwMode="auto">
                <a:xfrm>
                  <a:off x="3733" y="5553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976"/>
                <p:cNvSpPr>
                  <a:spLocks/>
                </p:cNvSpPr>
                <p:nvPr/>
              </p:nvSpPr>
              <p:spPr bwMode="auto">
                <a:xfrm>
                  <a:off x="3733" y="555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977"/>
                <p:cNvSpPr>
                  <a:spLocks noChangeShapeType="1"/>
                </p:cNvSpPr>
                <p:nvPr/>
              </p:nvSpPr>
              <p:spPr bwMode="auto">
                <a:xfrm>
                  <a:off x="3739" y="555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978"/>
                <p:cNvSpPr>
                  <a:spLocks/>
                </p:cNvSpPr>
                <p:nvPr/>
              </p:nvSpPr>
              <p:spPr bwMode="auto">
                <a:xfrm>
                  <a:off x="3739" y="554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979"/>
                <p:cNvSpPr>
                  <a:spLocks noChangeShapeType="1"/>
                </p:cNvSpPr>
                <p:nvPr/>
              </p:nvSpPr>
              <p:spPr bwMode="auto">
                <a:xfrm>
                  <a:off x="3745" y="554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980"/>
                <p:cNvSpPr>
                  <a:spLocks noChangeShapeType="1"/>
                </p:cNvSpPr>
                <p:nvPr/>
              </p:nvSpPr>
              <p:spPr bwMode="auto">
                <a:xfrm>
                  <a:off x="3745" y="5547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981"/>
                <p:cNvSpPr>
                  <a:spLocks noChangeShapeType="1"/>
                </p:cNvSpPr>
                <p:nvPr/>
              </p:nvSpPr>
              <p:spPr bwMode="auto">
                <a:xfrm>
                  <a:off x="3751" y="5547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982"/>
                <p:cNvSpPr>
                  <a:spLocks noChangeShapeType="1"/>
                </p:cNvSpPr>
                <p:nvPr/>
              </p:nvSpPr>
              <p:spPr bwMode="auto">
                <a:xfrm>
                  <a:off x="3757" y="554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983"/>
                <p:cNvSpPr>
                  <a:spLocks/>
                </p:cNvSpPr>
                <p:nvPr/>
              </p:nvSpPr>
              <p:spPr bwMode="auto">
                <a:xfrm>
                  <a:off x="3757" y="554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984"/>
                <p:cNvSpPr>
                  <a:spLocks/>
                </p:cNvSpPr>
                <p:nvPr/>
              </p:nvSpPr>
              <p:spPr bwMode="auto">
                <a:xfrm>
                  <a:off x="3763" y="5547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985"/>
                <p:cNvSpPr>
                  <a:spLocks/>
                </p:cNvSpPr>
                <p:nvPr/>
              </p:nvSpPr>
              <p:spPr bwMode="auto">
                <a:xfrm>
                  <a:off x="3763" y="555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986"/>
                <p:cNvSpPr>
                  <a:spLocks noChangeShapeType="1"/>
                </p:cNvSpPr>
                <p:nvPr/>
              </p:nvSpPr>
              <p:spPr bwMode="auto">
                <a:xfrm>
                  <a:off x="3769" y="555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987"/>
                <p:cNvSpPr>
                  <a:spLocks/>
                </p:cNvSpPr>
                <p:nvPr/>
              </p:nvSpPr>
              <p:spPr bwMode="auto">
                <a:xfrm>
                  <a:off x="3769" y="555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988"/>
                <p:cNvSpPr>
                  <a:spLocks noChangeShapeType="1"/>
                </p:cNvSpPr>
                <p:nvPr/>
              </p:nvSpPr>
              <p:spPr bwMode="auto">
                <a:xfrm>
                  <a:off x="3775" y="555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989"/>
                <p:cNvSpPr>
                  <a:spLocks/>
                </p:cNvSpPr>
                <p:nvPr/>
              </p:nvSpPr>
              <p:spPr bwMode="auto">
                <a:xfrm>
                  <a:off x="3775" y="5559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990"/>
                <p:cNvSpPr>
                  <a:spLocks/>
                </p:cNvSpPr>
                <p:nvPr/>
              </p:nvSpPr>
              <p:spPr bwMode="auto">
                <a:xfrm>
                  <a:off x="3781" y="5559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991"/>
                <p:cNvSpPr>
                  <a:spLocks noChangeShapeType="1"/>
                </p:cNvSpPr>
                <p:nvPr/>
              </p:nvSpPr>
              <p:spPr bwMode="auto">
                <a:xfrm>
                  <a:off x="3781" y="5565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992"/>
                <p:cNvSpPr>
                  <a:spLocks/>
                </p:cNvSpPr>
                <p:nvPr/>
              </p:nvSpPr>
              <p:spPr bwMode="auto">
                <a:xfrm>
                  <a:off x="3787" y="556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993"/>
                <p:cNvSpPr>
                  <a:spLocks noChangeShapeType="1"/>
                </p:cNvSpPr>
                <p:nvPr/>
              </p:nvSpPr>
              <p:spPr bwMode="auto">
                <a:xfrm>
                  <a:off x="3793" y="5571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994"/>
                <p:cNvSpPr>
                  <a:spLocks/>
                </p:cNvSpPr>
                <p:nvPr/>
              </p:nvSpPr>
              <p:spPr bwMode="auto">
                <a:xfrm>
                  <a:off x="3793" y="55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995"/>
                <p:cNvSpPr>
                  <a:spLocks noChangeShapeType="1"/>
                </p:cNvSpPr>
                <p:nvPr/>
              </p:nvSpPr>
              <p:spPr bwMode="auto">
                <a:xfrm>
                  <a:off x="3799" y="557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996"/>
                <p:cNvSpPr>
                  <a:spLocks/>
                </p:cNvSpPr>
                <p:nvPr/>
              </p:nvSpPr>
              <p:spPr bwMode="auto">
                <a:xfrm>
                  <a:off x="3799" y="557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997"/>
                <p:cNvSpPr>
                  <a:spLocks/>
                </p:cNvSpPr>
                <p:nvPr/>
              </p:nvSpPr>
              <p:spPr bwMode="auto">
                <a:xfrm>
                  <a:off x="3805" y="5577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998"/>
                <p:cNvSpPr>
                  <a:spLocks/>
                </p:cNvSpPr>
                <p:nvPr/>
              </p:nvSpPr>
              <p:spPr bwMode="auto">
                <a:xfrm>
                  <a:off x="3805" y="558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999"/>
                <p:cNvSpPr>
                  <a:spLocks noChangeShapeType="1"/>
                </p:cNvSpPr>
                <p:nvPr/>
              </p:nvSpPr>
              <p:spPr bwMode="auto">
                <a:xfrm>
                  <a:off x="3811" y="558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000"/>
                <p:cNvSpPr>
                  <a:spLocks/>
                </p:cNvSpPr>
                <p:nvPr/>
              </p:nvSpPr>
              <p:spPr bwMode="auto">
                <a:xfrm>
                  <a:off x="3811" y="558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001"/>
                <p:cNvSpPr>
                  <a:spLocks noChangeShapeType="1"/>
                </p:cNvSpPr>
                <p:nvPr/>
              </p:nvSpPr>
              <p:spPr bwMode="auto">
                <a:xfrm>
                  <a:off x="3817" y="558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002"/>
                <p:cNvSpPr>
                  <a:spLocks/>
                </p:cNvSpPr>
                <p:nvPr/>
              </p:nvSpPr>
              <p:spPr bwMode="auto">
                <a:xfrm>
                  <a:off x="3817" y="558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003"/>
                <p:cNvSpPr>
                  <a:spLocks noChangeShapeType="1"/>
                </p:cNvSpPr>
                <p:nvPr/>
              </p:nvSpPr>
              <p:spPr bwMode="auto">
                <a:xfrm>
                  <a:off x="3823" y="5589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004"/>
                <p:cNvSpPr>
                  <a:spLocks/>
                </p:cNvSpPr>
                <p:nvPr/>
              </p:nvSpPr>
              <p:spPr bwMode="auto">
                <a:xfrm>
                  <a:off x="3829" y="5583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005"/>
                <p:cNvSpPr>
                  <a:spLocks/>
                </p:cNvSpPr>
                <p:nvPr/>
              </p:nvSpPr>
              <p:spPr bwMode="auto">
                <a:xfrm>
                  <a:off x="3829" y="558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006"/>
                <p:cNvSpPr>
                  <a:spLocks noChangeShapeType="1"/>
                </p:cNvSpPr>
                <p:nvPr/>
              </p:nvSpPr>
              <p:spPr bwMode="auto">
                <a:xfrm>
                  <a:off x="3835" y="558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1007"/>
                <p:cNvSpPr>
                  <a:spLocks/>
                </p:cNvSpPr>
                <p:nvPr/>
              </p:nvSpPr>
              <p:spPr bwMode="auto">
                <a:xfrm>
                  <a:off x="3835" y="558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008"/>
                <p:cNvSpPr>
                  <a:spLocks noChangeShapeType="1"/>
                </p:cNvSpPr>
                <p:nvPr/>
              </p:nvSpPr>
              <p:spPr bwMode="auto">
                <a:xfrm>
                  <a:off x="3841" y="5583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1009"/>
                <p:cNvSpPr>
                  <a:spLocks/>
                </p:cNvSpPr>
                <p:nvPr/>
              </p:nvSpPr>
              <p:spPr bwMode="auto">
                <a:xfrm>
                  <a:off x="3841" y="557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1010"/>
                <p:cNvSpPr>
                  <a:spLocks noChangeShapeType="1"/>
                </p:cNvSpPr>
                <p:nvPr/>
              </p:nvSpPr>
              <p:spPr bwMode="auto">
                <a:xfrm>
                  <a:off x="3847" y="5577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1011"/>
                <p:cNvSpPr>
                  <a:spLocks/>
                </p:cNvSpPr>
                <p:nvPr/>
              </p:nvSpPr>
              <p:spPr bwMode="auto">
                <a:xfrm>
                  <a:off x="3847" y="5577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1012"/>
                <p:cNvSpPr>
                  <a:spLocks/>
                </p:cNvSpPr>
                <p:nvPr/>
              </p:nvSpPr>
              <p:spPr bwMode="auto">
                <a:xfrm>
                  <a:off x="3853" y="5571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013"/>
                <p:cNvSpPr>
                  <a:spLocks noChangeShapeType="1"/>
                </p:cNvSpPr>
                <p:nvPr/>
              </p:nvSpPr>
              <p:spPr bwMode="auto">
                <a:xfrm>
                  <a:off x="3853" y="5571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Rectangle 1014"/>
                <p:cNvSpPr>
                  <a:spLocks noChangeArrowheads="1"/>
                </p:cNvSpPr>
                <p:nvPr/>
              </p:nvSpPr>
              <p:spPr bwMode="auto">
                <a:xfrm>
                  <a:off x="2221" y="5565"/>
                  <a:ext cx="114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Line 1015"/>
            <p:cNvSpPr>
              <a:spLocks noChangeShapeType="1"/>
            </p:cNvSpPr>
            <p:nvPr/>
          </p:nvSpPr>
          <p:spPr bwMode="auto">
            <a:xfrm>
              <a:off x="630" y="3552"/>
              <a:ext cx="1044" cy="4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16"/>
            <p:cNvSpPr>
              <a:spLocks noChangeShapeType="1"/>
            </p:cNvSpPr>
            <p:nvPr/>
          </p:nvSpPr>
          <p:spPr bwMode="auto">
            <a:xfrm>
              <a:off x="576" y="4026"/>
              <a:ext cx="33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1" name="AutoShape 1017"/>
          <p:cNvSpPr>
            <a:spLocks/>
          </p:cNvSpPr>
          <p:nvPr/>
        </p:nvSpPr>
        <p:spPr bwMode="auto">
          <a:xfrm rot="5400000" flipV="1">
            <a:off x="5672136" y="4243014"/>
            <a:ext cx="123825" cy="964590"/>
          </a:xfrm>
          <a:prstGeom prst="leftBrace">
            <a:avLst>
              <a:gd name="adj1" fmla="val 10641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" name="Text Box 1018"/>
          <p:cNvSpPr txBox="1">
            <a:spLocks noChangeArrowheads="1"/>
          </p:cNvSpPr>
          <p:nvPr/>
        </p:nvSpPr>
        <p:spPr bwMode="auto">
          <a:xfrm>
            <a:off x="5573407" y="4303549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solidFill>
                  <a:schemeClr val="bg1"/>
                </a:solidFill>
                <a:latin typeface="Symbol" pitchFamily="18" charset="2"/>
              </a:rPr>
              <a:t>t</a:t>
            </a:r>
            <a:endParaRPr lang="en-GB" sz="2400" dirty="0">
              <a:solidFill>
                <a:schemeClr val="bg1"/>
              </a:solidFill>
              <a:latin typeface="Technical" pitchFamily="34" charset="0"/>
            </a:endParaRPr>
          </a:p>
        </p:txBody>
      </p:sp>
      <p:graphicFrame>
        <p:nvGraphicFramePr>
          <p:cNvPr id="1023" name="Object 10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01282"/>
              </p:ext>
            </p:extLst>
          </p:nvPr>
        </p:nvGraphicFramePr>
        <p:xfrm>
          <a:off x="6636186" y="4663396"/>
          <a:ext cx="1692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5" imgW="672840" imgH="228600" progId="Equation.3">
                  <p:embed/>
                </p:oleObj>
              </mc:Choice>
              <mc:Fallback>
                <p:oleObj name="Equation" r:id="rId5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186" y="4663396"/>
                        <a:ext cx="16922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" name="Picture 51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5" y="4532149"/>
            <a:ext cx="3148818" cy="1956179"/>
          </a:xfrm>
          <a:prstGeom prst="rect">
            <a:avLst/>
          </a:prstGeom>
        </p:spPr>
      </p:pic>
      <p:graphicFrame>
        <p:nvGraphicFramePr>
          <p:cNvPr id="5121" name="Object 5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806915"/>
              </p:ext>
            </p:extLst>
          </p:nvPr>
        </p:nvGraphicFramePr>
        <p:xfrm>
          <a:off x="3270417" y="4570413"/>
          <a:ext cx="13398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8" imgW="533160" imgH="406080" progId="Equation.3">
                  <p:embed/>
                </p:oleObj>
              </mc:Choice>
              <mc:Fallback>
                <p:oleObj name="Equation" r:id="rId8" imgW="533160" imgH="406080" progId="Equation.3">
                  <p:embed/>
                  <p:pic>
                    <p:nvPicPr>
                      <p:cNvPr id="0" name="Object 1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417" y="4570413"/>
                        <a:ext cx="133985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1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fused silica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7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3" y="1588429"/>
            <a:ext cx="65055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 rot="20616469">
            <a:off x="2313933" y="1859956"/>
            <a:ext cx="1946379" cy="406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5102439" y="3131075"/>
            <a:ext cx="1186052" cy="40679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3843" y="5889001"/>
            <a:ext cx="34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Travasso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 al., Mat. Sci. Engineering A,</a:t>
            </a:r>
            <a:b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521-522 (2009) 268</a:t>
            </a:r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2497" y="3620536"/>
            <a:ext cx="1394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ADWP</a:t>
            </a:r>
          </a:p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Relaxation</a:t>
            </a:r>
            <a:b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1299" y="4652153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Surface effect +</a:t>
            </a:r>
          </a:p>
          <a:p>
            <a:r>
              <a:rPr 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other relaxations (?)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23843" y="1558030"/>
            <a:ext cx="6363207" cy="4792636"/>
            <a:chOff x="1223843" y="1558030"/>
            <a:chExt cx="6363207" cy="479263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139" y="1558030"/>
              <a:ext cx="6253911" cy="4792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23843" y="5886068"/>
              <a:ext cx="3447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F. </a:t>
              </a:r>
              <a:r>
                <a:rPr lang="en-US" sz="1200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Travasso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et al., Mat. Sci. Engineering A,</a:t>
              </a:r>
              <a:b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521-522 (2009) 268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24708" y="2121877"/>
            <a:ext cx="294343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Frequency  dependence</a:t>
            </a:r>
            <a:endParaRPr lang="en-US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Asymmetric Double Well Potential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5" y="1447800"/>
            <a:ext cx="3516922" cy="50702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Silica smallest structure </a:t>
            </a:r>
          </a:p>
          <a:p>
            <a:r>
              <a:rPr lang="en-US" sz="2400" dirty="0" err="1" smtClean="0"/>
              <a:t>Tetrahedras</a:t>
            </a:r>
            <a:r>
              <a:rPr lang="en-US" sz="2400" dirty="0" smtClean="0"/>
              <a:t> twist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i="1" dirty="0" smtClean="0"/>
              <a:t>modulus defect</a:t>
            </a:r>
          </a:p>
          <a:p>
            <a:r>
              <a:rPr lang="en-US" sz="2400" dirty="0" smtClean="0"/>
              <a:t>The twist has a ADW potential</a:t>
            </a:r>
          </a:p>
          <a:p>
            <a:r>
              <a:rPr lang="en-US" sz="2400" dirty="0" smtClean="0"/>
              <a:t>The transition </a:t>
            </a:r>
            <a:br>
              <a:rPr lang="en-US" sz="2400" dirty="0" smtClean="0"/>
            </a:br>
            <a:r>
              <a:rPr lang="en-US" sz="2400" dirty="0" smtClean="0"/>
              <a:t>time </a:t>
            </a:r>
            <a:r>
              <a:rPr lang="en-US" sz="2400" dirty="0" smtClean="0">
                <a:latin typeface="Symbol" pitchFamily="18" charset="2"/>
              </a:rPr>
              <a:t>t</a:t>
            </a:r>
            <a:r>
              <a:rPr lang="en-US" sz="2400" dirty="0" smtClean="0"/>
              <a:t> depends </a:t>
            </a:r>
            <a:br>
              <a:rPr lang="en-US" sz="2400" dirty="0" smtClean="0"/>
            </a:br>
            <a:r>
              <a:rPr lang="en-US" sz="2400" dirty="0" smtClean="0"/>
              <a:t>on V,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 and temperature</a:t>
            </a:r>
          </a:p>
          <a:p>
            <a:r>
              <a:rPr lang="en-US" sz="2400" dirty="0" smtClean="0"/>
              <a:t>Distribution of </a:t>
            </a:r>
            <a:r>
              <a:rPr lang="en-US" sz="2400" dirty="0" err="1" smtClean="0"/>
              <a:t>Vs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8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5" y="1482732"/>
            <a:ext cx="5697415" cy="537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203938" y="2051538"/>
            <a:ext cx="2754924" cy="246185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83877" y="3634155"/>
            <a:ext cx="2227385" cy="96129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ADWP in coatings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2/22/2011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Hanford – Geppo Cagnoli – FS Suspensions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1ED3-2B63-4FD4-A4AE-34E23E2C155B}" type="slidenum">
              <a:rPr lang="en-US" smtClean="0"/>
              <a:pPr/>
              <a:t>9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91" y="1447800"/>
            <a:ext cx="6237817" cy="4678363"/>
          </a:xfrm>
        </p:spPr>
      </p:pic>
    </p:spTree>
    <p:extLst>
      <p:ext uri="{BB962C8B-B14F-4D97-AF65-F5344CB8AC3E}">
        <p14:creationId xmlns:p14="http://schemas.microsoft.com/office/powerpoint/2010/main" val="19435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4321</TotalTime>
  <Words>947</Words>
  <Application>Microsoft Office PowerPoint</Application>
  <PresentationFormat>On-screen Show (4:3)</PresentationFormat>
  <Paragraphs>189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Aspects of  Fused Silica Suspensions in  Advanced Detectors</vt:lpstr>
      <vt:lpstr>A bit of history</vt:lpstr>
      <vt:lpstr>Fused silica properties</vt:lpstr>
      <vt:lpstr>Linear thermoelastic effect</vt:lpstr>
      <vt:lpstr>Non linear thermoelastic effect</vt:lpstr>
      <vt:lpstr>Mechanical losses</vt:lpstr>
      <vt:lpstr>Losses in fused silica</vt:lpstr>
      <vt:lpstr>The Asymmetric Double Well Potential model</vt:lpstr>
      <vt:lpstr>ADWP in coatings</vt:lpstr>
      <vt:lpstr>Virgo + monolithic suspensions </vt:lpstr>
      <vt:lpstr>Dynamics of the suspension</vt:lpstr>
      <vt:lpstr>3-segment vs FEA</vt:lpstr>
      <vt:lpstr>The bending point machine</vt:lpstr>
      <vt:lpstr>The optimal fibre shape</vt:lpstr>
      <vt:lpstr>The problem of the fibre shape</vt:lpstr>
      <vt:lpstr>Suspension Creep</vt:lpstr>
      <vt:lpstr>Creep in hydroxide-catalysis bonding?</vt:lpstr>
      <vt:lpstr>Proposed activity for aLIGO</vt:lpstr>
      <vt:lpstr>Direct measurement of creep noise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Geppo Cagnoli</dc:creator>
  <cp:lastModifiedBy>Geppo Cagnoli</cp:lastModifiedBy>
  <cp:revision>95</cp:revision>
  <dcterms:created xsi:type="dcterms:W3CDTF">2011-01-22T22:10:39Z</dcterms:created>
  <dcterms:modified xsi:type="dcterms:W3CDTF">2011-02-02T19:49:30Z</dcterms:modified>
</cp:coreProperties>
</file>